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470" r:id="rId5"/>
  </p:sldMasterIdLst>
  <p:notesMasterIdLst>
    <p:notesMasterId r:id="rId32"/>
  </p:notesMasterIdLst>
  <p:handoutMasterIdLst>
    <p:handoutMasterId r:id="rId33"/>
  </p:handoutMasterIdLst>
  <p:sldIdLst>
    <p:sldId id="1060" r:id="rId6"/>
    <p:sldId id="1300" r:id="rId7"/>
    <p:sldId id="1301" r:id="rId8"/>
    <p:sldId id="1302" r:id="rId9"/>
    <p:sldId id="1295" r:id="rId10"/>
    <p:sldId id="1296" r:id="rId11"/>
    <p:sldId id="1298" r:id="rId12"/>
    <p:sldId id="1284" r:id="rId13"/>
    <p:sldId id="1149" r:id="rId14"/>
    <p:sldId id="1303" r:id="rId15"/>
    <p:sldId id="1304" r:id="rId16"/>
    <p:sldId id="1306" r:id="rId17"/>
    <p:sldId id="1305" r:id="rId18"/>
    <p:sldId id="1251" r:id="rId19"/>
    <p:sldId id="1043" r:id="rId20"/>
    <p:sldId id="1282" r:id="rId21"/>
    <p:sldId id="1133" r:id="rId22"/>
    <p:sldId id="1299" r:id="rId23"/>
    <p:sldId id="1037" r:id="rId24"/>
    <p:sldId id="1240" r:id="rId25"/>
    <p:sldId id="1125" r:id="rId26"/>
    <p:sldId id="1297" r:id="rId27"/>
    <p:sldId id="1087" r:id="rId28"/>
    <p:sldId id="1283" r:id="rId29"/>
    <p:sldId id="982" r:id="rId30"/>
    <p:sldId id="1252" r:id="rId31"/>
  </p:sldIdLst>
  <p:sldSz cx="12192000" cy="6858000"/>
  <p:notesSz cx="6797675" cy="9872663"/>
  <p:defaultTextStyle>
    <a:defPPr>
      <a:defRPr lang="ru-RU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pos="5229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8" orient="horz" pos="1026" userDrawn="1">
          <p15:clr>
            <a:srgbClr val="A4A3A4"/>
          </p15:clr>
        </p15:guide>
        <p15:guide id="9" orient="horz" pos="3861" userDrawn="1">
          <p15:clr>
            <a:srgbClr val="A4A3A4"/>
          </p15:clr>
        </p15:guide>
        <p15:guide id="10" pos="1487" userDrawn="1">
          <p15:clr>
            <a:srgbClr val="A4A3A4"/>
          </p15:clr>
        </p15:guide>
        <p15:guide id="11" pos="6250" userDrawn="1">
          <p15:clr>
            <a:srgbClr val="A4A3A4"/>
          </p15:clr>
        </p15:guide>
        <p15:guide id="12" orient="horz" pos="7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Ursinyova" initials="NU" lastIdx="75" clrIdx="0">
    <p:extLst>
      <p:ext uri="{19B8F6BF-5375-455C-9EA6-DF929625EA0E}">
        <p15:presenceInfo xmlns:p15="http://schemas.microsoft.com/office/powerpoint/2012/main" userId="S-1-5-21-1801674531-823518204-725345543-8673" providerId="AD"/>
      </p:ext>
    </p:extLst>
  </p:cmAuthor>
  <p:cmAuthor id="2" name="Yuriy Korotkevych" initials="YK" lastIdx="20" clrIdx="1">
    <p:extLst>
      <p:ext uri="{19B8F6BF-5375-455C-9EA6-DF929625EA0E}">
        <p15:presenceInfo xmlns:p15="http://schemas.microsoft.com/office/powerpoint/2012/main" userId="S-1-5-21-2051574627-1866614705-885967817-2446" providerId="AD"/>
      </p:ext>
    </p:extLst>
  </p:cmAuthor>
  <p:cmAuthor id="3" name="Slavena Hristova" initials="SH" lastIdx="1" clrIdx="2">
    <p:extLst>
      <p:ext uri="{19B8F6BF-5375-455C-9EA6-DF929625EA0E}">
        <p15:presenceInfo xmlns:p15="http://schemas.microsoft.com/office/powerpoint/2012/main" userId="S-1-5-21-1801674531-823518204-725345543-1224" providerId="AD"/>
      </p:ext>
    </p:extLst>
  </p:cmAuthor>
  <p:cmAuthor id="4" name="Alice Kayfadzhyan" initials="AK" lastIdx="10" clrIdx="3">
    <p:extLst>
      <p:ext uri="{19B8F6BF-5375-455C-9EA6-DF929625EA0E}">
        <p15:presenceInfo xmlns:p15="http://schemas.microsoft.com/office/powerpoint/2012/main" userId="S-1-5-21-110828301-91891383-1586563796-24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4F9E"/>
    <a:srgbClr val="001236"/>
    <a:srgbClr val="D943C7"/>
    <a:srgbClr val="CE1464"/>
    <a:srgbClr val="F56E46"/>
    <a:srgbClr val="009FE3"/>
    <a:srgbClr val="95569E"/>
    <a:srgbClr val="EE7371"/>
    <a:srgbClr val="FCE3E3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2" autoAdjust="0"/>
    <p:restoredTop sz="94255" autoAdjust="0"/>
  </p:normalViewPr>
  <p:slideViewPr>
    <p:cSldViewPr snapToObjects="1">
      <p:cViewPr varScale="1">
        <p:scale>
          <a:sx n="62" d="100"/>
          <a:sy n="62" d="100"/>
        </p:scale>
        <p:origin x="604" y="44"/>
      </p:cViewPr>
      <p:guideLst>
        <p:guide pos="3840"/>
        <p:guide pos="5229"/>
        <p:guide pos="438"/>
        <p:guide orient="horz" pos="1026"/>
        <p:guide orient="horz" pos="3861"/>
        <p:guide pos="1487"/>
        <p:guide pos="6250"/>
        <p:guide orient="horz" pos="771"/>
      </p:guideLst>
    </p:cSldViewPr>
  </p:slideViewPr>
  <p:outlineViewPr>
    <p:cViewPr>
      <p:scale>
        <a:sx n="33" d="100"/>
        <a:sy n="33" d="100"/>
      </p:scale>
      <p:origin x="0" y="174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7806"/>
    </p:cViewPr>
  </p:sorterViewPr>
  <p:notesViewPr>
    <p:cSldViewPr snapToObjects="1" showGuides="1">
      <p:cViewPr varScale="1">
        <p:scale>
          <a:sx n="77" d="100"/>
          <a:sy n="77" d="100"/>
        </p:scale>
        <p:origin x="3132" y="120"/>
      </p:cViewPr>
      <p:guideLst>
        <p:guide orient="horz" pos="3110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7E79B124-EB5F-4579-9517-2F12D044B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4259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AA57BFFF-4FC4-4B56-919D-1D692A6600E4}" type="datetime1">
              <a:rPr lang="ru-RU" smtClean="0"/>
              <a:t>07.11.2019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896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20F6DD6-F9ED-4E14-A74B-58B5EB8B6E6B}" type="datetime1">
              <a:rPr lang="ru-RU" smtClean="0"/>
              <a:t>07.11.2019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37380FDC-4AA4-4303-BA10-9DD3E0DA4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702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B36F-C154-4F8E-AFD8-DF56A2C4A5E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80FDC-4AA4-4303-BA10-9DD3E0DA4E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9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A779A-609D-4138-ADD5-6CA34F5299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80FDC-4AA4-4303-BA10-9DD3E0DA4E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6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/>
              <a:t>Что это значит</a:t>
            </a:r>
            <a:r>
              <a:rPr lang="en-US" sz="1600" dirty="0"/>
              <a:t>? </a:t>
            </a:r>
          </a:p>
          <a:p>
            <a:pPr marL="252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Офисные сотрудники работают с бумажными и </a:t>
            </a:r>
            <a:r>
              <a:rPr lang="en-US" sz="1200" dirty="0"/>
              <a:t>PDF</a:t>
            </a:r>
            <a:r>
              <a:rPr lang="ru-RU" sz="1200" dirty="0"/>
              <a:t>-документами: как созданными из других приложений, так и сканами. </a:t>
            </a:r>
          </a:p>
          <a:p>
            <a:pPr marL="252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Сканов бумажных документов без текстового слоя недостаточно: для эффективной работы нужна возможность редактировать, комментировать, защищать, сравнивать, извлекать информацию, осуществлять поиск по документу.</a:t>
            </a:r>
            <a:endParaRPr lang="de-DE" sz="1200" dirty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0F6DD6-F9ED-4E14-A74B-58B5EB8B6E6B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9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ABBYY</a:t>
            </a:r>
            <a:r>
              <a:rPr lang="ru-RU" sz="1200" dirty="0"/>
              <a:t> </a:t>
            </a:r>
            <a:r>
              <a:rPr lang="ru-RU" sz="1200" dirty="0" err="1"/>
              <a:t>FineReader</a:t>
            </a:r>
            <a:r>
              <a:rPr lang="ru-RU" sz="1200" dirty="0"/>
              <a:t> 15 упрощает оцифровку, поиск, редактирование документов, обмен файлами и совместную работу над любыми типами документов, позволяя работать с PDF так же просто и удобно, как с привычными всем текстовыми документами. </a:t>
            </a: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0F6DD6-F9ED-4E14-A74B-58B5EB8B6E6B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0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48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DCC86A-6EB1-4FF1-BA5D-4B5FA3BEDDA4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C0B0B-EBA7-402B-B385-720142E1C74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6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A14BE7-C7F8-4DF4-8BFB-3BCE7DDB0CBF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0FDC-4AA4-4303-BA10-9DD3E0DA4E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"/>
            <a:ext cx="12192000" cy="68611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193"/>
            <a:ext cx="4741200" cy="6858000"/>
          </a:xfrm>
          <a:prstGeom prst="rect">
            <a:avLst/>
          </a:prstGeom>
          <a:solidFill>
            <a:srgbClr val="253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  <p:sp>
        <p:nvSpPr>
          <p:cNvPr id="11" name="Rectangle 10"/>
          <p:cNvSpPr/>
          <p:nvPr userDrawn="1"/>
        </p:nvSpPr>
        <p:spPr>
          <a:xfrm>
            <a:off x="1" y="-6387"/>
            <a:ext cx="4741200" cy="68675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7700" y="2393885"/>
            <a:ext cx="3603625" cy="1759015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Edit Master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647700" y="4665693"/>
            <a:ext cx="3603625" cy="175901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Edit Master</a:t>
            </a:r>
            <a:endParaRPr lang="ru-R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8000" y="4374105"/>
            <a:ext cx="27504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995" y="6456523"/>
            <a:ext cx="4700657" cy="365125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09B8708-A79A-491A-B264-1E556EE5FD5D}"/>
              </a:ext>
            </a:extLst>
          </p:cNvPr>
          <p:cNvSpPr/>
          <p:nvPr userDrawn="1"/>
        </p:nvSpPr>
        <p:spPr>
          <a:xfrm>
            <a:off x="4741200" y="0"/>
            <a:ext cx="7448148" cy="6858000"/>
          </a:xfrm>
          <a:prstGeom prst="rect">
            <a:avLst/>
          </a:prstGeom>
          <a:solidFill>
            <a:srgbClr val="494B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14700" algn="l"/>
              </a:tabLs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9">
            <a:extLst>
              <a:ext uri="{FF2B5EF4-FFF2-40B4-BE49-F238E27FC236}">
                <a16:creationId xmlns:a16="http://schemas.microsoft.com/office/drawing/2014/main" id="{D4BA42EF-33AD-4D55-BDA0-F62038204141}"/>
              </a:ext>
            </a:extLst>
          </p:cNvPr>
          <p:cNvSpPr/>
          <p:nvPr userDrawn="1"/>
        </p:nvSpPr>
        <p:spPr>
          <a:xfrm>
            <a:off x="685033" y="1512871"/>
            <a:ext cx="5500977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14D3850-4040-4636-BE2E-81F9ED5B47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41998" y="1644585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7" name="Прямоугольник 16">
            <a:extLst>
              <a:ext uri="{FF2B5EF4-FFF2-40B4-BE49-F238E27FC236}">
                <a16:creationId xmlns:a16="http://schemas.microsoft.com/office/drawing/2014/main" id="{85C94669-D947-4688-B92A-656B1E0E4E9D}"/>
              </a:ext>
            </a:extLst>
          </p:cNvPr>
          <p:cNvSpPr/>
          <p:nvPr userDrawn="1"/>
        </p:nvSpPr>
        <p:spPr>
          <a:xfrm>
            <a:off x="6321025" y="1512871"/>
            <a:ext cx="5535615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4" name="Прямоугольник 12">
            <a:extLst>
              <a:ext uri="{FF2B5EF4-FFF2-40B4-BE49-F238E27FC236}">
                <a16:creationId xmlns:a16="http://schemas.microsoft.com/office/drawing/2014/main" id="{9CF33973-4DE4-45E2-901E-E5969DA175D2}"/>
              </a:ext>
            </a:extLst>
          </p:cNvPr>
          <p:cNvSpPr/>
          <p:nvPr userDrawn="1"/>
        </p:nvSpPr>
        <p:spPr>
          <a:xfrm>
            <a:off x="699067" y="2773011"/>
            <a:ext cx="5500977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9" name="Прямоугольник 20">
            <a:extLst>
              <a:ext uri="{FF2B5EF4-FFF2-40B4-BE49-F238E27FC236}">
                <a16:creationId xmlns:a16="http://schemas.microsoft.com/office/drawing/2014/main" id="{B097B26B-FD13-4247-AB50-791D9344E6E1}"/>
              </a:ext>
            </a:extLst>
          </p:cNvPr>
          <p:cNvSpPr/>
          <p:nvPr userDrawn="1"/>
        </p:nvSpPr>
        <p:spPr>
          <a:xfrm>
            <a:off x="6335059" y="2773011"/>
            <a:ext cx="5535615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1" name="Прямоугольник 12">
            <a:extLst>
              <a:ext uri="{FF2B5EF4-FFF2-40B4-BE49-F238E27FC236}">
                <a16:creationId xmlns:a16="http://schemas.microsoft.com/office/drawing/2014/main" id="{A57BD810-DFA1-4010-8E97-FB9F8EA03E4C}"/>
              </a:ext>
            </a:extLst>
          </p:cNvPr>
          <p:cNvSpPr/>
          <p:nvPr userDrawn="1"/>
        </p:nvSpPr>
        <p:spPr>
          <a:xfrm>
            <a:off x="685033" y="4073818"/>
            <a:ext cx="5500977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5" name="Прямоугольник 20">
            <a:extLst>
              <a:ext uri="{FF2B5EF4-FFF2-40B4-BE49-F238E27FC236}">
                <a16:creationId xmlns:a16="http://schemas.microsoft.com/office/drawing/2014/main" id="{3DBD737E-102A-4725-903A-01860890EC43}"/>
              </a:ext>
            </a:extLst>
          </p:cNvPr>
          <p:cNvSpPr/>
          <p:nvPr userDrawn="1"/>
        </p:nvSpPr>
        <p:spPr>
          <a:xfrm>
            <a:off x="6321025" y="4073818"/>
            <a:ext cx="5535615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8" name="Text Placeholder 18">
            <a:extLst>
              <a:ext uri="{FF2B5EF4-FFF2-40B4-BE49-F238E27FC236}">
                <a16:creationId xmlns:a16="http://schemas.microsoft.com/office/drawing/2014/main" id="{B6424B17-6B44-4C03-AB78-2AE3A4EEEAD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59028" y="1644585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69" name="Text Placeholder 18">
            <a:extLst>
              <a:ext uri="{FF2B5EF4-FFF2-40B4-BE49-F238E27FC236}">
                <a16:creationId xmlns:a16="http://schemas.microsoft.com/office/drawing/2014/main" id="{3AA3BCE5-1D61-4F48-BBAB-2ECDC37B28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41998" y="2876262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70" name="Text Placeholder 18">
            <a:extLst>
              <a:ext uri="{FF2B5EF4-FFF2-40B4-BE49-F238E27FC236}">
                <a16:creationId xmlns:a16="http://schemas.microsoft.com/office/drawing/2014/main" id="{B20B0241-6B8A-49FC-B01C-2F6849CB0E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59028" y="2876262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71" name="Text Placeholder 18">
            <a:extLst>
              <a:ext uri="{FF2B5EF4-FFF2-40B4-BE49-F238E27FC236}">
                <a16:creationId xmlns:a16="http://schemas.microsoft.com/office/drawing/2014/main" id="{0885A6F8-7377-4961-9552-36487C8748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41998" y="4205640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72" name="Text Placeholder 18">
            <a:extLst>
              <a:ext uri="{FF2B5EF4-FFF2-40B4-BE49-F238E27FC236}">
                <a16:creationId xmlns:a16="http://schemas.microsoft.com/office/drawing/2014/main" id="{CD2DCA52-C25A-4134-9617-0154C19C86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59028" y="4205640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A57BD810-DFA1-4010-8E97-FB9F8EA03E4C}"/>
              </a:ext>
            </a:extLst>
          </p:cNvPr>
          <p:cNvSpPr/>
          <p:nvPr userDrawn="1"/>
        </p:nvSpPr>
        <p:spPr>
          <a:xfrm>
            <a:off x="695399" y="5382365"/>
            <a:ext cx="5500977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рямоугольник 20">
            <a:extLst>
              <a:ext uri="{FF2B5EF4-FFF2-40B4-BE49-F238E27FC236}">
                <a16:creationId xmlns:a16="http://schemas.microsoft.com/office/drawing/2014/main" id="{3DBD737E-102A-4725-903A-01860890EC43}"/>
              </a:ext>
            </a:extLst>
          </p:cNvPr>
          <p:cNvSpPr/>
          <p:nvPr userDrawn="1"/>
        </p:nvSpPr>
        <p:spPr>
          <a:xfrm>
            <a:off x="6331391" y="5364215"/>
            <a:ext cx="5535615" cy="115104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85A6F8-7377-4961-9552-36487C8748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52364" y="5478560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D2DCA52-C25A-4134-9617-0154C19C86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69394" y="5478560"/>
            <a:ext cx="3662597" cy="918898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193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909B8708-A79A-491A-B264-1E556EE5FD5D}"/>
              </a:ext>
            </a:extLst>
          </p:cNvPr>
          <p:cNvSpPr/>
          <p:nvPr userDrawn="1"/>
        </p:nvSpPr>
        <p:spPr>
          <a:xfrm>
            <a:off x="0" y="0"/>
            <a:ext cx="12189348" cy="6858000"/>
          </a:xfrm>
          <a:prstGeom prst="rect">
            <a:avLst/>
          </a:prstGeom>
          <a:solidFill>
            <a:srgbClr val="494B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14700" algn="l"/>
              </a:tabLst>
            </a:pP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05652"/>
            <a:ext cx="1163384" cy="42304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3ED0B07-35EF-4BD6-AE6E-DDBA0B298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5510" y="2978785"/>
            <a:ext cx="8820979" cy="2430435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93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64EE96-05CF-4664-9D4E-C326B2A90168}"/>
              </a:ext>
            </a:extLst>
          </p:cNvPr>
          <p:cNvSpPr txBox="1"/>
          <p:nvPr userDrawn="1"/>
        </p:nvSpPr>
        <p:spPr>
          <a:xfrm>
            <a:off x="960147" y="2628267"/>
            <a:ext cx="4937349" cy="21958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15575-3347-4467-B7E0-46477AA2A2C8}"/>
              </a:ext>
            </a:extLst>
          </p:cNvPr>
          <p:cNvSpPr txBox="1"/>
          <p:nvPr userDrawn="1"/>
        </p:nvSpPr>
        <p:spPr>
          <a:xfrm>
            <a:off x="6321025" y="2628267"/>
            <a:ext cx="4991866" cy="21958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20933-4DC1-4083-8190-E0106A5888A1}"/>
              </a:ext>
            </a:extLst>
          </p:cNvPr>
          <p:cNvSpPr txBox="1"/>
          <p:nvPr userDrawn="1"/>
        </p:nvSpPr>
        <p:spPr>
          <a:xfrm>
            <a:off x="967488" y="1628800"/>
            <a:ext cx="4937349" cy="1022447"/>
          </a:xfrm>
          <a:prstGeom prst="rect">
            <a:avLst/>
          </a:prstGeom>
          <a:solidFill>
            <a:srgbClr val="58AFE2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711A0E-26F6-4DE7-97FD-0881ADC2658A}"/>
              </a:ext>
            </a:extLst>
          </p:cNvPr>
          <p:cNvSpPr txBox="1"/>
          <p:nvPr userDrawn="1"/>
        </p:nvSpPr>
        <p:spPr>
          <a:xfrm>
            <a:off x="6321025" y="1628801"/>
            <a:ext cx="4991866" cy="1022446"/>
          </a:xfrm>
          <a:prstGeom prst="rect">
            <a:avLst/>
          </a:prstGeom>
          <a:solidFill>
            <a:srgbClr val="9D76B3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B2053F2-70D5-497A-95F0-91DCCEF2F9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85474" y="2768767"/>
            <a:ext cx="4388442" cy="17551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892684C0-632A-48CB-84CC-CB2C035081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98397" y="2790415"/>
            <a:ext cx="4489428" cy="17551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55041172-F4EB-4274-88F2-4AF2E51B988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34401" y="1785617"/>
            <a:ext cx="918268" cy="7088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1D3FFEE1-F848-4DA6-A9E3-D1DE223AF3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8397" y="1785617"/>
            <a:ext cx="918268" cy="7088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CC56BE6A-1DC3-4587-B0A2-9C3CC8E6DD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76978" y="1785618"/>
            <a:ext cx="3296938" cy="708812"/>
          </a:xfrm>
        </p:spPr>
        <p:txBody>
          <a:bodyPr tIns="0" bIns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AAC705BD-ACC9-4D3A-9685-7991A4CCE0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13136" y="1785618"/>
            <a:ext cx="3474689" cy="708812"/>
          </a:xfrm>
        </p:spPr>
        <p:txBody>
          <a:bodyPr tIns="0" bIns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56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_pictu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window blind&#10;&#10;Description automatically generated">
            <a:extLst>
              <a:ext uri="{FF2B5EF4-FFF2-40B4-BE49-F238E27FC236}">
                <a16:creationId xmlns:a16="http://schemas.microsoft.com/office/drawing/2014/main" id="{47092568-B70B-440C-85D6-CB2D4C7F5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9" y="1358770"/>
            <a:ext cx="3718992" cy="54992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DE6B0B-3381-49F2-AFC4-705E5FE0A970}"/>
              </a:ext>
            </a:extLst>
          </p:cNvPr>
          <p:cNvSpPr/>
          <p:nvPr userDrawn="1"/>
        </p:nvSpPr>
        <p:spPr>
          <a:xfrm>
            <a:off x="8481705" y="1358771"/>
            <a:ext cx="3710735" cy="5507313"/>
          </a:xfrm>
          <a:prstGeom prst="rect">
            <a:avLst/>
          </a:prstGeom>
          <a:solidFill>
            <a:schemeClr val="accent2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358770"/>
            <a:ext cx="8473343" cy="5499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95954" y="1854200"/>
            <a:ext cx="7227887" cy="423068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796300" y="1854200"/>
            <a:ext cx="3060738" cy="32845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7151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_2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>
            <a:extLst>
              <a:ext uri="{FF2B5EF4-FFF2-40B4-BE49-F238E27FC236}">
                <a16:creationId xmlns:a16="http://schemas.microsoft.com/office/drawing/2014/main" id="{62616FD8-2560-40F3-81F0-F9001AF87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r="27383"/>
          <a:stretch/>
        </p:blipFill>
        <p:spPr>
          <a:xfrm>
            <a:off x="-830" y="1350686"/>
            <a:ext cx="3711565" cy="550731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1630" y="1350687"/>
            <a:ext cx="3739804" cy="5507313"/>
          </a:xfrm>
          <a:prstGeom prst="rect">
            <a:avLst/>
          </a:prstGeom>
          <a:solidFill>
            <a:schemeClr val="accent2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38274" y="1358771"/>
            <a:ext cx="8460967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801995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3197EF-E699-45C3-9BA1-BEDD33CC5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895" r="-2751" b="7291"/>
          <a:stretch/>
        </p:blipFill>
        <p:spPr>
          <a:xfrm flipH="1">
            <a:off x="609745" y="788219"/>
            <a:ext cx="11582255" cy="6074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8BBA014-0263-4F19-AE4A-ACD8F9E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3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5" indent="0">
              <a:buNone/>
              <a:defRPr/>
            </a:lvl2pPr>
            <a:lvl3pPr marL="914082" indent="0">
              <a:buNone/>
              <a:defRPr/>
            </a:lvl3pPr>
            <a:lvl4pPr marL="1371124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63328" y="6453336"/>
            <a:ext cx="2304256" cy="288032"/>
          </a:xfrm>
        </p:spPr>
        <p:txBody>
          <a:bodyPr/>
          <a:lstStyle/>
          <a:p>
            <a:fld id="{7C64A3CC-9215-4D44-A91D-3C56E4086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3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09C8C-DCF5-4476-8A5A-E1AAEF509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1220407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AB6323-85F9-42E8-AC03-91C846E9A26D}"/>
              </a:ext>
            </a:extLst>
          </p:cNvPr>
          <p:cNvSpPr/>
          <p:nvPr userDrawn="1"/>
        </p:nvSpPr>
        <p:spPr>
          <a:xfrm>
            <a:off x="-12112" y="0"/>
            <a:ext cx="12204112" cy="68493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05652"/>
            <a:ext cx="1163384" cy="42304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10A4B44-06E3-463B-B653-7562323E0B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68" y="1133745"/>
            <a:ext cx="6570662" cy="193521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  <a:lvl3pPr marL="0" indent="0">
              <a:buNone/>
              <a:defRPr sz="28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D9DC08-0E4C-4E96-9BCB-4C587646E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68" y="3613577"/>
            <a:ext cx="6570662" cy="2065673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  <a:lvl3pPr marL="0" indent="0">
              <a:buNone/>
              <a:defRPr sz="2800">
                <a:solidFill>
                  <a:schemeClr val="bg1"/>
                </a:solidFill>
              </a:defRPr>
            </a:lvl3pPr>
            <a:lvl4pPr marL="0" indent="0"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08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gre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58771"/>
            <a:ext cx="12192000" cy="4770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600" y="1719290"/>
            <a:ext cx="1080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defRPr/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34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r="40618"/>
          <a:stretch/>
        </p:blipFill>
        <p:spPr>
          <a:xfrm>
            <a:off x="-24681" y="1358771"/>
            <a:ext cx="3752853" cy="55073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4680" y="1358771"/>
            <a:ext cx="3735416" cy="5507313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346313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i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"/>
            <a:ext cx="12192000" cy="68611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193"/>
            <a:ext cx="4741200" cy="6858000"/>
          </a:xfrm>
          <a:prstGeom prst="rect">
            <a:avLst/>
          </a:prstGeom>
          <a:solidFill>
            <a:srgbClr val="253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  <p:sp>
        <p:nvSpPr>
          <p:cNvPr id="11" name="Rectangle 10"/>
          <p:cNvSpPr/>
          <p:nvPr userDrawn="1"/>
        </p:nvSpPr>
        <p:spPr>
          <a:xfrm>
            <a:off x="1" y="-6387"/>
            <a:ext cx="4741200" cy="68675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1106949"/>
            <a:ext cx="2022940" cy="592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7700" y="2393885"/>
            <a:ext cx="3603625" cy="1759015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Edit Master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647700" y="4665693"/>
            <a:ext cx="3603625" cy="175901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Edit Master</a:t>
            </a:r>
            <a:endParaRPr lang="ru-R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8000" y="4374105"/>
            <a:ext cx="27504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995" y="6456523"/>
            <a:ext cx="4700657" cy="365125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09B8708-A79A-491A-B264-1E556EE5FD5D}"/>
              </a:ext>
            </a:extLst>
          </p:cNvPr>
          <p:cNvSpPr/>
          <p:nvPr userDrawn="1"/>
        </p:nvSpPr>
        <p:spPr>
          <a:xfrm>
            <a:off x="4741200" y="0"/>
            <a:ext cx="7448148" cy="6858000"/>
          </a:xfrm>
          <a:prstGeom prst="rect">
            <a:avLst/>
          </a:prstGeom>
          <a:solidFill>
            <a:srgbClr val="494B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14700" algn="l"/>
              </a:tabLs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0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38352"/>
          <a:stretch/>
        </p:blipFill>
        <p:spPr>
          <a:xfrm>
            <a:off x="-1" y="1358772"/>
            <a:ext cx="3710735" cy="54992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358771"/>
            <a:ext cx="3710735" cy="550731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617603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33535"/>
          <a:stretch/>
        </p:blipFill>
        <p:spPr>
          <a:xfrm>
            <a:off x="-1" y="1358772"/>
            <a:ext cx="3710736" cy="55073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" y="1358771"/>
            <a:ext cx="3710737" cy="5507313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389331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3" t="-147" r="14733" b="147"/>
          <a:stretch/>
        </p:blipFill>
        <p:spPr>
          <a:xfrm>
            <a:off x="0" y="1350687"/>
            <a:ext cx="3710735" cy="55073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358771"/>
            <a:ext cx="3710735" cy="5507313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35464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poi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r="39192"/>
          <a:stretch/>
        </p:blipFill>
        <p:spPr>
          <a:xfrm>
            <a:off x="8473342" y="1358770"/>
            <a:ext cx="3738267" cy="551061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473343" y="1358770"/>
            <a:ext cx="3741813" cy="551060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464018"/>
            <a:ext cx="8301038" cy="539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358770"/>
            <a:ext cx="8473343" cy="5499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95954" y="1854200"/>
            <a:ext cx="7227887" cy="423068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796300" y="1854200"/>
            <a:ext cx="3060738" cy="32845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8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600" y="1719290"/>
            <a:ext cx="1080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defRPr/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744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defRPr/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96600" y="1719290"/>
            <a:ext cx="1080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3808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38352"/>
          <a:stretch/>
        </p:blipFill>
        <p:spPr>
          <a:xfrm>
            <a:off x="-1" y="1358772"/>
            <a:ext cx="3710735" cy="54992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358771"/>
            <a:ext cx="3710735" cy="5507313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14877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33535"/>
          <a:stretch/>
        </p:blipFill>
        <p:spPr>
          <a:xfrm>
            <a:off x="-1" y="1358772"/>
            <a:ext cx="3710736" cy="55073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" y="1358771"/>
            <a:ext cx="3710737" cy="5507313"/>
          </a:xfrm>
          <a:prstGeom prst="rect">
            <a:avLst/>
          </a:prstGeom>
          <a:solidFill>
            <a:schemeClr val="accent4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3857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3" t="-147" r="14733" b="147"/>
          <a:stretch/>
        </p:blipFill>
        <p:spPr>
          <a:xfrm>
            <a:off x="0" y="1350687"/>
            <a:ext cx="3710735" cy="55073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0736" y="1358771"/>
            <a:ext cx="8488506" cy="550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358771"/>
            <a:ext cx="3710735" cy="5507313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0775" y="1792732"/>
            <a:ext cx="7110790" cy="4201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0395" y="3113965"/>
            <a:ext cx="2790310" cy="273439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marL="0" lvl="0" algn="l" defTabSz="1219261" rtl="0" eaLnBrk="1" latinLnBrk="0" hangingPunct="1">
              <a:defRPr/>
            </a:pPr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64260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390475" y="2685939"/>
            <a:ext cx="3372276" cy="34042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42512" y="2685939"/>
            <a:ext cx="3409512" cy="34042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87859" y="2685939"/>
            <a:ext cx="3375375" cy="34042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87859" y="1448781"/>
            <a:ext cx="3375375" cy="1237160"/>
          </a:xfrm>
          <a:prstGeom prst="rect">
            <a:avLst/>
          </a:prstGeom>
          <a:solidFill>
            <a:srgbClr val="F56E46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97816" y="1448780"/>
            <a:ext cx="3372276" cy="1237161"/>
          </a:xfrm>
          <a:prstGeom prst="rect">
            <a:avLst/>
          </a:prstGeom>
          <a:solidFill>
            <a:srgbClr val="58AFE2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142512" y="1448781"/>
            <a:ext cx="3409512" cy="1237160"/>
          </a:xfrm>
          <a:prstGeom prst="rect">
            <a:avLst/>
          </a:prstGeom>
          <a:solidFill>
            <a:srgbClr val="9D76B3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2653" y="1712954"/>
            <a:ext cx="758899" cy="7088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18776" y="2833559"/>
            <a:ext cx="3116984" cy="1755195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28805" y="2826440"/>
            <a:ext cx="2997365" cy="17551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8340251" y="2848088"/>
            <a:ext cx="3066340" cy="1755195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09518" y="1712954"/>
            <a:ext cx="758899" cy="7088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256032" y="1712954"/>
            <a:ext cx="758899" cy="7088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667459" y="1712955"/>
            <a:ext cx="2268301" cy="708812"/>
          </a:xfrm>
        </p:spPr>
        <p:txBody>
          <a:bodyPr tIns="0" bIns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374317" y="1712955"/>
            <a:ext cx="2251853" cy="708812"/>
          </a:xfrm>
        </p:spPr>
        <p:txBody>
          <a:bodyPr tIns="0" bIns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9163869" y="1712955"/>
            <a:ext cx="2242721" cy="708812"/>
          </a:xfrm>
        </p:spPr>
        <p:txBody>
          <a:bodyPr tIns="0" bIns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6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775" y="368240"/>
            <a:ext cx="1023865" cy="3000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3505" y="1705212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26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654" r:id="rId2"/>
    <p:sldLayoutId id="2147483654" r:id="rId3"/>
    <p:sldLayoutId id="2147484379" r:id="rId4"/>
    <p:sldLayoutId id="2147484388" r:id="rId5"/>
    <p:sldLayoutId id="2147484463" r:id="rId6"/>
    <p:sldLayoutId id="2147484464" r:id="rId7"/>
    <p:sldLayoutId id="2147484465" r:id="rId8"/>
    <p:sldLayoutId id="2147484397" r:id="rId9"/>
    <p:sldLayoutId id="2147484469" r:id="rId10"/>
    <p:sldLayoutId id="2147484466" r:id="rId11"/>
    <p:sldLayoutId id="2147484434" r:id="rId12"/>
    <p:sldLayoutId id="2147484449" r:id="rId13"/>
    <p:sldLayoutId id="2147484458" r:id="rId14"/>
    <p:sldLayoutId id="2147484538" r:id="rId15"/>
    <p:sldLayoutId id="2147484655" r:id="rId16"/>
    <p:sldLayoutId id="2147484656" r:id="rId17"/>
  </p:sldLayoutIdLst>
  <p:hf hdr="0" dt="0"/>
  <p:txStyles>
    <p:titleStyle>
      <a:lvl1pPr algn="l" defTabSz="9143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000" b="0" kern="0" baseline="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lang="en-US" sz="2400" kern="1200" smtClean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21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775" y="368240"/>
            <a:ext cx="1023865" cy="3000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52384" y="6453336"/>
            <a:ext cx="2304256" cy="288032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3505" y="1705212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64" y="6354325"/>
            <a:ext cx="5632761" cy="338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35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2" r:id="rId2"/>
    <p:sldLayoutId id="2147484483" r:id="rId3"/>
    <p:sldLayoutId id="2147484484" r:id="rId4"/>
    <p:sldLayoutId id="2147484485" r:id="rId5"/>
    <p:sldLayoutId id="2147484500" r:id="rId6"/>
  </p:sldLayoutIdLst>
  <p:hf hdr="0" dt="0"/>
  <p:txStyles>
    <p:titleStyle>
      <a:lvl1pPr algn="l" defTabSz="9143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000" b="0" kern="0" baseline="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lang="en-US" sz="2400" kern="1200" smtClean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21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000" indent="-180000" algn="l" defTabSz="914309" rtl="0" eaLnBrk="1" latinLnBrk="0" hangingPunct="1">
        <a:spcBef>
          <a:spcPts val="0"/>
        </a:spcBef>
        <a:spcAft>
          <a:spcPts val="1200"/>
        </a:spcAft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/>
              <a:t>ABBYY FineReader 15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Ваш интеллектуальный редактор </a:t>
            </a:r>
            <a:r>
              <a:rPr lang="en-US" dirty="0"/>
              <a:t>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5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</a:t>
            </a:r>
            <a:r>
              <a:rPr lang="en-US" dirty="0"/>
              <a:t>PDF-</a:t>
            </a:r>
            <a:r>
              <a:rPr lang="ru-RU" dirty="0"/>
              <a:t>документов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09" y="1217904"/>
            <a:ext cx="7620684" cy="5438609"/>
          </a:xfrm>
        </p:spPr>
      </p:pic>
    </p:spTree>
    <p:extLst>
      <p:ext uri="{BB962C8B-B14F-4D97-AF65-F5344CB8AC3E}">
        <p14:creationId xmlns:p14="http://schemas.microsoft.com/office/powerpoint/2010/main" val="20425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3" y="1241436"/>
            <a:ext cx="7605712" cy="542792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Распознавание и конвертирование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0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документов в разных форматах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5" y="1223755"/>
            <a:ext cx="7575970" cy="5406698"/>
          </a:xfrm>
        </p:spPr>
      </p:pic>
    </p:spTree>
    <p:extLst>
      <p:ext uri="{BB962C8B-B14F-4D97-AF65-F5344CB8AC3E}">
        <p14:creationId xmlns:p14="http://schemas.microsoft.com/office/powerpoint/2010/main" val="116559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06" y="1223755"/>
            <a:ext cx="7611269" cy="54158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Автоматическая обработка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0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2EB02AC2-ABB5-414E-91F6-71109433C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2521" r="4277"/>
          <a:stretch/>
        </p:blipFill>
        <p:spPr>
          <a:xfrm>
            <a:off x="0" y="0"/>
            <a:ext cx="12192000" cy="690300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CE0585C-A2FE-3F4F-9AFA-152762106443}"/>
              </a:ext>
            </a:extLst>
          </p:cNvPr>
          <p:cNvSpPr txBox="1"/>
          <p:nvPr/>
        </p:nvSpPr>
        <p:spPr>
          <a:xfrm>
            <a:off x="322534" y="1853825"/>
            <a:ext cx="302816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электронных копий бумажных документов для хранения и поиска необходимой информации </a:t>
            </a:r>
          </a:p>
        </p:txBody>
      </p:sp>
      <p:cxnSp>
        <p:nvCxnSpPr>
          <p:cNvPr id="19" name="Straight Connector 45">
            <a:extLst>
              <a:ext uri="{FF2B5EF4-FFF2-40B4-BE49-F238E27FC236}">
                <a16:creationId xmlns:a16="http://schemas.microsoft.com/office/drawing/2014/main" id="{77D89B45-1B2F-C74E-B0AE-0D9900C9FBF9}"/>
              </a:ext>
            </a:extLst>
          </p:cNvPr>
          <p:cNvCxnSpPr>
            <a:cxnSpLocks/>
          </p:cNvCxnSpPr>
          <p:nvPr/>
        </p:nvCxnSpPr>
        <p:spPr>
          <a:xfrm flipV="1">
            <a:off x="1762694" y="2942153"/>
            <a:ext cx="0" cy="224204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5E053D69-A4DE-4482-B77D-F1C35C85388C}"/>
              </a:ext>
            </a:extLst>
          </p:cNvPr>
          <p:cNvSpPr txBox="1">
            <a:spLocks/>
          </p:cNvSpPr>
          <p:nvPr/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ru-RU" dirty="0"/>
              <a:t>Преимущества для каждого сотрудника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7FFB048-0549-474F-BA3A-06B32A88DBF2}"/>
              </a:ext>
            </a:extLst>
          </p:cNvPr>
          <p:cNvSpPr txBox="1"/>
          <p:nvPr/>
        </p:nvSpPr>
        <p:spPr>
          <a:xfrm>
            <a:off x="3680793" y="1181652"/>
            <a:ext cx="237020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Редактирование, согласование и подготовка документов для публикации</a:t>
            </a:r>
            <a:endParaRPr lang="en-US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45">
            <a:extLst>
              <a:ext uri="{FF2B5EF4-FFF2-40B4-BE49-F238E27FC236}">
                <a16:creationId xmlns:a16="http://schemas.microsoft.com/office/drawing/2014/main" id="{530CE4E3-4363-4482-86E9-B8179F5E9EEA}"/>
              </a:ext>
            </a:extLst>
          </p:cNvPr>
          <p:cNvCxnSpPr>
            <a:cxnSpLocks/>
          </p:cNvCxnSpPr>
          <p:nvPr/>
        </p:nvCxnSpPr>
        <p:spPr>
          <a:xfrm flipV="1">
            <a:off x="4865986" y="2282968"/>
            <a:ext cx="0" cy="159608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>
            <a:extLst>
              <a:ext uri="{FF2B5EF4-FFF2-40B4-BE49-F238E27FC236}">
                <a16:creationId xmlns:a16="http://schemas.microsoft.com/office/drawing/2014/main" id="{F8DBBE83-8726-43BC-8F09-D9B9E5C41DDC}"/>
              </a:ext>
            </a:extLst>
          </p:cNvPr>
          <p:cNvSpPr txBox="1"/>
          <p:nvPr/>
        </p:nvSpPr>
        <p:spPr>
          <a:xfrm>
            <a:off x="6591055" y="1154131"/>
            <a:ext cx="314073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коммерческих предложений и договоров в 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сравнение двух версий документа, подпись</a:t>
            </a:r>
          </a:p>
        </p:txBody>
      </p:sp>
      <p:cxnSp>
        <p:nvCxnSpPr>
          <p:cNvPr id="30" name="Straight Connector 45">
            <a:extLst>
              <a:ext uri="{FF2B5EF4-FFF2-40B4-BE49-F238E27FC236}">
                <a16:creationId xmlns:a16="http://schemas.microsoft.com/office/drawing/2014/main" id="{30742C58-3B59-464A-AEE7-7BF0276F3AC5}"/>
              </a:ext>
            </a:extLst>
          </p:cNvPr>
          <p:cNvCxnSpPr>
            <a:cxnSpLocks/>
          </p:cNvCxnSpPr>
          <p:nvPr/>
        </p:nvCxnSpPr>
        <p:spPr>
          <a:xfrm flipV="1">
            <a:off x="7894548" y="2282968"/>
            <a:ext cx="0" cy="648075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4">
            <a:extLst>
              <a:ext uri="{FF2B5EF4-FFF2-40B4-BE49-F238E27FC236}">
                <a16:creationId xmlns:a16="http://schemas.microsoft.com/office/drawing/2014/main" id="{30F200CF-6B1E-4A36-BCF8-0813A4D1163D}"/>
              </a:ext>
            </a:extLst>
          </p:cNvPr>
          <p:cNvSpPr txBox="1"/>
          <p:nvPr/>
        </p:nvSpPr>
        <p:spPr>
          <a:xfrm>
            <a:off x="9631488" y="2123855"/>
            <a:ext cx="20901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правок в бумажные и 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PDF-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en-US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45">
            <a:extLst>
              <a:ext uri="{FF2B5EF4-FFF2-40B4-BE49-F238E27FC236}">
                <a16:creationId xmlns:a16="http://schemas.microsoft.com/office/drawing/2014/main" id="{5DC00F89-A96A-441C-B1D9-9605316B782D}"/>
              </a:ext>
            </a:extLst>
          </p:cNvPr>
          <p:cNvCxnSpPr>
            <a:cxnSpLocks/>
          </p:cNvCxnSpPr>
          <p:nvPr/>
        </p:nvCxnSpPr>
        <p:spPr>
          <a:xfrm flipV="1">
            <a:off x="10686510" y="2987155"/>
            <a:ext cx="0" cy="621865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4">
            <a:extLst>
              <a:ext uri="{FF2B5EF4-FFF2-40B4-BE49-F238E27FC236}">
                <a16:creationId xmlns:a16="http://schemas.microsoft.com/office/drawing/2014/main" id="{76669F86-A104-46FF-A42B-984F83893BFF}"/>
              </a:ext>
            </a:extLst>
          </p:cNvPr>
          <p:cNvSpPr txBox="1"/>
          <p:nvPr/>
        </p:nvSpPr>
        <p:spPr>
          <a:xfrm>
            <a:off x="5000817" y="2396787"/>
            <a:ext cx="266421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рутинных задач по распознаванию и конвертации документов </a:t>
            </a:r>
            <a:b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45">
            <a:extLst>
              <a:ext uri="{FF2B5EF4-FFF2-40B4-BE49-F238E27FC236}">
                <a16:creationId xmlns:a16="http://schemas.microsoft.com/office/drawing/2014/main" id="{4E1E49BC-2FA4-41DD-9ECF-151898948102}"/>
              </a:ext>
            </a:extLst>
          </p:cNvPr>
          <p:cNvCxnSpPr>
            <a:cxnSpLocks/>
          </p:cNvCxnSpPr>
          <p:nvPr/>
        </p:nvCxnSpPr>
        <p:spPr>
          <a:xfrm flipV="1">
            <a:off x="6321025" y="3248980"/>
            <a:ext cx="0" cy="2475276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2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599317" y="4101624"/>
            <a:ext cx="4955617" cy="18476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z="3200" dirty="0"/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3678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лицензирования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4" y="1173177"/>
            <a:ext cx="10541536" cy="5270769"/>
          </a:xfrm>
        </p:spPr>
      </p:pic>
    </p:spTree>
    <p:extLst>
      <p:ext uri="{BB962C8B-B14F-4D97-AF65-F5344CB8AC3E}">
        <p14:creationId xmlns:p14="http://schemas.microsoft.com/office/powerpoint/2010/main" val="319988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4DD3E381-9E2C-41E6-BDA9-FA109B01F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46653"/>
              </p:ext>
            </p:extLst>
          </p:nvPr>
        </p:nvGraphicFramePr>
        <p:xfrm>
          <a:off x="695325" y="1107948"/>
          <a:ext cx="11116311" cy="537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36">
                <a:tc rowSpan="2">
                  <a:txBody>
                    <a:bodyPr/>
                    <a:lstStyle/>
                    <a:p>
                      <a:pPr algn="l"/>
                      <a:endParaRPr lang="en-GB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1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 SEAT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F4F9E"/>
                          </a:solidFill>
                        </a:rPr>
                        <a:t>REMOTE USER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F4F9E"/>
                          </a:solidFill>
                        </a:rPr>
                        <a:t>CONCURRENT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42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7F4F9E"/>
                          </a:solidFill>
                        </a:rPr>
                        <a:t>Тип лицензии</a:t>
                      </a:r>
                      <a:endParaRPr lang="en-GB" sz="1600" dirty="0">
                        <a:solidFill>
                          <a:srgbClr val="7F4F9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Многопользовательская лицензия (на рабочее место)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Лицензия для удаленных  пользователей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Сетевая лицензия (для совместного использования в локальной сети или на терминальном сервере)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F4F9E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Ограничения</a:t>
                      </a:r>
                      <a:endParaRPr lang="en-GB" sz="1600" kern="1200" dirty="0">
                        <a:solidFill>
                          <a:srgbClr val="7F4F9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рабочих мест равно количеству лицензий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пользователей не превышает количество приобретенных лицензий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одновременных подключений к программе не превышает количество приобретенных лицензий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8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F4F9E"/>
                          </a:solidFill>
                          <a:latin typeface="+mn-lt"/>
                          <a:ea typeface="+mn-ea"/>
                          <a:cs typeface="+mn-cs"/>
                        </a:rPr>
                        <a:t>Оптимальный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F4F9E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Регулярная потребность у ограниченного числа сотрудников.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Подходит для компьютеров, отключенных от локальной сети, например, ноутбуков.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Регулярная потребность у ограниченного числа сотрудников.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-4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Подходит для инфраструктур, когда один и тот же пользователь может </a:t>
                      </a:r>
                      <a:r>
                        <a:rPr lang="ru-RU" sz="1400" kern="1200" spc="-4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подклю-чаться</a:t>
                      </a:r>
                      <a:r>
                        <a:rPr lang="ru-RU" sz="1400" kern="1200" spc="-4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 разным рабочим станциям.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Периодическая потребность у большого числа сотрудников.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использования обязателен доступ к локальной сети или терминальному серверу.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F4F9E"/>
                          </a:solidFill>
                          <a:latin typeface="+mn-lt"/>
                          <a:ea typeface="+mn-ea"/>
                          <a:cs typeface="+mn-cs"/>
                        </a:rPr>
                        <a:t>Типы установки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локальная или серверная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локальная или серверная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серверная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8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7F4F9E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количество лицензий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3 лицензий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3 лицензий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11 лицензий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65BDD33-49CE-4EFE-A41B-F8EF078D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34" y="317384"/>
            <a:ext cx="9326401" cy="900520"/>
          </a:xfrm>
        </p:spPr>
        <p:txBody>
          <a:bodyPr/>
          <a:lstStyle/>
          <a:p>
            <a:r>
              <a:rPr lang="en-US" dirty="0"/>
              <a:t>ABBYY FineReader 15</a:t>
            </a:r>
            <a:r>
              <a:rPr lang="ru-RU" dirty="0"/>
              <a:t> - лицензирование для организаций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1164-D041-451A-9BC5-640C68B8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1107BBF2-6377-4056-8811-1E1531751136}"/>
              </a:ext>
            </a:extLst>
          </p:cNvPr>
          <p:cNvSpPr/>
          <p:nvPr/>
        </p:nvSpPr>
        <p:spPr>
          <a:xfrm>
            <a:off x="6293806" y="1223755"/>
            <a:ext cx="720080" cy="218019"/>
          </a:xfrm>
          <a:prstGeom prst="homePlate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NEW!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105" y="1105391"/>
            <a:ext cx="669930" cy="523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64" y="1121726"/>
            <a:ext cx="419122" cy="419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83" y="1129193"/>
            <a:ext cx="419122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7C3622-8F2B-4CFA-828C-7175F6D0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ABBYY FineReader 15 – Remote User License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60363" lvl="1" indent="-360363"/>
            <a:r>
              <a:rPr lang="ru-RU" sz="2600" dirty="0"/>
              <a:t>Лицензия для удаленных пользователей позволяет использовать ABBYY </a:t>
            </a:r>
            <a:r>
              <a:rPr lang="ru-RU" sz="2600" dirty="0" err="1"/>
              <a:t>FineReader</a:t>
            </a:r>
            <a:r>
              <a:rPr lang="ru-RU" sz="2600" dirty="0"/>
              <a:t> 15 совместно с решениями для виртуализации рабочего стола и приложений. </a:t>
            </a:r>
            <a:endParaRPr lang="en-US" sz="2600" dirty="0"/>
          </a:p>
          <a:p>
            <a:pPr marL="360363" lvl="1" indent="-360363"/>
            <a:r>
              <a:rPr lang="ru-RU" sz="2600" dirty="0"/>
              <a:t>Подходит для инфраструктур, когда один и тот же пользователь может подключаться к разным рабочим станциям</a:t>
            </a:r>
            <a:r>
              <a:rPr lang="en-US" sz="2600" dirty="0"/>
              <a:t>.</a:t>
            </a:r>
            <a:endParaRPr lang="ru-RU" sz="2600" dirty="0"/>
          </a:p>
          <a:p>
            <a:pPr marL="360363" lvl="1" indent="-360363"/>
            <a:r>
              <a:rPr lang="ru-RU" sz="2600" dirty="0"/>
              <a:t>Лицензия закрепляется за пользователем</a:t>
            </a:r>
            <a:r>
              <a:rPr lang="en-US" sz="2600" dirty="0"/>
              <a:t>.</a:t>
            </a:r>
          </a:p>
          <a:p>
            <a:pPr marL="0" lvl="1" indent="0">
              <a:buNone/>
            </a:pPr>
            <a:endParaRPr lang="en-US" sz="2600" dirty="0"/>
          </a:p>
          <a:p>
            <a:endParaRPr lang="ru-RU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06290" y="1854200"/>
            <a:ext cx="3195356" cy="427513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/>
              <a:t>ПО можно установить на неограниченное количество компьютеров, </a:t>
            </a:r>
            <a:br>
              <a:rPr lang="ru-RU" sz="2400" dirty="0"/>
            </a:br>
            <a:r>
              <a:rPr lang="ru-RU" sz="2400" dirty="0"/>
              <a:t>но одновременно работать с программой сможет ограниченное число </a:t>
            </a:r>
            <a:r>
              <a:rPr lang="ru-RU" sz="2400" b="1" dirty="0"/>
              <a:t>пользователей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не превышающее количество имеющихся лицензий.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A0028-669C-40ED-B7CB-930177E8C1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0E8458AC-575A-43AC-81CB-3CDCD9E5239E}"/>
              </a:ext>
            </a:extLst>
          </p:cNvPr>
          <p:cNvSpPr/>
          <p:nvPr/>
        </p:nvSpPr>
        <p:spPr>
          <a:xfrm flipH="1">
            <a:off x="7716180" y="465676"/>
            <a:ext cx="720080" cy="218019"/>
          </a:xfrm>
          <a:prstGeom prst="homePlate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55868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Редакции и цены</a:t>
            </a:r>
          </a:p>
        </p:txBody>
      </p:sp>
    </p:spTree>
    <p:extLst>
      <p:ext uri="{BB962C8B-B14F-4D97-AF65-F5344CB8AC3E}">
        <p14:creationId xmlns:p14="http://schemas.microsoft.com/office/powerpoint/2010/main" val="41752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4"/>
          <p:cNvSpPr/>
          <p:nvPr/>
        </p:nvSpPr>
        <p:spPr>
          <a:xfrm>
            <a:off x="8154014" y="3950231"/>
            <a:ext cx="4037986" cy="2907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37"/>
          <p:cNvSpPr/>
          <p:nvPr/>
        </p:nvSpPr>
        <p:spPr>
          <a:xfrm>
            <a:off x="0" y="3950095"/>
            <a:ext cx="4033081" cy="2907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33"/>
          <p:cNvSpPr/>
          <p:nvPr/>
        </p:nvSpPr>
        <p:spPr>
          <a:xfrm>
            <a:off x="8154015" y="1129690"/>
            <a:ext cx="4037986" cy="2820541"/>
          </a:xfrm>
          <a:prstGeom prst="rect">
            <a:avLst/>
          </a:prstGeom>
          <a:solidFill>
            <a:srgbClr val="E0E7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21"/>
          <p:cNvSpPr/>
          <p:nvPr/>
        </p:nvSpPr>
        <p:spPr>
          <a:xfrm>
            <a:off x="-3" y="1132997"/>
            <a:ext cx="4033079" cy="2817234"/>
          </a:xfrm>
          <a:prstGeom prst="rect">
            <a:avLst/>
          </a:prstGeom>
          <a:solidFill>
            <a:srgbClr val="E0E7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24"/>
          <p:cNvSpPr/>
          <p:nvPr/>
        </p:nvSpPr>
        <p:spPr>
          <a:xfrm>
            <a:off x="395193" y="2641148"/>
            <a:ext cx="3348910" cy="11516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Российская компания с мировым именем, основанная в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году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26"/>
          <p:cNvSpPr/>
          <p:nvPr/>
        </p:nvSpPr>
        <p:spPr>
          <a:xfrm>
            <a:off x="4380498" y="1744195"/>
            <a:ext cx="3778422" cy="29038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33"/>
          <p:cNvSpPr/>
          <p:nvPr/>
        </p:nvSpPr>
        <p:spPr>
          <a:xfrm>
            <a:off x="4033079" y="3950231"/>
            <a:ext cx="4120935" cy="2907769"/>
          </a:xfrm>
          <a:prstGeom prst="rect">
            <a:avLst/>
          </a:prstGeom>
          <a:solidFill>
            <a:srgbClr val="E0E7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eck 51"/>
          <p:cNvSpPr/>
          <p:nvPr/>
        </p:nvSpPr>
        <p:spPr>
          <a:xfrm>
            <a:off x="8501431" y="2755162"/>
            <a:ext cx="3056782" cy="13236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патентов и патентных заявок.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hteck 47"/>
          <p:cNvSpPr/>
          <p:nvPr/>
        </p:nvSpPr>
        <p:spPr>
          <a:xfrm>
            <a:off x="8485866" y="5364533"/>
            <a:ext cx="3560546" cy="10799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904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0C3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250 наград от ведущих мировых профессиональных журналов и тестовых лабораторий. </a:t>
            </a:r>
          </a:p>
        </p:txBody>
      </p:sp>
      <p:sp>
        <p:nvSpPr>
          <p:cNvPr id="16" name="Rechteck 37"/>
          <p:cNvSpPr/>
          <p:nvPr/>
        </p:nvSpPr>
        <p:spPr>
          <a:xfrm>
            <a:off x="4033081" y="1132996"/>
            <a:ext cx="4120936" cy="28170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40"/>
          <p:cNvSpPr/>
          <p:nvPr/>
        </p:nvSpPr>
        <p:spPr>
          <a:xfrm>
            <a:off x="4394484" y="2721897"/>
            <a:ext cx="3465249" cy="9185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№1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рынке потокового ввода документов и данных в России.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4000" marR="0" lvl="0" indent="-14400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eck 51"/>
          <p:cNvSpPr/>
          <p:nvPr/>
        </p:nvSpPr>
        <p:spPr>
          <a:xfrm>
            <a:off x="428984" y="5382316"/>
            <a:ext cx="3400980" cy="10799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0C3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Свыше 200 партнеров и более 50 миллионов пользователей во всем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мире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9" name="Rechteck 23"/>
          <p:cNvSpPr/>
          <p:nvPr/>
        </p:nvSpPr>
        <p:spPr>
          <a:xfrm>
            <a:off x="1493591" y="1403171"/>
            <a:ext cx="3348910" cy="3599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компания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hteck 50"/>
          <p:cNvSpPr/>
          <p:nvPr/>
        </p:nvSpPr>
        <p:spPr>
          <a:xfrm>
            <a:off x="9854158" y="1414706"/>
            <a:ext cx="1952593" cy="3599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Инновации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39"/>
          <p:cNvSpPr/>
          <p:nvPr/>
        </p:nvSpPr>
        <p:spPr>
          <a:xfrm>
            <a:off x="5725938" y="1479910"/>
            <a:ext cx="2049708" cy="4229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Лидер рынка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eck 28"/>
          <p:cNvSpPr/>
          <p:nvPr/>
        </p:nvSpPr>
        <p:spPr>
          <a:xfrm>
            <a:off x="1486528" y="4444968"/>
            <a:ext cx="2369159" cy="4238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Надежность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hteck 46"/>
          <p:cNvSpPr/>
          <p:nvPr/>
        </p:nvSpPr>
        <p:spPr>
          <a:xfrm>
            <a:off x="9939339" y="4449122"/>
            <a:ext cx="2203476" cy="4238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Успешность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hteck 50"/>
          <p:cNvSpPr/>
          <p:nvPr/>
        </p:nvSpPr>
        <p:spPr>
          <a:xfrm>
            <a:off x="5773774" y="4460012"/>
            <a:ext cx="2545226" cy="4486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309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Экспертиза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" y="4106340"/>
            <a:ext cx="1114130" cy="10099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40" y="4204128"/>
            <a:ext cx="946686" cy="905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88" y="4105522"/>
            <a:ext cx="1185309" cy="10199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3" y="1323309"/>
            <a:ext cx="1018608" cy="9768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82" y="1305360"/>
            <a:ext cx="965866" cy="839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13" y="1230376"/>
            <a:ext cx="1034926" cy="10276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О компании </a:t>
            </a:r>
            <a:r>
              <a:rPr lang="en-US" sz="3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ABBYY </a:t>
            </a:r>
            <a:endParaRPr lang="ru-RU" sz="3000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4A3CC-9215-4D44-A91D-3C56E40867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 29"/>
          <p:cNvSpPr/>
          <p:nvPr/>
        </p:nvSpPr>
        <p:spPr>
          <a:xfrm>
            <a:off x="4324636" y="5382316"/>
            <a:ext cx="3451010" cy="12150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0C30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20 лет на рынке Искусственного Интеллекта.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6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ABBYY FineReader 15 </a:t>
            </a:r>
            <a:r>
              <a:rPr lang="en-GB" dirty="0"/>
              <a:t>–</a:t>
            </a:r>
            <a:r>
              <a:rPr lang="en-US" dirty="0"/>
              <a:t> </a:t>
            </a:r>
            <a:r>
              <a:rPr lang="ru-RU" dirty="0"/>
              <a:t>Редакции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15126"/>
              </p:ext>
            </p:extLst>
          </p:nvPr>
        </p:nvGraphicFramePr>
        <p:xfrm>
          <a:off x="694168" y="1743753"/>
          <a:ext cx="10714086" cy="45070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71362">
                  <a:extLst>
                    <a:ext uri="{9D8B030D-6E8A-4147-A177-3AD203B41FA5}">
                      <a16:colId xmlns:a16="http://schemas.microsoft.com/office/drawing/2014/main" val="2188584472"/>
                    </a:ext>
                  </a:extLst>
                </a:gridCol>
                <a:gridCol w="3571362">
                  <a:extLst>
                    <a:ext uri="{9D8B030D-6E8A-4147-A177-3AD203B41FA5}">
                      <a16:colId xmlns:a16="http://schemas.microsoft.com/office/drawing/2014/main" val="1729860388"/>
                    </a:ext>
                  </a:extLst>
                </a:gridCol>
                <a:gridCol w="3571362">
                  <a:extLst>
                    <a:ext uri="{9D8B030D-6E8A-4147-A177-3AD203B41FA5}">
                      <a16:colId xmlns:a16="http://schemas.microsoft.com/office/drawing/2014/main" val="3239385474"/>
                    </a:ext>
                  </a:extLst>
                </a:gridCol>
              </a:tblGrid>
              <a:tr h="4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all" baseline="0" dirty="0">
                          <a:solidFill>
                            <a:schemeClr val="bg1"/>
                          </a:solidFill>
                          <a:effectLst/>
                        </a:rPr>
                        <a:t>Standard</a:t>
                      </a:r>
                      <a:endParaRPr lang="en-US" sz="1800" b="0" cap="all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3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all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56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all" baseline="0" dirty="0">
                          <a:solidFill>
                            <a:schemeClr val="bg1"/>
                          </a:solidFill>
                          <a:effectLst/>
                        </a:rPr>
                        <a:t>Corporate</a:t>
                      </a:r>
                      <a:endParaRPr lang="en-US" sz="1800" b="0" cap="all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36238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 работа с PDF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 работа с PDF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 работа с PDF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929923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Распознавание и конвертирование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Распознавание и конвертирование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Распознавание и конвертирование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31846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Автоматическая обработка: </a:t>
                      </a:r>
                      <a:endParaRPr lang="en-US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 </a:t>
                      </a:r>
                      <a:r>
                        <a:rPr lang="ru-RU" sz="16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меc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 ядра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52432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Сравнение документов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14345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 только для домашнего использования!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Лицензирование для организаций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Лицензирование для организаций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46210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Standalone</a:t>
                      </a:r>
                      <a:endParaRPr lang="en-US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Seat, Concurrent, Remote User</a:t>
                      </a:r>
                      <a:endParaRPr lang="ru-R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Seat, Concurrent, Remote User</a:t>
                      </a:r>
                      <a:endParaRPr lang="ru-R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41924"/>
                  </a:ext>
                </a:extLst>
              </a:tr>
              <a:tr h="573977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EE73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8 690 </a:t>
                      </a:r>
                      <a:r>
                        <a:rPr lang="en-US" sz="1800" b="0" dirty="0">
                          <a:solidFill>
                            <a:srgbClr val="EE7371"/>
                          </a:solidFill>
                          <a:latin typeface="+mn-lt"/>
                        </a:rPr>
                        <a:t>₽</a:t>
                      </a:r>
                      <a:endParaRPr lang="en-US" sz="1800" b="0" kern="1200" dirty="0">
                        <a:solidFill>
                          <a:srgbClr val="EE73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9556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14 990 </a:t>
                      </a:r>
                      <a:r>
                        <a:rPr lang="en-US" sz="1800" b="0" dirty="0">
                          <a:solidFill>
                            <a:srgbClr val="95569E"/>
                          </a:solidFill>
                          <a:latin typeface="+mn-lt"/>
                        </a:rPr>
                        <a:t>₽</a:t>
                      </a:r>
                      <a:endParaRPr lang="ru-RU" sz="1800" b="0" kern="1200" dirty="0">
                        <a:solidFill>
                          <a:srgbClr val="95569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9F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48 690 </a:t>
                      </a:r>
                      <a:r>
                        <a:rPr lang="en-US" sz="1800" b="0" dirty="0">
                          <a:solidFill>
                            <a:srgbClr val="009FE3"/>
                          </a:solidFill>
                          <a:latin typeface="+mn-lt"/>
                        </a:rPr>
                        <a:t>₽</a:t>
                      </a:r>
                      <a:endParaRPr lang="ru-RU" sz="1800" b="0" kern="1200" dirty="0">
                        <a:solidFill>
                          <a:srgbClr val="009FE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22927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2090555" y="6276635"/>
            <a:ext cx="8235914" cy="347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Бонус для зарегистрированных пользователей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ABBYY Screenshot Reader</a:t>
            </a:r>
          </a:p>
        </p:txBody>
      </p:sp>
    </p:spTree>
    <p:extLst>
      <p:ext uri="{BB962C8B-B14F-4D97-AF65-F5344CB8AC3E}">
        <p14:creationId xmlns:p14="http://schemas.microsoft.com/office/powerpoint/2010/main" val="338688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492D0-EC9E-4CA0-B793-EBF09C659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8D388-E725-4CAE-BF66-1F1F1A95A3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85474" y="2708920"/>
            <a:ext cx="4388442" cy="173183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ABBYY FineReader 14 </a:t>
            </a:r>
            <a:br>
              <a:rPr lang="ru-RU" dirty="0"/>
            </a:br>
            <a:r>
              <a:rPr lang="en-US" sz="1600" dirty="0"/>
              <a:t>(Standard</a:t>
            </a:r>
            <a:r>
              <a:rPr lang="ru-RU" sz="1600" dirty="0"/>
              <a:t>*</a:t>
            </a:r>
            <a:r>
              <a:rPr lang="en-US" sz="1600" dirty="0"/>
              <a:t>, Business, Enterprise)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ABBYY FineReader 12 </a:t>
            </a:r>
            <a:br>
              <a:rPr lang="ru-RU" dirty="0"/>
            </a:br>
            <a:r>
              <a:rPr lang="en-US" sz="1600" dirty="0"/>
              <a:t>(Professional, Corporate)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895AB-7741-4A86-8137-AAC95B9035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98397" y="2730568"/>
            <a:ext cx="4489428" cy="173183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ABBYY FineReader 1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en-US" sz="1600" dirty="0"/>
              <a:t>(Professional, Corporate)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ABBYY FineReader 10 Home Edition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ABBYY FineReader 5.0/ 6.0/ 9.0/ 12.0 Sprint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PDF Transformer+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4C1462-5D74-4537-B8FC-3665B714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обновления</a:t>
            </a:r>
            <a:r>
              <a:rPr lang="en-US" dirty="0"/>
              <a:t> c </a:t>
            </a:r>
            <a:r>
              <a:rPr lang="ru-RU" dirty="0"/>
              <a:t>предыдущих версий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EC2405-AA60-424F-BB6C-00A76DE238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35560" y="1763815"/>
            <a:ext cx="3296938" cy="708812"/>
          </a:xfrm>
        </p:spPr>
        <p:txBody>
          <a:bodyPr/>
          <a:lstStyle/>
          <a:p>
            <a:r>
              <a:rPr lang="en-US" sz="2800" dirty="0"/>
              <a:t>Upgrade – 40%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317D57-DC70-4253-9C20-20D0839C0D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1728" y="1763815"/>
            <a:ext cx="3474689" cy="708812"/>
          </a:xfrm>
        </p:spPr>
        <p:txBody>
          <a:bodyPr/>
          <a:lstStyle/>
          <a:p>
            <a:r>
              <a:rPr lang="en-US" sz="2800" dirty="0"/>
              <a:t>Cross-upgrade – 20% </a:t>
            </a:r>
          </a:p>
        </p:txBody>
      </p:sp>
      <p:pic>
        <p:nvPicPr>
          <p:cNvPr id="11" name="Picture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9" y="1914842"/>
            <a:ext cx="457240" cy="45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97" y="1914842"/>
            <a:ext cx="483000" cy="457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5430" y="5004175"/>
            <a:ext cx="10351150" cy="1620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После приобретения обновления право использования предыдущей версии не сохраняется (требуется предоставление серийного номера от предыдущей версии для блокировки). </a:t>
            </a:r>
            <a:br>
              <a:rPr lang="ru-RU" dirty="0"/>
            </a:br>
            <a:r>
              <a:rPr lang="ru-RU" dirty="0"/>
              <a:t>Обновление доступно только для бессрочных лицензий, годовые лицензии обновлению по специальной цене не подлежат. </a:t>
            </a:r>
          </a:p>
        </p:txBody>
      </p:sp>
    </p:spTree>
    <p:extLst>
      <p:ext uri="{BB962C8B-B14F-4D97-AF65-F5344CB8AC3E}">
        <p14:creationId xmlns:p14="http://schemas.microsoft.com/office/powerpoint/2010/main" val="40807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47700" y="2393885"/>
            <a:ext cx="3963135" cy="1759015"/>
          </a:xfrm>
        </p:spPr>
        <p:txBody>
          <a:bodyPr/>
          <a:lstStyle/>
          <a:p>
            <a:r>
              <a:rPr lang="ru-RU" dirty="0"/>
              <a:t>Технические характеристики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4A3CC-9215-4D44-A91D-3C56E40867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95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Системные требования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685034" y="1448781"/>
            <a:ext cx="7571206" cy="4590070"/>
          </a:xfrm>
        </p:spPr>
        <p:txBody>
          <a:bodyPr/>
          <a:lstStyle/>
          <a:p>
            <a:pPr marL="216000" indent="-216000">
              <a:spcAft>
                <a:spcPts val="600"/>
              </a:spcAft>
            </a:pPr>
            <a:r>
              <a:rPr lang="ru-RU" sz="1700" dirty="0"/>
              <a:t>Операционная система: 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en-US" sz="1700" dirty="0"/>
              <a:t>Microsoft</a:t>
            </a:r>
            <a:r>
              <a:rPr lang="en-US" sz="1700" baseline="30000" dirty="0"/>
              <a:t>®</a:t>
            </a:r>
            <a:r>
              <a:rPr lang="en-US" sz="1700" dirty="0"/>
              <a:t> Windows</a:t>
            </a:r>
            <a:r>
              <a:rPr lang="en-US" sz="1700" baseline="30000" dirty="0"/>
              <a:t>®</a:t>
            </a:r>
            <a:r>
              <a:rPr lang="en-US" sz="1700" dirty="0"/>
              <a:t> 10 / 8.1 / 8 /  7</a:t>
            </a:r>
          </a:p>
          <a:p>
            <a:pPr>
              <a:spcAft>
                <a:spcPts val="600"/>
              </a:spcAft>
            </a:pPr>
            <a:r>
              <a:rPr lang="ru-RU" sz="1700" dirty="0"/>
              <a:t>Использование с решениями для виртуализации рабочего стола и приложений: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en-US" sz="1700" dirty="0"/>
              <a:t>Microsoft Windows Server® 2019, 2016, 2012 R2, 2008 R2 (</a:t>
            </a:r>
            <a:r>
              <a:rPr lang="ru-RU" sz="1700" dirty="0"/>
              <a:t>в том числе использование</a:t>
            </a:r>
            <a:r>
              <a:rPr lang="en-US" sz="1700" dirty="0"/>
              <a:t> </a:t>
            </a:r>
            <a:r>
              <a:rPr lang="ru-RU" sz="1700" dirty="0"/>
              <a:t>с </a:t>
            </a:r>
            <a:r>
              <a:rPr lang="en-US" sz="1700" dirty="0"/>
              <a:t>Remote Desktop, RemoteApp and Remote Desktop Web Access)</a:t>
            </a:r>
            <a:br>
              <a:rPr lang="ru-RU" sz="1700" dirty="0"/>
            </a:br>
            <a:r>
              <a:rPr lang="en-US" sz="1700" dirty="0"/>
              <a:t>Citrix Workspace App 1808, Citrix Virtual Apps and Desktops</a:t>
            </a:r>
            <a:endParaRPr lang="ru-RU" sz="1700" dirty="0"/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Процессор x86 или x64 с тактовой частотой от 1 ГГц и поддержкой набора инструкций SSE2.</a:t>
            </a:r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Объем оперативной памяти: не менее 1 ГБ (рекомендовано - от 4 ГБ)</a:t>
            </a:r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Свободное место на диске: 1,2 ГБ для обычной установки и 1,2 ГБ для работы программы.</a:t>
            </a:r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Видеокарта и монитор с разрешением не менее 1024x768 точек.</a:t>
            </a:r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TWAIN- или WIA-совместимый сканер (при использовании функции сканирования).</a:t>
            </a:r>
          </a:p>
          <a:p>
            <a:pPr marL="216000" lvl="0" indent="-216000" fontAlgn="base">
              <a:spcAft>
                <a:spcPts val="600"/>
              </a:spcAft>
            </a:pPr>
            <a:r>
              <a:rPr lang="ru-RU" sz="1700" dirty="0"/>
              <a:t>Интернет-соединение для активации серийного номера (рекомендовано).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7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Поддерживаемые форматы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86950" y="6453188"/>
            <a:ext cx="2305050" cy="288925"/>
          </a:xfrm>
          <a:prstGeom prst="rect">
            <a:avLst/>
          </a:prstGeom>
        </p:spPr>
        <p:txBody>
          <a:bodyPr/>
          <a:lstStyle/>
          <a:p>
            <a:fld id="{7C64A3CC-9215-4D44-A91D-3C56E408671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5430" y="2375048"/>
            <a:ext cx="4559579" cy="30628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PDF, включая PDF/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133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Графические форматы: 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TIFF, JPEG, JPEG 2000, JBIG2, PNG, BMP, PCX, GIF, </a:t>
            </a:r>
            <a:r>
              <a:rPr lang="ru-RU" sz="2133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DjVu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XPS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Текстовые форматы*</a:t>
            </a:r>
            <a:r>
              <a:rPr lang="en-US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DOC(X), XLS(X), PPT(X), VSD(X), HTML, RTF, TXT, ODT, ODS, ODP</a:t>
            </a:r>
          </a:p>
          <a:p>
            <a:endParaRPr lang="ru-RU" sz="2133" dirty="0"/>
          </a:p>
        </p:txBody>
      </p:sp>
      <p:sp>
        <p:nvSpPr>
          <p:cNvPr id="6" name="TextBox 5"/>
          <p:cNvSpPr txBox="1"/>
          <p:nvPr/>
        </p:nvSpPr>
        <p:spPr>
          <a:xfrm>
            <a:off x="6861086" y="2375047"/>
            <a:ext cx="4770530" cy="28521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PDF, включая PDF/A</a:t>
            </a:r>
          </a:p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Графические форматы: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TIFF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 2000,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JBIG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BMP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PCX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DjVu</a:t>
            </a:r>
            <a:endParaRPr lang="ru-RU" sz="2133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5000"/>
              </a:lnSpc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C60C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Текстовые форматы: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PPTX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RTF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ODT</a:t>
            </a:r>
            <a:endParaRPr lang="ru-RU" sz="2133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15000"/>
              </a:lnSpc>
              <a:spcAft>
                <a:spcPts val="1333"/>
              </a:spcAft>
              <a:buClr>
                <a:srgbClr val="C60C30"/>
              </a:buClr>
              <a:buFont typeface="Arial" panose="020B0604020202020204" pitchFamily="34" charset="0"/>
              <a:buChar char="•"/>
            </a:pPr>
            <a:r>
              <a:rPr lang="ru-RU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книги:</a:t>
            </a:r>
            <a:r>
              <a:rPr lang="en-US" sz="2133" dirty="0">
                <a:ea typeface="Times New Roman" panose="02020603050405020304" pitchFamily="18" charset="0"/>
                <a:cs typeface="Times New Roman" panose="02020603050405020304" pitchFamily="18" charset="0"/>
              </a:rPr>
              <a:t> EPUB, FB2</a:t>
            </a:r>
            <a:endParaRPr lang="ru-RU" sz="2133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3" dirty="0"/>
          </a:p>
        </p:txBody>
      </p:sp>
      <p:sp>
        <p:nvSpPr>
          <p:cNvPr id="8" name="Rectangle 7"/>
          <p:cNvSpPr/>
          <p:nvPr/>
        </p:nvSpPr>
        <p:spPr>
          <a:xfrm>
            <a:off x="685034" y="1756590"/>
            <a:ext cx="5320956" cy="482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>
            <a:spAutoFit/>
          </a:bodyPr>
          <a:lstStyle/>
          <a:p>
            <a:pPr algn="ctr"/>
            <a:r>
              <a:rPr lang="ru-RU" sz="2533" dirty="0">
                <a:solidFill>
                  <a:schemeClr val="bg1"/>
                </a:solidFill>
              </a:rPr>
              <a:t>Входные форматы файлов</a:t>
            </a:r>
            <a:endParaRPr lang="en-US" sz="2533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370" y="6128570"/>
            <a:ext cx="1114965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C60C30"/>
              </a:buClr>
            </a:pPr>
            <a:r>
              <a:rPr lang="en-U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Требуется </a:t>
            </a:r>
            <a:r>
              <a:rPr lang="en-U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en-US" sz="12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ru-RU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NET Framework</a:t>
            </a:r>
            <a:r>
              <a:rPr lang="ru-RU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lnSpc>
                <a:spcPct val="115000"/>
              </a:lnSpc>
              <a:buClr>
                <a:srgbClr val="C60C30"/>
              </a:buClr>
            </a:pPr>
            <a:r>
              <a:rPr lang="ru-RU" sz="1200" i="1" dirty="0"/>
              <a:t>** Для создания PDF-документов из текстовых форматов необходимо установленное приложение Microsoft</a:t>
            </a:r>
            <a:r>
              <a:rPr lang="en-US" sz="12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ru-RU" sz="1200" i="1" dirty="0"/>
              <a:t> </a:t>
            </a:r>
            <a:r>
              <a:rPr lang="ru-RU" sz="1200" i="1" dirty="0" err="1"/>
              <a:t>Offic</a:t>
            </a:r>
            <a:r>
              <a:rPr lang="en-US" sz="1200" i="1" dirty="0"/>
              <a:t>e</a:t>
            </a:r>
            <a:r>
              <a:rPr lang="ru-RU" sz="1200" i="1" dirty="0"/>
              <a:t> или </a:t>
            </a:r>
            <a:r>
              <a:rPr lang="ru-RU" sz="1200" i="1" dirty="0" err="1"/>
              <a:t>Apache</a:t>
            </a:r>
            <a:r>
              <a:rPr lang="ru-RU" sz="1200" i="1" dirty="0"/>
              <a:t> </a:t>
            </a:r>
            <a:r>
              <a:rPr lang="en-US" sz="1200" i="1" dirty="0" err="1"/>
              <a:t>OpenOffice</a:t>
            </a:r>
            <a:r>
              <a:rPr lang="en-US" sz="1200" i="1" baseline="30000" dirty="0" err="1"/>
              <a:t>TM</a:t>
            </a:r>
            <a:r>
              <a:rPr lang="ru-RU" sz="1200" i="1" dirty="0"/>
              <a:t>.</a:t>
            </a:r>
            <a:endParaRPr lang="ru-RU" sz="1200" dirty="0"/>
          </a:p>
          <a:p>
            <a:pPr>
              <a:lnSpc>
                <a:spcPct val="115000"/>
              </a:lnSpc>
              <a:buClr>
                <a:srgbClr val="C60C30"/>
              </a:buClr>
            </a:pPr>
            <a:endParaRPr lang="ru-RU" sz="12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064" y="1755933"/>
            <a:ext cx="5280587" cy="482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>
            <a:spAutoFit/>
          </a:bodyPr>
          <a:lstStyle/>
          <a:p>
            <a:pPr algn="ctr"/>
            <a:r>
              <a:rPr lang="ru-RU" sz="2533" dirty="0">
                <a:solidFill>
                  <a:schemeClr val="bg1"/>
                </a:solidFill>
              </a:rPr>
              <a:t>Форматы сохранения файлов</a:t>
            </a:r>
            <a:endParaRPr lang="en-US" sz="2533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034" y="1756590"/>
            <a:ext cx="5320956" cy="350608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  <p:sp>
        <p:nvSpPr>
          <p:cNvPr id="12" name="Rectangle 11"/>
          <p:cNvSpPr/>
          <p:nvPr/>
        </p:nvSpPr>
        <p:spPr>
          <a:xfrm>
            <a:off x="6504064" y="1755932"/>
            <a:ext cx="5280587" cy="350608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33"/>
          </a:p>
        </p:txBody>
      </p:sp>
    </p:spTree>
    <p:extLst>
      <p:ext uri="{BB962C8B-B14F-4D97-AF65-F5344CB8AC3E}">
        <p14:creationId xmlns:p14="http://schemas.microsoft.com/office/powerpoint/2010/main" val="82646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7A5C-ADA8-4E61-8704-490A85D16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CDD488-374D-4926-A58C-5FC81D9D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34" y="317384"/>
            <a:ext cx="8901989" cy="900520"/>
          </a:xfrm>
        </p:spPr>
        <p:txBody>
          <a:bodyPr/>
          <a:lstStyle/>
          <a:p>
            <a:r>
              <a:rPr lang="ru-RU" dirty="0"/>
              <a:t>Поддержка языков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2719855-9B31-4CBB-B9C9-D06CD1720131}"/>
              </a:ext>
            </a:extLst>
          </p:cNvPr>
          <p:cNvSpPr txBox="1">
            <a:spLocks/>
          </p:cNvSpPr>
          <p:nvPr/>
        </p:nvSpPr>
        <p:spPr>
          <a:xfrm>
            <a:off x="773771" y="2625298"/>
            <a:ext cx="2351899" cy="1755195"/>
          </a:xfrm>
          <a:prstGeom prst="rect">
            <a:avLst/>
          </a:prstGeom>
        </p:spPr>
        <p:txBody>
          <a:bodyPr/>
          <a:lstStyle>
            <a:lvl1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br>
              <a:rPr lang="en-US" sz="2800" dirty="0"/>
            </a:br>
            <a:r>
              <a:rPr lang="ru-RU" sz="2800" dirty="0"/>
              <a:t>языка интерфейса</a:t>
            </a: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350054-3D9C-446D-B356-24E9152DDF22}"/>
              </a:ext>
            </a:extLst>
          </p:cNvPr>
          <p:cNvSpPr txBox="1">
            <a:spLocks/>
          </p:cNvSpPr>
          <p:nvPr/>
        </p:nvSpPr>
        <p:spPr>
          <a:xfrm>
            <a:off x="3134085" y="2625298"/>
            <a:ext cx="2601875" cy="1755197"/>
          </a:xfrm>
          <a:prstGeom prst="rect">
            <a:avLst/>
          </a:prstGeom>
        </p:spPr>
        <p:txBody>
          <a:bodyPr/>
          <a:lstStyle>
            <a:lvl1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br>
              <a:rPr lang="en-US" sz="2800" dirty="0"/>
            </a:br>
            <a:r>
              <a:rPr lang="ru-RU" sz="2800" dirty="0"/>
              <a:t>языков распознавания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8A93D8-1AA4-470C-9E3B-1447E686789D}"/>
              </a:ext>
            </a:extLst>
          </p:cNvPr>
          <p:cNvSpPr txBox="1">
            <a:spLocks/>
          </p:cNvSpPr>
          <p:nvPr/>
        </p:nvSpPr>
        <p:spPr>
          <a:xfrm>
            <a:off x="6067687" y="2625298"/>
            <a:ext cx="2908633" cy="1755195"/>
          </a:xfrm>
          <a:prstGeom prst="rect">
            <a:avLst/>
          </a:prstGeom>
        </p:spPr>
        <p:txBody>
          <a:bodyPr/>
          <a:lstStyle>
            <a:lvl1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br>
              <a:rPr lang="en-US" sz="2800" dirty="0"/>
            </a:br>
            <a:r>
              <a:rPr lang="ru-RU" sz="2800" dirty="0"/>
              <a:t>языков со словарной поддержкой и проверкой орфографии</a:t>
            </a:r>
            <a:endParaRPr lang="en-US" sz="28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1643137-921F-4B7B-A31E-9F1170DB4396}"/>
              </a:ext>
            </a:extLst>
          </p:cNvPr>
          <p:cNvSpPr txBox="1">
            <a:spLocks/>
          </p:cNvSpPr>
          <p:nvPr/>
        </p:nvSpPr>
        <p:spPr>
          <a:xfrm>
            <a:off x="9234711" y="2625298"/>
            <a:ext cx="2351899" cy="1755197"/>
          </a:xfrm>
          <a:prstGeom prst="rect">
            <a:avLst/>
          </a:prstGeom>
        </p:spPr>
        <p:txBody>
          <a:bodyPr/>
          <a:lstStyle>
            <a:lvl1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br>
              <a:rPr lang="en-US" sz="2800" dirty="0"/>
            </a:br>
            <a:r>
              <a:rPr lang="ru-RU" sz="2800" dirty="0"/>
              <a:t>языка сравнения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82E63-204A-4D79-84ED-DFF83322603E}"/>
              </a:ext>
            </a:extLst>
          </p:cNvPr>
          <p:cNvSpPr/>
          <p:nvPr/>
        </p:nvSpPr>
        <p:spPr>
          <a:xfrm>
            <a:off x="766567" y="1763815"/>
            <a:ext cx="13292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endParaRPr lang="ru-RU" sz="8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21F5-954E-4641-9825-78796936910D}"/>
              </a:ext>
            </a:extLst>
          </p:cNvPr>
          <p:cNvSpPr/>
          <p:nvPr/>
        </p:nvSpPr>
        <p:spPr>
          <a:xfrm>
            <a:off x="3080379" y="1763815"/>
            <a:ext cx="19014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192</a:t>
            </a:r>
            <a:endParaRPr lang="ru-RU" sz="8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95AA9-BFBC-49EE-87C1-6BFAACF9BABE}"/>
              </a:ext>
            </a:extLst>
          </p:cNvPr>
          <p:cNvSpPr/>
          <p:nvPr/>
        </p:nvSpPr>
        <p:spPr>
          <a:xfrm>
            <a:off x="6050995" y="1763815"/>
            <a:ext cx="13292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48</a:t>
            </a:r>
            <a:endParaRPr lang="ru-RU" sz="80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7E2F8-64E3-441D-A56C-A6BD22253561}"/>
              </a:ext>
            </a:extLst>
          </p:cNvPr>
          <p:cNvSpPr/>
          <p:nvPr/>
        </p:nvSpPr>
        <p:spPr>
          <a:xfrm>
            <a:off x="9193132" y="1763815"/>
            <a:ext cx="13292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</a:t>
            </a:r>
            <a:endParaRPr lang="ru-RU" sz="80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550495" y="2753925"/>
            <a:ext cx="8820979" cy="2430435"/>
          </a:xfrm>
        </p:spPr>
        <p:txBody>
          <a:bodyPr/>
          <a:lstStyle/>
          <a:p>
            <a:r>
              <a:rPr lang="ru-RU" dirty="0"/>
              <a:t>Попробуйте </a:t>
            </a:r>
          </a:p>
          <a:p>
            <a:r>
              <a:rPr lang="en-US" dirty="0"/>
              <a:t>ABBYY FineReader 15 </a:t>
            </a:r>
            <a:endParaRPr lang="ru-RU" dirty="0"/>
          </a:p>
          <a:p>
            <a:r>
              <a:rPr lang="ru-RU" dirty="0"/>
              <a:t>уже сегодня!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5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F708DC9-DEFE-444D-8459-02385FEB4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5" y="3260657"/>
            <a:ext cx="1256299" cy="125001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Группа компаний </a:t>
            </a:r>
            <a:r>
              <a:rPr lang="en-US" sz="3000" dirty="0"/>
              <a:t>ABBYY</a:t>
            </a:r>
            <a:endParaRPr lang="ru-RU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4A3CC-9215-4D44-A91D-3C56E40867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63" y="1105990"/>
            <a:ext cx="9869433" cy="4891723"/>
          </a:xfrm>
          <a:prstGeom prst="rect">
            <a:avLst/>
          </a:prstGeom>
        </p:spPr>
      </p:pic>
      <p:sp>
        <p:nvSpPr>
          <p:cNvPr id="30" name="Title 8"/>
          <p:cNvSpPr txBox="1">
            <a:spLocks/>
          </p:cNvSpPr>
          <p:nvPr/>
        </p:nvSpPr>
        <p:spPr>
          <a:xfrm>
            <a:off x="6612648" y="2440466"/>
            <a:ext cx="2172553" cy="202934"/>
          </a:xfrm>
          <a:prstGeom prst="rect">
            <a:avLst/>
          </a:prstGeom>
        </p:spPr>
        <p:txBody>
          <a:bodyPr vert="horz" lIns="14400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Европа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</p:txBody>
      </p:sp>
      <p:sp>
        <p:nvSpPr>
          <p:cNvPr id="31" name="Title 8"/>
          <p:cNvSpPr txBox="1">
            <a:spLocks/>
          </p:cNvSpPr>
          <p:nvPr/>
        </p:nvSpPr>
        <p:spPr>
          <a:xfrm>
            <a:off x="6906798" y="2740320"/>
            <a:ext cx="2485850" cy="214447"/>
          </a:xfrm>
          <a:prstGeom prst="rect">
            <a:avLst/>
          </a:prstGeom>
        </p:spPr>
        <p:txBody>
          <a:bodyPr vert="horz" lIns="14400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Восточная Европа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2" name="Title 8"/>
          <p:cNvSpPr txBox="1">
            <a:spLocks/>
          </p:cNvSpPr>
          <p:nvPr/>
        </p:nvSpPr>
        <p:spPr>
          <a:xfrm>
            <a:off x="7051185" y="2062244"/>
            <a:ext cx="4387602" cy="355207"/>
          </a:xfrm>
          <a:prstGeom prst="rect">
            <a:avLst/>
          </a:prstGeom>
        </p:spPr>
        <p:txBody>
          <a:bodyPr vert="horz" lIns="144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Россия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 Развивающиеся рынки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5" name="Title 8"/>
          <p:cNvSpPr txBox="1">
            <a:spLocks/>
          </p:cNvSpPr>
          <p:nvPr/>
        </p:nvSpPr>
        <p:spPr>
          <a:xfrm>
            <a:off x="9841932" y="3330469"/>
            <a:ext cx="2172553" cy="202934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Taiwan</a:t>
            </a:r>
          </a:p>
        </p:txBody>
      </p:sp>
      <p:sp>
        <p:nvSpPr>
          <p:cNvPr id="37" name="Title 8"/>
          <p:cNvSpPr txBox="1">
            <a:spLocks/>
          </p:cNvSpPr>
          <p:nvPr/>
        </p:nvSpPr>
        <p:spPr>
          <a:xfrm>
            <a:off x="10355399" y="2928238"/>
            <a:ext cx="969931" cy="202934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Japan</a:t>
            </a:r>
          </a:p>
        </p:txBody>
      </p:sp>
      <p:sp>
        <p:nvSpPr>
          <p:cNvPr id="41" name="Title 8"/>
          <p:cNvSpPr txBox="1">
            <a:spLocks/>
          </p:cNvSpPr>
          <p:nvPr/>
        </p:nvSpPr>
        <p:spPr>
          <a:xfrm>
            <a:off x="7247346" y="3185784"/>
            <a:ext cx="2172553" cy="2029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Кипр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5" name="Title 8"/>
          <p:cNvSpPr txBox="1">
            <a:spLocks/>
          </p:cNvSpPr>
          <p:nvPr/>
        </p:nvSpPr>
        <p:spPr>
          <a:xfrm>
            <a:off x="3850331" y="2294542"/>
            <a:ext cx="2316493" cy="255135"/>
          </a:xfrm>
          <a:prstGeom prst="rect">
            <a:avLst/>
          </a:prstGeom>
        </p:spPr>
        <p:txBody>
          <a:bodyPr vert="horz" lIns="0" tIns="0" rIns="96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Великобритания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7" name="Title 8"/>
          <p:cNvSpPr txBox="1">
            <a:spLocks/>
          </p:cNvSpPr>
          <p:nvPr/>
        </p:nvSpPr>
        <p:spPr>
          <a:xfrm>
            <a:off x="4776050" y="2915798"/>
            <a:ext cx="1638621" cy="195008"/>
          </a:xfrm>
          <a:prstGeom prst="rect">
            <a:avLst/>
          </a:prstGeom>
        </p:spPr>
        <p:txBody>
          <a:bodyPr vert="horz" lIns="0" tIns="0" rIns="96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Испания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9" name="Title 8"/>
          <p:cNvSpPr txBox="1">
            <a:spLocks/>
          </p:cNvSpPr>
          <p:nvPr/>
        </p:nvSpPr>
        <p:spPr>
          <a:xfrm>
            <a:off x="4086708" y="2624247"/>
            <a:ext cx="2406463" cy="202934"/>
          </a:xfrm>
          <a:prstGeom prst="rect">
            <a:avLst/>
          </a:prstGeom>
        </p:spPr>
        <p:txBody>
          <a:bodyPr vert="horz" lIns="0" tIns="0" rIns="96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Франция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5" name="Title 8"/>
          <p:cNvSpPr txBox="1">
            <a:spLocks/>
          </p:cNvSpPr>
          <p:nvPr/>
        </p:nvSpPr>
        <p:spPr>
          <a:xfrm>
            <a:off x="3187074" y="3273955"/>
            <a:ext cx="2325669" cy="177113"/>
          </a:xfrm>
          <a:prstGeom prst="rect">
            <a:avLst/>
          </a:prstGeom>
        </p:spPr>
        <p:txBody>
          <a:bodyPr vert="horz" wrap="none" lIns="14400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Северная Америка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3" name="Title 8"/>
          <p:cNvSpPr txBox="1">
            <a:spLocks/>
          </p:cNvSpPr>
          <p:nvPr/>
        </p:nvSpPr>
        <p:spPr>
          <a:xfrm>
            <a:off x="10386892" y="5027956"/>
            <a:ext cx="1805107" cy="164472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Австралия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2" name="Title 8"/>
          <p:cNvSpPr txBox="1">
            <a:spLocks/>
          </p:cNvSpPr>
          <p:nvPr/>
        </p:nvSpPr>
        <p:spPr>
          <a:xfrm>
            <a:off x="9596574" y="3607384"/>
            <a:ext cx="1842213" cy="172078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Тайвань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3" name="Title 8"/>
          <p:cNvSpPr txBox="1">
            <a:spLocks/>
          </p:cNvSpPr>
          <p:nvPr/>
        </p:nvSpPr>
        <p:spPr>
          <a:xfrm>
            <a:off x="10172033" y="3045133"/>
            <a:ext cx="1512599" cy="172078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ABBYY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Япония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422879" y="2987961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ardrop 3"/>
          <p:cNvSpPr/>
          <p:nvPr/>
        </p:nvSpPr>
        <p:spPr>
          <a:xfrm rot="8100000">
            <a:off x="7055299" y="2161586"/>
            <a:ext cx="107316" cy="103990"/>
          </a:xfrm>
          <a:prstGeom prst="teardrop">
            <a:avLst>
              <a:gd name="adj" fmla="val 146000"/>
            </a:avLst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ardrop 98"/>
          <p:cNvSpPr/>
          <p:nvPr/>
        </p:nvSpPr>
        <p:spPr>
          <a:xfrm rot="8100000">
            <a:off x="6622144" y="2487364"/>
            <a:ext cx="107316" cy="103990"/>
          </a:xfrm>
          <a:prstGeom prst="teardrop">
            <a:avLst>
              <a:gd name="adj" fmla="val 146000"/>
            </a:avLst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ardrop 99"/>
          <p:cNvSpPr/>
          <p:nvPr/>
        </p:nvSpPr>
        <p:spPr>
          <a:xfrm rot="8100000">
            <a:off x="3186139" y="3221959"/>
            <a:ext cx="107316" cy="103990"/>
          </a:xfrm>
          <a:prstGeom prst="teardrop">
            <a:avLst>
              <a:gd name="adj" fmla="val 146000"/>
            </a:avLst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65391" y="2769473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155437" y="2424025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ardrop 102"/>
          <p:cNvSpPr/>
          <p:nvPr/>
        </p:nvSpPr>
        <p:spPr>
          <a:xfrm rot="8100000">
            <a:off x="6867964" y="2743409"/>
            <a:ext cx="107316" cy="103990"/>
          </a:xfrm>
          <a:prstGeom prst="teardrop">
            <a:avLst>
              <a:gd name="adj" fmla="val 146000"/>
            </a:avLst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29460" y="3259122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0101742" y="3110806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9558003" y="3668106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0336133" y="5079046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5313" y="3524189"/>
            <a:ext cx="360257" cy="35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7297" y="3143714"/>
            <a:ext cx="1483906" cy="1483906"/>
          </a:xfrm>
          <a:prstGeom prst="ellipse">
            <a:avLst/>
          </a:prstGeom>
          <a:noFill/>
          <a:ln w="63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itle 8"/>
          <p:cNvSpPr txBox="1">
            <a:spLocks/>
          </p:cNvSpPr>
          <p:nvPr/>
        </p:nvSpPr>
        <p:spPr>
          <a:xfrm>
            <a:off x="612211" y="4819373"/>
            <a:ext cx="3434542" cy="12957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Сегодня в группу ABBYY входят офисы в 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странах, где работают свыше 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000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сотрудников</a:t>
            </a:r>
          </a:p>
        </p:txBody>
      </p:sp>
      <p:sp>
        <p:nvSpPr>
          <p:cNvPr id="36" name="Title 8"/>
          <p:cNvSpPr txBox="1">
            <a:spLocks/>
          </p:cNvSpPr>
          <p:nvPr/>
        </p:nvSpPr>
        <p:spPr>
          <a:xfrm>
            <a:off x="9250926" y="3833739"/>
            <a:ext cx="1842213" cy="172078"/>
          </a:xfrm>
          <a:prstGeom prst="rect">
            <a:avLst/>
          </a:prstGeom>
        </p:spPr>
        <p:txBody>
          <a:bodyPr vert="horz" lIns="9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ABBYY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Гонгконг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39990" y="3779462"/>
            <a:ext cx="70292" cy="70291"/>
          </a:xfrm>
          <a:prstGeom prst="ellipse">
            <a:avLst/>
          </a:prstGeom>
          <a:solidFill>
            <a:srgbClr val="CB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0D336-6D0D-41CC-98CF-186DF0B46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728FA-326B-4A40-B2CD-0785AEE21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68" y="2303875"/>
            <a:ext cx="6570662" cy="3195355"/>
          </a:xfrm>
        </p:spPr>
        <p:txBody>
          <a:bodyPr/>
          <a:lstStyle/>
          <a:p>
            <a:r>
              <a:rPr lang="ru-RU" dirty="0"/>
              <a:t>ТОЛЬКО 24%  КОМПАНИЙ полностью перешли на цифровой документооборот.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AIIM, State of Management 2017</a:t>
            </a:r>
            <a:endParaRPr lang="de-DE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4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349D4-2098-45DE-BEAD-DC8F0296A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88E5E-1F92-4786-95FC-83D361AC7B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/>
              <a:t>80%</a:t>
            </a:r>
            <a:br>
              <a:rPr lang="ru-RU" dirty="0"/>
            </a:br>
            <a:r>
              <a:rPr lang="ru-RU" sz="1800" dirty="0"/>
              <a:t>рабочего времени офисные сотрудники тратят на работу с документами </a:t>
            </a:r>
            <a:r>
              <a:rPr lang="en-US" sz="1800" dirty="0"/>
              <a:t>– </a:t>
            </a:r>
            <a:r>
              <a:rPr lang="en-US" sz="1800" dirty="0">
                <a:solidFill>
                  <a:schemeClr val="bg2"/>
                </a:solidFill>
              </a:rPr>
              <a:t>IDC</a:t>
            </a:r>
            <a:endParaRPr lang="ru-RU" sz="1800" dirty="0">
              <a:solidFill>
                <a:schemeClr val="bg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dirty="0"/>
              <a:t>25%</a:t>
            </a:r>
            <a:br>
              <a:rPr lang="ru-RU" dirty="0"/>
            </a:br>
            <a:r>
              <a:rPr lang="ru-RU" sz="1800" dirty="0"/>
              <a:t>этого времени уходит на работу с бумажными документами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1F747-1FDF-40A1-9D81-DB23223F64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4000" dirty="0"/>
              <a:t>на </a:t>
            </a:r>
            <a:r>
              <a:rPr lang="en-US" sz="4000" dirty="0"/>
              <a:t>300%</a:t>
            </a:r>
            <a:br>
              <a:rPr lang="ru-RU" dirty="0"/>
            </a:br>
            <a:r>
              <a:rPr lang="ru-RU" sz="1800" dirty="0"/>
              <a:t>больше </a:t>
            </a:r>
            <a:r>
              <a:rPr lang="de-DE" sz="1800" dirty="0"/>
              <a:t>PDF</a:t>
            </a:r>
            <a:r>
              <a:rPr lang="ru-RU" sz="1800" dirty="0"/>
              <a:t>-документов было открыто за последние 2 года </a:t>
            </a:r>
            <a:r>
              <a:rPr lang="en-US" sz="1800" dirty="0"/>
              <a:t>– </a:t>
            </a:r>
            <a:r>
              <a:rPr lang="en-US" sz="1800" dirty="0">
                <a:solidFill>
                  <a:schemeClr val="bg2"/>
                </a:solidFill>
              </a:rPr>
              <a:t>PDF Association</a:t>
            </a:r>
          </a:p>
          <a:p>
            <a:pPr algn="ctr">
              <a:spcAft>
                <a:spcPts val="0"/>
              </a:spcAft>
            </a:pPr>
            <a:r>
              <a:rPr lang="en-US" sz="4000" dirty="0"/>
              <a:t>25% </a:t>
            </a:r>
          </a:p>
          <a:p>
            <a:pPr algn="ctr">
              <a:spcAft>
                <a:spcPts val="600"/>
              </a:spcAft>
            </a:pPr>
            <a:r>
              <a:rPr lang="ru-RU" sz="1800" dirty="0"/>
              <a:t>всех </a:t>
            </a:r>
            <a:r>
              <a:rPr lang="en-US" sz="1800" dirty="0"/>
              <a:t>PDF </a:t>
            </a:r>
            <a:r>
              <a:rPr lang="ru-RU" sz="1800" dirty="0"/>
              <a:t>документов представляют собой изображение без текстового слоя</a:t>
            </a:r>
            <a:endParaRPr lang="en-US" sz="1800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685033" y="317384"/>
            <a:ext cx="7751227" cy="900520"/>
          </a:xfrm>
        </p:spPr>
        <p:txBody>
          <a:bodyPr/>
          <a:lstStyle/>
          <a:p>
            <a:r>
              <a:rPr lang="ru-RU" dirty="0"/>
              <a:t>Потребность в ПО для работы с бумажными и </a:t>
            </a:r>
            <a:r>
              <a:rPr lang="en-US" dirty="0"/>
              <a:t>PDF-</a:t>
            </a:r>
            <a:r>
              <a:rPr lang="ru-RU" dirty="0"/>
              <a:t>документами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90" y="1847768"/>
            <a:ext cx="446355" cy="54399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40251" y="2833560"/>
            <a:ext cx="3066340" cy="176972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/>
              <a:t>60%</a:t>
            </a:r>
            <a:br>
              <a:rPr lang="en-US" sz="4000" dirty="0"/>
            </a:br>
            <a:r>
              <a:rPr lang="ru-RU" sz="1800" dirty="0"/>
              <a:t>отметили стремительный рост </a:t>
            </a:r>
            <a:r>
              <a:rPr lang="en-US" sz="1800" dirty="0"/>
              <a:t>PDF-</a:t>
            </a:r>
            <a:r>
              <a:rPr lang="ru-RU" sz="1800" dirty="0"/>
              <a:t>документов среди рабочих файлов</a:t>
            </a:r>
            <a:endParaRPr lang="en-US" sz="1800" dirty="0"/>
          </a:p>
          <a:p>
            <a:pPr algn="ctr">
              <a:spcAft>
                <a:spcPts val="600"/>
              </a:spcAft>
            </a:pPr>
            <a:r>
              <a:rPr lang="en-US" sz="4000" dirty="0"/>
              <a:t>68%</a:t>
            </a:r>
          </a:p>
          <a:p>
            <a:pPr lvl="0" algn="ctr">
              <a:spcAft>
                <a:spcPts val="600"/>
              </a:spcAft>
            </a:pPr>
            <a:r>
              <a:rPr lang="ru-RU" sz="1800" dirty="0"/>
              <a:t>отметили рост</a:t>
            </a:r>
            <a:r>
              <a:rPr lang="en-US" sz="1800" dirty="0"/>
              <a:t> </a:t>
            </a:r>
            <a:r>
              <a:rPr lang="ru-RU" sz="1800" dirty="0"/>
              <a:t>бумажных</a:t>
            </a:r>
            <a:r>
              <a:rPr lang="en-US" sz="1800" dirty="0"/>
              <a:t> </a:t>
            </a:r>
            <a:r>
              <a:rPr lang="ru-RU" sz="1800" dirty="0"/>
              <a:t>документов</a:t>
            </a:r>
            <a:r>
              <a:rPr lang="en-US" sz="1800" dirty="0"/>
              <a:t> </a:t>
            </a:r>
            <a:r>
              <a:rPr lang="ru-RU" sz="1800" dirty="0"/>
              <a:t>в последние </a:t>
            </a:r>
            <a:r>
              <a:rPr lang="en-US" sz="1800" dirty="0"/>
              <a:t> </a:t>
            </a:r>
            <a:r>
              <a:rPr lang="ru-RU" sz="1800" dirty="0"/>
              <a:t>несколько лет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53" y="1845646"/>
            <a:ext cx="534867" cy="548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23" y="1847768"/>
            <a:ext cx="543995" cy="5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19798" y="1245394"/>
            <a:ext cx="8072202" cy="4928453"/>
          </a:xfrm>
          <a:prstGeom prst="rect">
            <a:avLst/>
          </a:prstGeom>
          <a:solidFill>
            <a:srgbClr val="F2F2F2"/>
          </a:solidFill>
          <a:ln w="5715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 17"/>
          <p:cNvSpPr/>
          <p:nvPr/>
        </p:nvSpPr>
        <p:spPr>
          <a:xfrm>
            <a:off x="0" y="1245394"/>
            <a:ext cx="5412369" cy="4928453"/>
          </a:xfrm>
          <a:custGeom>
            <a:avLst/>
            <a:gdLst>
              <a:gd name="connsiteX0" fmla="*/ 0 w 6480720"/>
              <a:gd name="connsiteY0" fmla="*/ 0 h 4928453"/>
              <a:gd name="connsiteX1" fmla="*/ 5127318 w 6480720"/>
              <a:gd name="connsiteY1" fmla="*/ 0 h 4928453"/>
              <a:gd name="connsiteX2" fmla="*/ 6480720 w 6480720"/>
              <a:gd name="connsiteY2" fmla="*/ 2464227 h 4928453"/>
              <a:gd name="connsiteX3" fmla="*/ 5127318 w 6480720"/>
              <a:gd name="connsiteY3" fmla="*/ 4928453 h 4928453"/>
              <a:gd name="connsiteX4" fmla="*/ 0 w 6480720"/>
              <a:gd name="connsiteY4" fmla="*/ 4928453 h 49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4928453">
                <a:moveTo>
                  <a:pt x="0" y="0"/>
                </a:moveTo>
                <a:lnTo>
                  <a:pt x="5127318" y="0"/>
                </a:lnTo>
                <a:lnTo>
                  <a:pt x="6480720" y="2464227"/>
                </a:lnTo>
                <a:lnTo>
                  <a:pt x="5127318" y="4928453"/>
                </a:lnTo>
                <a:lnTo>
                  <a:pt x="0" y="492845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690955" y="1504405"/>
            <a:ext cx="6165685" cy="48949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/>
              <a:t>C ABBYY FINEREADER 15 </a:t>
            </a:r>
            <a:br>
              <a:rPr lang="ru-RU" sz="2100" dirty="0"/>
            </a:br>
            <a:r>
              <a:rPr lang="ru-RU" sz="2100" dirty="0"/>
              <a:t>ОФИСНЫЕ СОТРУДНИКИ СМОГУТ</a:t>
            </a:r>
            <a:r>
              <a:rPr lang="en-US" sz="2100" dirty="0"/>
              <a:t>:</a:t>
            </a:r>
            <a:endParaRPr lang="ru-RU" sz="2100" dirty="0"/>
          </a:p>
          <a:p>
            <a:pPr marL="179996" indent="-179996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Максимально использовать возможности PDF-файлов</a:t>
            </a:r>
            <a:br>
              <a:rPr lang="ru-RU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/>
              <a:t>Редактируйте любые PDF: исправляйте целые предложения, абзацы, фрагменты текста, меняйте содержание и структуру документа.</a:t>
            </a:r>
          </a:p>
          <a:p>
            <a:pPr marL="179996" indent="-179996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Экономить время на перепечатывании текста</a:t>
            </a:r>
            <a:b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/>
              <a:t>делайте текст бумажных или PDF- документов доступным для копирования</a:t>
            </a:r>
            <a:r>
              <a:rPr lang="en-US" sz="1600" dirty="0"/>
              <a:t>/</a:t>
            </a:r>
            <a:r>
              <a:rPr lang="ru-RU" sz="1600" dirty="0"/>
              <a:t>поиска</a:t>
            </a:r>
            <a:r>
              <a:rPr lang="en-US" sz="1600" dirty="0"/>
              <a:t> </a:t>
            </a:r>
            <a:r>
              <a:rPr lang="ru-RU" sz="1600" dirty="0"/>
              <a:t>или переведите документ в редактируемый формат для дальнейшей работы в текстовом редакторе.</a:t>
            </a:r>
          </a:p>
          <a:p>
            <a:pPr marL="179996" indent="-179996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Решать все задачи по работе с бумажными </a:t>
            </a:r>
            <a:br>
              <a:rPr lang="ru-RU" sz="2000" b="1" dirty="0"/>
            </a:br>
            <a:r>
              <a:rPr lang="ru-RU" sz="2000" b="1" dirty="0"/>
              <a:t>и PDF-документами в одной программе</a:t>
            </a:r>
            <a:b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/>
              <a:t>окращайте затраты на закупку и поддержку ПО и обучение персонала.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35000" y="1504405"/>
            <a:ext cx="3435775" cy="11255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None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1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309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100" dirty="0"/>
              <a:t>ТРУДНОСТИ ПРИ РАБОТЕ С </a:t>
            </a:r>
            <a:r>
              <a:rPr lang="en-US" sz="2100" dirty="0"/>
              <a:t>PDF-</a:t>
            </a:r>
            <a:r>
              <a:rPr lang="ru-RU" sz="2100" dirty="0"/>
              <a:t>ДОКУМЕНТАМИ: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4433" y="2588711"/>
            <a:ext cx="257134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PDF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бумажными документами отнимает много времени и усилий.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4433" y="4059070"/>
            <a:ext cx="240318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каждой задачи приходится покупать, устанавливать и поддерживать отдельное ПО.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" y="4297074"/>
            <a:ext cx="1365335" cy="1096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5" y="2751728"/>
            <a:ext cx="1138567" cy="850382"/>
          </a:xfrm>
          <a:prstGeom prst="rect">
            <a:avLst/>
          </a:prstGeom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59293839-0F60-2440-B03E-399D6611BDAB}"/>
              </a:ext>
            </a:extLst>
          </p:cNvPr>
          <p:cNvSpPr txBox="1">
            <a:spLocks/>
          </p:cNvSpPr>
          <p:nvPr/>
        </p:nvSpPr>
        <p:spPr>
          <a:xfrm>
            <a:off x="685034" y="317384"/>
            <a:ext cx="8901989" cy="900520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kern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ru-RU" dirty="0"/>
              <a:t>Проблема — решение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4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70375" y="1133580"/>
            <a:ext cx="10126125" cy="3645570"/>
          </a:xfrm>
        </p:spPr>
        <p:txBody>
          <a:bodyPr/>
          <a:lstStyle/>
          <a:p>
            <a:pPr algn="l">
              <a:spcAft>
                <a:spcPts val="4200"/>
              </a:spcAft>
            </a:pPr>
            <a:r>
              <a:rPr lang="ru-RU" sz="4400" dirty="0"/>
              <a:t>ABBYY </a:t>
            </a:r>
            <a:r>
              <a:rPr lang="ru-RU" sz="4400" dirty="0" err="1"/>
              <a:t>FineReader</a:t>
            </a:r>
            <a:r>
              <a:rPr lang="ru-RU" sz="4400" dirty="0"/>
              <a:t> 15 – многофункциональный редактор для решения любых задач с PDF и бумажными документами. </a:t>
            </a:r>
          </a:p>
        </p:txBody>
      </p:sp>
    </p:spTree>
    <p:extLst>
      <p:ext uri="{BB962C8B-B14F-4D97-AF65-F5344CB8AC3E}">
        <p14:creationId xmlns:p14="http://schemas.microsoft.com/office/powerpoint/2010/main" val="89277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1170" r="11590" b="3412"/>
          <a:stretch/>
        </p:blipFill>
        <p:spPr>
          <a:xfrm>
            <a:off x="790546" y="-1"/>
            <a:ext cx="100759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E15FF5-D61B-E14B-84B5-68802FF9A7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07" y="3840428"/>
            <a:ext cx="2288687" cy="22995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6867B7-3400-4325-B410-603ADB61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r="3835"/>
          <a:stretch/>
        </p:blipFill>
        <p:spPr>
          <a:xfrm>
            <a:off x="5995689" y="3835169"/>
            <a:ext cx="2295255" cy="2288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2127" r="136" b="32733"/>
          <a:stretch/>
        </p:blipFill>
        <p:spPr>
          <a:xfrm>
            <a:off x="685034" y="1342456"/>
            <a:ext cx="7627205" cy="2295255"/>
          </a:xfrm>
          <a:prstGeom prst="rect">
            <a:avLst/>
          </a:prstGeom>
        </p:spPr>
      </p:pic>
      <p:sp>
        <p:nvSpPr>
          <p:cNvPr id="44" name="Прямоугольник 15">
            <a:extLst>
              <a:ext uri="{FF2B5EF4-FFF2-40B4-BE49-F238E27FC236}">
                <a16:creationId xmlns:a16="http://schemas.microsoft.com/office/drawing/2014/main" id="{5EF890E6-6E78-49ED-BBD7-DE611E524E52}"/>
              </a:ext>
            </a:extLst>
          </p:cNvPr>
          <p:cNvSpPr/>
          <p:nvPr/>
        </p:nvSpPr>
        <p:spPr>
          <a:xfrm>
            <a:off x="720362" y="1316611"/>
            <a:ext cx="7585982" cy="2321100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2B73B9-A27A-4688-9C93-DC3FD274BC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r="10267"/>
          <a:stretch/>
        </p:blipFill>
        <p:spPr>
          <a:xfrm>
            <a:off x="8616280" y="1316611"/>
            <a:ext cx="2296800" cy="2321100"/>
          </a:xfrm>
          <a:prstGeom prst="rect">
            <a:avLst/>
          </a:prstGeom>
        </p:spPr>
      </p:pic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id="{5EF890E6-6E78-49ED-BBD7-DE611E524E52}"/>
              </a:ext>
            </a:extLst>
          </p:cNvPr>
          <p:cNvSpPr/>
          <p:nvPr/>
        </p:nvSpPr>
        <p:spPr>
          <a:xfrm>
            <a:off x="8616280" y="1316611"/>
            <a:ext cx="2296800" cy="232110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:a16="http://schemas.microsoft.com/office/drawing/2014/main" id="{1CC36FFC-9B7F-47C3-8685-666E14191F0C}"/>
              </a:ext>
            </a:extLst>
          </p:cNvPr>
          <p:cNvSpPr/>
          <p:nvPr/>
        </p:nvSpPr>
        <p:spPr>
          <a:xfrm>
            <a:off x="8606366" y="3840466"/>
            <a:ext cx="2296928" cy="2288872"/>
          </a:xfrm>
          <a:prstGeom prst="rect">
            <a:avLst/>
          </a:prstGeom>
          <a:solidFill>
            <a:schemeClr val="bg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возможности </a:t>
            </a:r>
            <a:r>
              <a:rPr lang="en-US" dirty="0"/>
              <a:t>ABBYY FineReader 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4A3CC-9215-4D44-A91D-3C56E408671D}" type="slidenum">
              <a:rPr kumimoji="0" lang="en-U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868455" y="2413015"/>
            <a:ext cx="2402554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FFFFFF"/>
              </a:buClr>
              <a:defRPr/>
            </a:pPr>
            <a:r>
              <a:rPr lang="ru-RU" sz="2000" dirty="0">
                <a:solidFill>
                  <a:srgbClr val="FFFFFF"/>
                </a:solidFill>
                <a:latin typeface="Calibri"/>
              </a:rPr>
              <a:t>Внесение правок </a:t>
            </a:r>
            <a:br>
              <a:rPr lang="ru-RU" sz="2000" dirty="0">
                <a:solidFill>
                  <a:srgbClr val="FFFFFF"/>
                </a:solidFill>
                <a:latin typeface="Calibri"/>
              </a:rPr>
            </a:br>
            <a:r>
              <a:rPr lang="ru-RU" sz="2000" dirty="0">
                <a:solidFill>
                  <a:srgbClr val="FFFFFF"/>
                </a:solidFill>
                <a:latin typeface="Calibri"/>
              </a:rPr>
              <a:t>в структуру и содержание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PDF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3308887" y="2421155"/>
            <a:ext cx="2312766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R="0" lvl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Совместная работа</a:t>
            </a:r>
            <a:r>
              <a:rPr kumimoji="0" lang="ru-RU" sz="20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согласование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3304" y="2413549"/>
            <a:ext cx="2607941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R="0" lvl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Защита</a:t>
            </a:r>
            <a:r>
              <a:rPr kumimoji="0" lang="ru-RU" sz="20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подпись </a:t>
            </a:r>
            <a:br>
              <a:rPr kumimoji="0" lang="ru-RU" sz="20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PDF</a:t>
            </a: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-документов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8616281" y="2123028"/>
            <a:ext cx="2295254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dirty="0">
                <a:solidFill>
                  <a:srgbClr val="FFFFFF"/>
                </a:solidFill>
              </a:rPr>
              <a:t>Открытие и просмотр </a:t>
            </a:r>
            <a:r>
              <a:rPr lang="en-US" sz="2000" dirty="0">
                <a:solidFill>
                  <a:srgbClr val="FFFFFF"/>
                </a:solidFill>
              </a:rPr>
              <a:t>PDF</a:t>
            </a:r>
            <a:r>
              <a:rPr lang="ru-RU" sz="2000" dirty="0">
                <a:solidFill>
                  <a:srgbClr val="FFFFFF"/>
                </a:solidFill>
              </a:rPr>
              <a:t>-документов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F0B05-C4ED-4C48-9BBA-11544AF2D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r="13452"/>
          <a:stretch/>
        </p:blipFill>
        <p:spPr>
          <a:xfrm>
            <a:off x="3385171" y="3838292"/>
            <a:ext cx="2295255" cy="2295293"/>
          </a:xfrm>
          <a:prstGeom prst="rect">
            <a:avLst/>
          </a:prstGeom>
        </p:spPr>
      </p:pic>
      <p:sp>
        <p:nvSpPr>
          <p:cNvPr id="40" name="Прямоугольник 15">
            <a:extLst>
              <a:ext uri="{FF2B5EF4-FFF2-40B4-BE49-F238E27FC236}">
                <a16:creationId xmlns:a16="http://schemas.microsoft.com/office/drawing/2014/main" id="{1CC36FFC-9B7F-47C3-8685-666E14191F0C}"/>
              </a:ext>
            </a:extLst>
          </p:cNvPr>
          <p:cNvSpPr/>
          <p:nvPr/>
        </p:nvSpPr>
        <p:spPr>
          <a:xfrm>
            <a:off x="5999674" y="3840428"/>
            <a:ext cx="2296928" cy="2288872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096000" y="4371755"/>
            <a:ext cx="2115235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dirty="0">
                <a:solidFill>
                  <a:srgbClr val="FFFFFF"/>
                </a:solidFill>
                <a:latin typeface="Calibri"/>
              </a:rPr>
              <a:t>Автоматизация задач по оцифровке и конвертации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8649081" y="4363129"/>
            <a:ext cx="2183836" cy="12711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dirty="0">
                <a:solidFill>
                  <a:srgbClr val="FFFFFF"/>
                </a:solidFill>
              </a:rPr>
              <a:t>Сравнение документов разного формата</a:t>
            </a:r>
            <a:endParaRPr lang="en-US" sz="2000" dirty="0">
              <a:solidFill>
                <a:srgbClr val="FFFFFF"/>
              </a:solidFill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:a16="http://schemas.microsoft.com/office/drawing/2014/main" id="{1DF060BD-7F45-4ABB-A5A1-063AB198F364}"/>
              </a:ext>
            </a:extLst>
          </p:cNvPr>
          <p:cNvSpPr/>
          <p:nvPr/>
        </p:nvSpPr>
        <p:spPr>
          <a:xfrm>
            <a:off x="3362291" y="3838223"/>
            <a:ext cx="2302125" cy="2288872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FF3C245-917D-411F-B869-58C51EF14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r="22361"/>
          <a:stretch/>
        </p:blipFill>
        <p:spPr>
          <a:xfrm>
            <a:off x="708947" y="3834045"/>
            <a:ext cx="2318087" cy="2295293"/>
          </a:xfrm>
          <a:prstGeom prst="rect">
            <a:avLst/>
          </a:prstGeom>
        </p:spPr>
      </p:pic>
      <p:sp>
        <p:nvSpPr>
          <p:cNvPr id="36" name="Прямоугольник 15">
            <a:extLst>
              <a:ext uri="{FF2B5EF4-FFF2-40B4-BE49-F238E27FC236}">
                <a16:creationId xmlns:a16="http://schemas.microsoft.com/office/drawing/2014/main" id="{B7124F68-ECA3-44EB-89B0-B10A53536A7C}"/>
              </a:ext>
            </a:extLst>
          </p:cNvPr>
          <p:cNvSpPr/>
          <p:nvPr/>
        </p:nvSpPr>
        <p:spPr>
          <a:xfrm>
            <a:off x="708946" y="3834045"/>
            <a:ext cx="2318087" cy="2295293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708948" y="4363129"/>
            <a:ext cx="2289716" cy="70041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dirty="0">
                <a:solidFill>
                  <a:srgbClr val="FFFFFF"/>
                </a:solidFill>
              </a:rPr>
              <a:t>Создание </a:t>
            </a:r>
            <a:r>
              <a:rPr lang="en-US" sz="2000" dirty="0">
                <a:solidFill>
                  <a:srgbClr val="FFFFFF"/>
                </a:solidFill>
              </a:rPr>
              <a:t>PDF</a:t>
            </a:r>
            <a:r>
              <a:rPr lang="ru-RU" sz="2000" dirty="0">
                <a:solidFill>
                  <a:srgbClr val="FFFFFF"/>
                </a:solidFill>
              </a:rPr>
              <a:t>- документов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3385171" y="4363129"/>
            <a:ext cx="2233112" cy="9257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2000" dirty="0">
                <a:solidFill>
                  <a:srgbClr val="FFFFFF"/>
                </a:solidFill>
                <a:latin typeface="Calibri"/>
              </a:rPr>
              <a:t>Распознавание и конвертирование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PDF</a:t>
            </a:r>
            <a:r>
              <a:rPr lang="ru-RU" sz="2000" dirty="0">
                <a:solidFill>
                  <a:srgbClr val="FFFFFF"/>
                </a:solidFill>
                <a:latin typeface="Calibri"/>
              </a:rPr>
              <a:t>-документов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3602" y="1704409"/>
            <a:ext cx="741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Calibri"/>
              </a:rPr>
              <a:t>Многофункциональный редактор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PDF </a:t>
            </a:r>
            <a:r>
              <a:rPr lang="ru-RU" sz="2400" dirty="0">
                <a:solidFill>
                  <a:srgbClr val="FFFFFF"/>
                </a:solidFill>
                <a:latin typeface="Calibri"/>
              </a:rPr>
              <a:t>- документов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62545"/>
      </p:ext>
    </p:extLst>
  </p:cSld>
  <p:clrMapOvr>
    <a:masterClrMapping/>
  </p:clrMapOvr>
</p:sld>
</file>

<file path=ppt/theme/theme1.xml><?xml version="1.0" encoding="utf-8"?>
<a:theme xmlns:a="http://schemas.openxmlformats.org/drawingml/2006/main" name="ABBYY Corporate Russia">
  <a:themeElements>
    <a:clrScheme name="Custom 35">
      <a:dk1>
        <a:sysClr val="windowText" lastClr="000000"/>
      </a:dk1>
      <a:lt1>
        <a:srgbClr val="FFFFFF"/>
      </a:lt1>
      <a:dk2>
        <a:srgbClr val="95C0DE"/>
      </a:dk2>
      <a:lt2>
        <a:srgbClr val="C60C30"/>
      </a:lt2>
      <a:accent1>
        <a:srgbClr val="58AFE2"/>
      </a:accent1>
      <a:accent2>
        <a:srgbClr val="9D76B3"/>
      </a:accent2>
      <a:accent3>
        <a:srgbClr val="F56E46"/>
      </a:accent3>
      <a:accent4>
        <a:srgbClr val="496A93"/>
      </a:accent4>
      <a:accent5>
        <a:srgbClr val="92C964"/>
      </a:accent5>
      <a:accent6>
        <a:srgbClr val="C4569F"/>
      </a:accent6>
      <a:hlink>
        <a:srgbClr val="00B0F0"/>
      </a:hlink>
      <a:folHlink>
        <a:srgbClr val="1045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BYY Corporate Russia">
  <a:themeElements>
    <a:clrScheme name="Custom 35">
      <a:dk1>
        <a:sysClr val="windowText" lastClr="000000"/>
      </a:dk1>
      <a:lt1>
        <a:srgbClr val="FFFFFF"/>
      </a:lt1>
      <a:dk2>
        <a:srgbClr val="95C0DE"/>
      </a:dk2>
      <a:lt2>
        <a:srgbClr val="C60C30"/>
      </a:lt2>
      <a:accent1>
        <a:srgbClr val="58AFE2"/>
      </a:accent1>
      <a:accent2>
        <a:srgbClr val="9D76B3"/>
      </a:accent2>
      <a:accent3>
        <a:srgbClr val="F56E46"/>
      </a:accent3>
      <a:accent4>
        <a:srgbClr val="496A93"/>
      </a:accent4>
      <a:accent5>
        <a:srgbClr val="92C964"/>
      </a:accent5>
      <a:accent6>
        <a:srgbClr val="C4569F"/>
      </a:accent6>
      <a:hlink>
        <a:srgbClr val="00B0F0"/>
      </a:hlink>
      <a:folHlink>
        <a:srgbClr val="1045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2704F44D4BB747AFDAD47B399C48CD" ma:contentTypeVersion="11" ma:contentTypeDescription="Create a new document." ma:contentTypeScope="" ma:versionID="ab09e58283fb4dfa2a5b428a9fcda071">
  <xsd:schema xmlns:xsd="http://www.w3.org/2001/XMLSchema" xmlns:xs="http://www.w3.org/2001/XMLSchema" xmlns:p="http://schemas.microsoft.com/office/2006/metadata/properties" xmlns:ns3="3773d2b2-9007-4db1-ab34-252f87b8bf15" xmlns:ns4="28057109-2ae8-4003-8e0c-161199b8e583" targetNamespace="http://schemas.microsoft.com/office/2006/metadata/properties" ma:root="true" ma:fieldsID="df6f27d99d4ed1e180e1dda34ec5e941" ns3:_="" ns4:_="">
    <xsd:import namespace="3773d2b2-9007-4db1-ab34-252f87b8bf15"/>
    <xsd:import namespace="28057109-2ae8-4003-8e0c-161199b8e5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d2b2-9007-4db1-ab34-252f87b8b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7109-2ae8-4003-8e0c-161199b8e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EE306-72FC-4201-B35F-47D4E8DA3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31EC5-54F6-4352-9611-D7BAD6F46A65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8057109-2ae8-4003-8e0c-161199b8e583"/>
    <ds:schemaRef ds:uri="3773d2b2-9007-4db1-ab34-252f87b8bf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131ECE-99E1-49FB-84EC-EE0DD54FB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3d2b2-9007-4db1-ab34-252f87b8bf15"/>
    <ds:schemaRef ds:uri="28057109-2ae8-4003-8e0c-161199b8e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14288</TotalTime>
  <Words>973</Words>
  <Application>Microsoft Office PowerPoint</Application>
  <PresentationFormat>Широкоэкранный</PresentationFormat>
  <Paragraphs>225</Paragraphs>
  <Slides>26</Slides>
  <Notes>7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ABBYY Corporate Russia</vt:lpstr>
      <vt:lpstr>1_ABBYY Corporate Russia</vt:lpstr>
      <vt:lpstr>Презентация PowerPoint</vt:lpstr>
      <vt:lpstr>О компании ABBYY </vt:lpstr>
      <vt:lpstr>Группа компаний ABBYY</vt:lpstr>
      <vt:lpstr>Презентация PowerPoint</vt:lpstr>
      <vt:lpstr>Потребность в ПО для работы с бумажными и PDF-документами</vt:lpstr>
      <vt:lpstr>Презентация PowerPoint</vt:lpstr>
      <vt:lpstr>Презентация PowerPoint</vt:lpstr>
      <vt:lpstr>Презентация PowerPoint</vt:lpstr>
      <vt:lpstr>Ключевые возможности ABBYY FineReader 15</vt:lpstr>
      <vt:lpstr>Редактирование PDF-документов</vt:lpstr>
      <vt:lpstr>Распознавание и конвертирование</vt:lpstr>
      <vt:lpstr>Сравнение документов в разных форматах</vt:lpstr>
      <vt:lpstr>Автоматическая обработка</vt:lpstr>
      <vt:lpstr>Презентация PowerPoint</vt:lpstr>
      <vt:lpstr>Презентация PowerPoint</vt:lpstr>
      <vt:lpstr>Схема лицензирования</vt:lpstr>
      <vt:lpstr>ABBYY FineReader 15 - лицензирование для организаций</vt:lpstr>
      <vt:lpstr>ABBYY FineReader 15 – Remote User License</vt:lpstr>
      <vt:lpstr>Презентация PowerPoint</vt:lpstr>
      <vt:lpstr>ABBYY FineReader 15 – Редакции</vt:lpstr>
      <vt:lpstr>Условия обновления c предыдущих версий</vt:lpstr>
      <vt:lpstr>Презентация PowerPoint</vt:lpstr>
      <vt:lpstr>Системные требования</vt:lpstr>
      <vt:lpstr>Поддерживаемые форматы</vt:lpstr>
      <vt:lpstr>Поддержка языков</vt:lpstr>
      <vt:lpstr>Презентация PowerPoint</vt:lpstr>
    </vt:vector>
  </TitlesOfParts>
  <Company>ABBYY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8155r</dc:subject>
  <dc:creator>AKarakozova</dc:creator>
  <cp:keywords/>
  <cp:lastModifiedBy>Yaroslav Luchinin</cp:lastModifiedBy>
  <cp:revision>2232</cp:revision>
  <cp:lastPrinted>2019-07-16T18:25:19Z</cp:lastPrinted>
  <dcterms:created xsi:type="dcterms:W3CDTF">2012-10-11T07:31:41Z</dcterms:created>
  <dcterms:modified xsi:type="dcterms:W3CDTF">2019-11-07T05:53:24Z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0x010100A02704F44D4BB747AFDAD47B399C48CD</vt:lpwstr>
  </property>
  <property fmtid="{D5CDD505-2E9C-101B-9397-08002B2CF9AE}" pid="3" name="TaxKeyword">
    <vt:lpwstr/>
  </property>
  <property fmtid="{D5CDD505-2E9C-101B-9397-08002B2CF9AE}" pid="4" name="Order">
    <vt:r8>56500</vt:r8>
  </property>
  <property fmtid="{D5CDD505-2E9C-101B-9397-08002B2CF9AE}" pid="5" name="WorkflowChangePath">
    <vt:lpwstr>d33d8705-75a0-4b85-8a42-a61128e93867,6;d33d8705-75a0-4b85-8a42-a61128e93867,2;d33d8705-75a0-4b85-8a42-a61128e93867,4;d33d8705-75a0-4b85-8a42-a61128e93867,6;d33d8705-75a0-4b85-8a42-a61128e93867,8;d33d8705-75a0-4b85-8a42-a61128e93867,10;d33d8705-75a0-4b85-8</vt:lpwstr>
  </property>
</Properties>
</file>