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5" r:id="rId3"/>
  </p:sldMasterIdLst>
  <p:notesMasterIdLst>
    <p:notesMasterId r:id="rId15"/>
  </p:notesMasterIdLst>
  <p:sldIdLst>
    <p:sldId id="1151" r:id="rId4"/>
    <p:sldId id="2147474198" r:id="rId5"/>
    <p:sldId id="2147474196" r:id="rId6"/>
    <p:sldId id="2147474197" r:id="rId7"/>
    <p:sldId id="2147474195" r:id="rId8"/>
    <p:sldId id="16767539" r:id="rId9"/>
    <p:sldId id="2147476247" r:id="rId10"/>
    <p:sldId id="2147473964" r:id="rId11"/>
    <p:sldId id="2147476246" r:id="rId12"/>
    <p:sldId id="260" r:id="rId13"/>
    <p:sldId id="21474739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385"/>
    <a:srgbClr val="F57665"/>
    <a:srgbClr val="FCD6D1"/>
    <a:srgbClr val="BBD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5268" autoAdjust="0"/>
  </p:normalViewPr>
  <p:slideViewPr>
    <p:cSldViewPr snapToGrid="0">
      <p:cViewPr varScale="1">
        <p:scale>
          <a:sx n="66" d="100"/>
          <a:sy n="66" d="100"/>
        </p:scale>
        <p:origin x="784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EF0F4-5526-42D7-BB2D-5FF4D0A9C1BC}" type="datetimeFigureOut">
              <a:rPr lang="ru-RU" smtClean="0"/>
              <a:t>29.06.2026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04C54-2D96-46A2-AACC-49D94D03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7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день! Мы продолжаем изучение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курса «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Взаимодействие с регуляторами и налоговый мониторинг. Визор</a:t>
            </a:r>
            <a:r>
              <a:rPr lang="ru-RU">
                <a:latin typeface="ALS Hauss Black" panose="00000A00000000000000" pitchFamily="50" charset="0"/>
              </a:rPr>
              <a:t>».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сегодняшнем занятии нам предстоит узнать о функциональности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продукта Визор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поговорить о типах клиентов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F69232-B7F1-2A44-AAD4-5E776A4A1F7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9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Почему именно мы?</a:t>
            </a:r>
          </a:p>
          <a:p>
            <a:endParaRPr lang="ru-RU" dirty="0"/>
          </a:p>
          <a:p>
            <a:r>
              <a:rPr lang="ru-RU" dirty="0"/>
              <a:t>Безусловно мы не единственные на рынке, кто предлагает автоматизацию </a:t>
            </a:r>
            <a:r>
              <a:rPr lang="en-US" dirty="0"/>
              <a:t>GRC</a:t>
            </a:r>
            <a:r>
              <a:rPr lang="ru-RU" dirty="0"/>
              <a:t>. Вы видите на слайде картинку и </a:t>
            </a:r>
            <a:r>
              <a:rPr lang="ru-RU" dirty="0" err="1"/>
              <a:t>куаркод</a:t>
            </a:r>
            <a:r>
              <a:rPr lang="ru-RU" dirty="0"/>
              <a:t> – это результаты исследования рынка </a:t>
            </a:r>
            <a:r>
              <a:rPr lang="en-US" dirty="0"/>
              <a:t>GRC</a:t>
            </a:r>
            <a:r>
              <a:rPr lang="ru-RU" dirty="0"/>
              <a:t>-систем компанией </a:t>
            </a:r>
            <a:r>
              <a:rPr lang="ru-RU" dirty="0" err="1"/>
              <a:t>ТеДо</a:t>
            </a:r>
            <a:r>
              <a:rPr lang="ru-RU" dirty="0"/>
              <a:t>. Оазис был признан лидером по совокупности факторов – функционал и стратегии развития. С нами конкурируют такие компании как </a:t>
            </a:r>
            <a:r>
              <a:rPr lang="ru-RU" dirty="0" err="1"/>
              <a:t>Квадриум</a:t>
            </a:r>
            <a:r>
              <a:rPr lang="ru-RU" dirty="0"/>
              <a:t> (который является наиболее близким к нам по функционалу), а также ТАБ и </a:t>
            </a:r>
            <a:r>
              <a:rPr lang="ru-RU" dirty="0" err="1"/>
              <a:t>Авакор</a:t>
            </a:r>
            <a:r>
              <a:rPr lang="ru-RU" dirty="0"/>
              <a:t>. Но у нас сильнее экспертиза, более гибкий и понятный интерфейс, возможности функционала также шире чем у конкурентов.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04C54-2D96-46A2-AACC-49D94D03555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BBAE0-C0E9-42C2-9C35-CFBEC05B6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0DE176-B19E-4D62-B64A-E4724501C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9E553-284B-430F-B39D-86690DB49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75DF-843A-42BA-AA2D-6718CB6B87A0}" type="datetimeFigureOut">
              <a:rPr lang="ru-RU" smtClean="0"/>
              <a:t>29.06.2026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9FB83E-59C6-43BE-8301-DEEC4C55A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690180-9BE9-46F8-8CD5-CEA3E163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5E073-783A-474B-A1F8-400FE716B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20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итульный 1 + под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7">
            <a:extLst>
              <a:ext uri="{FF2B5EF4-FFF2-40B4-BE49-F238E27FC236}">
                <a16:creationId xmlns:a16="http://schemas.microsoft.com/office/drawing/2014/main" id="{2188BD69-7DAD-781F-A89B-3810CFC1DC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701" y="6158903"/>
            <a:ext cx="8574177" cy="33855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buNone/>
              <a:defRPr sz="2200" b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 </a:t>
            </a:r>
          </a:p>
        </p:txBody>
      </p:sp>
      <p:sp>
        <p:nvSpPr>
          <p:cNvPr id="4" name="Заголовок 5">
            <a:extLst>
              <a:ext uri="{FF2B5EF4-FFF2-40B4-BE49-F238E27FC236}">
                <a16:creationId xmlns:a16="http://schemas.microsoft.com/office/drawing/2014/main" id="{8070A97A-1AC5-D849-1BD9-8C9CEBA01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547007"/>
            <a:ext cx="8574177" cy="147732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6000" b="1" i="0" kern="1200" cap="none" spc="100" baseline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984C007-7CC2-C06A-6B0A-B81197034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44763" y="435668"/>
            <a:ext cx="1413850" cy="33855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100000"/>
              </a:lnSpc>
              <a:buNone/>
              <a:defRPr sz="2200" b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00.00.202</a:t>
            </a:r>
            <a:r>
              <a:rPr lang="en-US" dirty="0"/>
              <a:t>5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396327-1CCE-B23D-392B-1B9FC6CF93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272" y="344998"/>
            <a:ext cx="5562891" cy="8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3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ент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F34B08F-006B-41C1-86DE-CC7D9DD57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619" y="1011238"/>
            <a:ext cx="720262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3249BE65-95EF-4D4A-95B8-C97ADF9A75BF}"/>
              </a:ext>
            </a:extLst>
          </p:cNvPr>
          <p:cNvSpPr txBox="1">
            <a:spLocks/>
          </p:cNvSpPr>
          <p:nvPr userDrawn="1"/>
        </p:nvSpPr>
        <p:spPr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00EF4DE-B783-4553-8F88-845E34CF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7202621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1DBB2A0-4480-4CD6-824E-3049E69020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1" y="1458390"/>
            <a:ext cx="7203234" cy="15061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 panose="00000500000000000000" pitchFamily="50" charset="0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―"/>
              <a:defRPr lang="ru-RU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marL="432000" lvl="2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0176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id="{C47D41CB-F2FD-4C2D-A122-236C5D1E919B}"/>
              </a:ext>
            </a:extLst>
          </p:cNvPr>
          <p:cNvSpPr txBox="1">
            <a:spLocks/>
          </p:cNvSpPr>
          <p:nvPr userDrawn="1"/>
        </p:nvSpPr>
        <p:spPr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8B37D52-36D9-4E44-80B3-5A8CD72A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7266629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5122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1">
    <p:bg>
      <p:bgPr>
        <a:solidFill>
          <a:srgbClr val="F1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0" y="1104900"/>
            <a:ext cx="5924549" cy="5924549"/>
          </a:xfrm>
          <a:prstGeom prst="rect">
            <a:avLst/>
          </a:prstGeom>
        </p:spPr>
      </p:pic>
      <p:sp>
        <p:nvSpPr>
          <p:cNvPr id="6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44" y="482012"/>
            <a:ext cx="1282402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None/>
              <a:defRPr lang="ru-RU" sz="2000" dirty="0">
                <a:solidFill>
                  <a:schemeClr val="tx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</a:pPr>
            <a:r>
              <a:rPr lang="en-US" dirty="0"/>
              <a:t>00.00.2025</a:t>
            </a:r>
            <a:endParaRPr lang="ru-RU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2407" y="2279703"/>
            <a:ext cx="8482112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92407" y="394505"/>
            <a:ext cx="8469310" cy="1523357"/>
          </a:xfrm>
          <a:prstGeom prst="rect">
            <a:avLst/>
          </a:prstGeom>
        </p:spPr>
        <p:txBody>
          <a:bodyPr wrap="square" lIns="0" tIns="72000" rIns="0" bIns="0" anchor="t" anchorCtr="0">
            <a:sp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6600" b="1" kern="1200" spc="-7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Длинный заголовок </a:t>
            </a:r>
            <a:br>
              <a:rPr lang="ru-RU" dirty="0"/>
            </a:br>
            <a:r>
              <a:rPr lang="ru-RU" dirty="0"/>
              <a:t>в две строки</a:t>
            </a:r>
            <a:endParaRPr lang="en-US" dirty="0"/>
          </a:p>
        </p:txBody>
      </p:sp>
      <p:pic>
        <p:nvPicPr>
          <p:cNvPr id="7" name="Т1"/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251" b="2251"/>
          <a:stretch>
            <a:fillRect/>
          </a:stretch>
        </p:blipFill>
        <p:spPr>
          <a:xfrm>
            <a:off x="384367" y="5938771"/>
            <a:ext cx="144689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6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id="{C47D41CB-F2FD-4C2D-A122-236C5D1E919B}"/>
              </a:ext>
            </a:extLst>
          </p:cNvPr>
          <p:cNvSpPr txBox="1">
            <a:spLocks/>
          </p:cNvSpPr>
          <p:nvPr userDrawn="1"/>
        </p:nvSpPr>
        <p:spPr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BC08F50D-6585-BF71-EBCA-512A07C15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43503"/>
            <a:ext cx="6994724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3292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675DF-843A-42BA-AA2D-6718CB6B87A0}" type="datetimeFigureOut">
              <a:rPr lang="ru-RU" smtClean="0"/>
              <a:t>29.06.2026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5E073-783A-474B-A1F8-400FE716B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8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1">
            <a:extLst>
              <a:ext uri="{FF2B5EF4-FFF2-40B4-BE49-F238E27FC236}">
                <a16:creationId xmlns:a16="http://schemas.microsoft.com/office/drawing/2014/main" id="{CA63CDCD-30A2-4DA6-B570-31B3BF14C402}"/>
              </a:ext>
            </a:extLst>
          </p:cNvPr>
          <p:cNvSpPr txBox="1">
            <a:spLocks/>
          </p:cNvSpPr>
          <p:nvPr userDrawn="1"/>
        </p:nvSpPr>
        <p:spPr>
          <a:xfrm>
            <a:off x="432619" y="5806118"/>
            <a:ext cx="9266646" cy="12311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18D0CA7-C837-4937-AF00-B81FDC8FAF7F}"/>
              </a:ext>
            </a:extLst>
          </p:cNvPr>
          <p:cNvGrpSpPr/>
          <p:nvPr userDrawn="1"/>
        </p:nvGrpSpPr>
        <p:grpSpPr>
          <a:xfrm>
            <a:off x="10638995" y="431800"/>
            <a:ext cx="1119618" cy="293309"/>
            <a:chOff x="9163081" y="431800"/>
            <a:chExt cx="1119618" cy="293309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28247FD9-8526-47D4-BEFC-AF6BF4EA9EAB}"/>
                </a:ext>
              </a:extLst>
            </p:cNvPr>
            <p:cNvSpPr/>
            <p:nvPr/>
          </p:nvSpPr>
          <p:spPr>
            <a:xfrm>
              <a:off x="9569704" y="493594"/>
              <a:ext cx="170996" cy="184697"/>
            </a:xfrm>
            <a:custGeom>
              <a:avLst/>
              <a:gdLst>
                <a:gd name="connsiteX0" fmla="*/ 85500 w 170996"/>
                <a:gd name="connsiteY0" fmla="*/ 0 h 184697"/>
                <a:gd name="connsiteX1" fmla="*/ 170996 w 170996"/>
                <a:gd name="connsiteY1" fmla="*/ 92349 h 184697"/>
                <a:gd name="connsiteX2" fmla="*/ 85500 w 170996"/>
                <a:gd name="connsiteY2" fmla="*/ 184698 h 184697"/>
                <a:gd name="connsiteX3" fmla="*/ 0 w 170996"/>
                <a:gd name="connsiteY3" fmla="*/ 92349 h 184697"/>
                <a:gd name="connsiteX4" fmla="*/ 85500 w 170996"/>
                <a:gd name="connsiteY4" fmla="*/ 0 h 184697"/>
                <a:gd name="connsiteX5" fmla="*/ 85500 w 170996"/>
                <a:gd name="connsiteY5" fmla="*/ 149940 h 184697"/>
                <a:gd name="connsiteX6" fmla="*/ 131420 w 170996"/>
                <a:gd name="connsiteY6" fmla="*/ 92349 h 184697"/>
                <a:gd name="connsiteX7" fmla="*/ 85500 w 170996"/>
                <a:gd name="connsiteY7" fmla="*/ 34758 h 184697"/>
                <a:gd name="connsiteX8" fmla="*/ 39576 w 170996"/>
                <a:gd name="connsiteY8" fmla="*/ 92349 h 184697"/>
                <a:gd name="connsiteX9" fmla="*/ 85500 w 170996"/>
                <a:gd name="connsiteY9" fmla="*/ 149940 h 18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996" h="184697">
                  <a:moveTo>
                    <a:pt x="85500" y="0"/>
                  </a:moveTo>
                  <a:cubicBezTo>
                    <a:pt x="135987" y="0"/>
                    <a:pt x="170996" y="37041"/>
                    <a:pt x="170996" y="92349"/>
                  </a:cubicBezTo>
                  <a:cubicBezTo>
                    <a:pt x="170996" y="147657"/>
                    <a:pt x="135987" y="184698"/>
                    <a:pt x="85500" y="184698"/>
                  </a:cubicBezTo>
                  <a:cubicBezTo>
                    <a:pt x="35012" y="184698"/>
                    <a:pt x="0" y="147657"/>
                    <a:pt x="0" y="92349"/>
                  </a:cubicBezTo>
                  <a:cubicBezTo>
                    <a:pt x="0" y="37041"/>
                    <a:pt x="35012" y="0"/>
                    <a:pt x="85500" y="0"/>
                  </a:cubicBezTo>
                  <a:close/>
                  <a:moveTo>
                    <a:pt x="85500" y="149940"/>
                  </a:moveTo>
                  <a:cubicBezTo>
                    <a:pt x="114420" y="149940"/>
                    <a:pt x="131420" y="125584"/>
                    <a:pt x="131420" y="92349"/>
                  </a:cubicBezTo>
                  <a:cubicBezTo>
                    <a:pt x="131420" y="59113"/>
                    <a:pt x="114420" y="34758"/>
                    <a:pt x="85500" y="34758"/>
                  </a:cubicBezTo>
                  <a:cubicBezTo>
                    <a:pt x="56576" y="34758"/>
                    <a:pt x="39576" y="59113"/>
                    <a:pt x="39576" y="92349"/>
                  </a:cubicBezTo>
                  <a:cubicBezTo>
                    <a:pt x="39576" y="125584"/>
                    <a:pt x="56576" y="149940"/>
                    <a:pt x="85500" y="149940"/>
                  </a:cubicBezTo>
                  <a:close/>
                </a:path>
              </a:pathLst>
            </a:custGeom>
            <a:solidFill>
              <a:srgbClr val="00000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B6A3A7B0-6A59-462B-9F66-49335A03ADA2}"/>
                </a:ext>
              </a:extLst>
            </p:cNvPr>
            <p:cNvSpPr/>
            <p:nvPr/>
          </p:nvSpPr>
          <p:spPr>
            <a:xfrm>
              <a:off x="9752324" y="541037"/>
              <a:ext cx="118734" cy="137254"/>
            </a:xfrm>
            <a:custGeom>
              <a:avLst/>
              <a:gdLst>
                <a:gd name="connsiteX0" fmla="*/ 62410 w 118734"/>
                <a:gd name="connsiteY0" fmla="*/ 0 h 137254"/>
                <a:gd name="connsiteX1" fmla="*/ 118734 w 118734"/>
                <a:gd name="connsiteY1" fmla="*/ 48458 h 137254"/>
                <a:gd name="connsiteX2" fmla="*/ 118734 w 118734"/>
                <a:gd name="connsiteY2" fmla="*/ 134210 h 137254"/>
                <a:gd name="connsiteX3" fmla="*/ 84482 w 118734"/>
                <a:gd name="connsiteY3" fmla="*/ 134210 h 137254"/>
                <a:gd name="connsiteX4" fmla="*/ 84482 w 118734"/>
                <a:gd name="connsiteY4" fmla="*/ 120003 h 137254"/>
                <a:gd name="connsiteX5" fmla="*/ 45665 w 118734"/>
                <a:gd name="connsiteY5" fmla="*/ 137255 h 137254"/>
                <a:gd name="connsiteX6" fmla="*/ 0 w 118734"/>
                <a:gd name="connsiteY6" fmla="*/ 95647 h 137254"/>
                <a:gd name="connsiteX7" fmla="*/ 53784 w 118734"/>
                <a:gd name="connsiteY7" fmla="*/ 53278 h 137254"/>
                <a:gd name="connsiteX8" fmla="*/ 82455 w 118734"/>
                <a:gd name="connsiteY8" fmla="*/ 53278 h 137254"/>
                <a:gd name="connsiteX9" fmla="*/ 82455 w 118734"/>
                <a:gd name="connsiteY9" fmla="*/ 47189 h 137254"/>
                <a:gd name="connsiteX10" fmla="*/ 60888 w 118734"/>
                <a:gd name="connsiteY10" fmla="*/ 28669 h 137254"/>
                <a:gd name="connsiteX11" fmla="*/ 39576 w 118734"/>
                <a:gd name="connsiteY11" fmla="*/ 41354 h 137254"/>
                <a:gd name="connsiteX12" fmla="*/ 5074 w 118734"/>
                <a:gd name="connsiteY12" fmla="*/ 41354 h 137254"/>
                <a:gd name="connsiteX13" fmla="*/ 62410 w 118734"/>
                <a:gd name="connsiteY13" fmla="*/ 0 h 137254"/>
                <a:gd name="connsiteX14" fmla="*/ 55814 w 118734"/>
                <a:gd name="connsiteY14" fmla="*/ 108586 h 137254"/>
                <a:gd name="connsiteX15" fmla="*/ 82455 w 118734"/>
                <a:gd name="connsiteY15" fmla="*/ 84738 h 137254"/>
                <a:gd name="connsiteX16" fmla="*/ 82455 w 118734"/>
                <a:gd name="connsiteY16" fmla="*/ 78902 h 137254"/>
                <a:gd name="connsiteX17" fmla="*/ 56576 w 118734"/>
                <a:gd name="connsiteY17" fmla="*/ 78902 h 137254"/>
                <a:gd name="connsiteX18" fmla="*/ 37039 w 118734"/>
                <a:gd name="connsiteY18" fmla="*/ 93871 h 137254"/>
                <a:gd name="connsiteX19" fmla="*/ 55814 w 118734"/>
                <a:gd name="connsiteY19" fmla="*/ 108586 h 1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734" h="137254">
                  <a:moveTo>
                    <a:pt x="62410" y="0"/>
                  </a:moveTo>
                  <a:cubicBezTo>
                    <a:pt x="96153" y="0"/>
                    <a:pt x="118734" y="16491"/>
                    <a:pt x="118734" y="48458"/>
                  </a:cubicBezTo>
                  <a:lnTo>
                    <a:pt x="118734" y="134210"/>
                  </a:lnTo>
                  <a:lnTo>
                    <a:pt x="84482" y="134210"/>
                  </a:lnTo>
                  <a:lnTo>
                    <a:pt x="84482" y="120003"/>
                  </a:lnTo>
                  <a:cubicBezTo>
                    <a:pt x="76366" y="130658"/>
                    <a:pt x="62665" y="137255"/>
                    <a:pt x="45665" y="137255"/>
                  </a:cubicBezTo>
                  <a:cubicBezTo>
                    <a:pt x="20297" y="137255"/>
                    <a:pt x="0" y="122033"/>
                    <a:pt x="0" y="95647"/>
                  </a:cubicBezTo>
                  <a:cubicBezTo>
                    <a:pt x="0" y="68754"/>
                    <a:pt x="20297" y="53278"/>
                    <a:pt x="53784" y="53278"/>
                  </a:cubicBezTo>
                  <a:lnTo>
                    <a:pt x="82455" y="53278"/>
                  </a:lnTo>
                  <a:lnTo>
                    <a:pt x="82455" y="47189"/>
                  </a:lnTo>
                  <a:cubicBezTo>
                    <a:pt x="82455" y="35011"/>
                    <a:pt x="73321" y="28669"/>
                    <a:pt x="60888" y="28669"/>
                  </a:cubicBezTo>
                  <a:cubicBezTo>
                    <a:pt x="48202" y="28669"/>
                    <a:pt x="41606" y="34504"/>
                    <a:pt x="39576" y="41354"/>
                  </a:cubicBezTo>
                  <a:lnTo>
                    <a:pt x="5074" y="41354"/>
                  </a:lnTo>
                  <a:cubicBezTo>
                    <a:pt x="8626" y="18774"/>
                    <a:pt x="28161" y="0"/>
                    <a:pt x="62410" y="0"/>
                  </a:cubicBezTo>
                  <a:close/>
                  <a:moveTo>
                    <a:pt x="55814" y="108586"/>
                  </a:moveTo>
                  <a:cubicBezTo>
                    <a:pt x="70022" y="108586"/>
                    <a:pt x="82455" y="99960"/>
                    <a:pt x="82455" y="84738"/>
                  </a:cubicBezTo>
                  <a:lnTo>
                    <a:pt x="82455" y="78902"/>
                  </a:lnTo>
                  <a:lnTo>
                    <a:pt x="56576" y="78902"/>
                  </a:lnTo>
                  <a:cubicBezTo>
                    <a:pt x="45158" y="78902"/>
                    <a:pt x="37039" y="84484"/>
                    <a:pt x="37039" y="93871"/>
                  </a:cubicBezTo>
                  <a:cubicBezTo>
                    <a:pt x="37039" y="103005"/>
                    <a:pt x="44398" y="108586"/>
                    <a:pt x="55814" y="108586"/>
                  </a:cubicBezTo>
                  <a:close/>
                </a:path>
              </a:pathLst>
            </a:custGeom>
            <a:solidFill>
              <a:srgbClr val="00000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AAEDA8CF-E372-4BA2-A383-5AD993FA01AA}"/>
                </a:ext>
              </a:extLst>
            </p:cNvPr>
            <p:cNvSpPr/>
            <p:nvPr/>
          </p:nvSpPr>
          <p:spPr>
            <a:xfrm>
              <a:off x="9885917" y="541037"/>
              <a:ext cx="115182" cy="137254"/>
            </a:xfrm>
            <a:custGeom>
              <a:avLst/>
              <a:gdLst>
                <a:gd name="connsiteX0" fmla="*/ 37039 w 115182"/>
                <a:gd name="connsiteY0" fmla="*/ 41608 h 137254"/>
                <a:gd name="connsiteX1" fmla="*/ 2030 w 115182"/>
                <a:gd name="connsiteY1" fmla="*/ 41608 h 137254"/>
                <a:gd name="connsiteX2" fmla="*/ 59366 w 115182"/>
                <a:gd name="connsiteY2" fmla="*/ 0 h 137254"/>
                <a:gd name="connsiteX3" fmla="*/ 110360 w 115182"/>
                <a:gd name="connsiteY3" fmla="*/ 37548 h 137254"/>
                <a:gd name="connsiteX4" fmla="*/ 90826 w 115182"/>
                <a:gd name="connsiteY4" fmla="*/ 66217 h 137254"/>
                <a:gd name="connsiteX5" fmla="*/ 115183 w 115182"/>
                <a:gd name="connsiteY5" fmla="*/ 96408 h 137254"/>
                <a:gd name="connsiteX6" fmla="*/ 58351 w 115182"/>
                <a:gd name="connsiteY6" fmla="*/ 137255 h 137254"/>
                <a:gd name="connsiteX7" fmla="*/ 0 w 115182"/>
                <a:gd name="connsiteY7" fmla="*/ 94379 h 137254"/>
                <a:gd name="connsiteX8" fmla="*/ 35517 w 115182"/>
                <a:gd name="connsiteY8" fmla="*/ 94379 h 137254"/>
                <a:gd name="connsiteX9" fmla="*/ 58099 w 115182"/>
                <a:gd name="connsiteY9" fmla="*/ 108586 h 137254"/>
                <a:gd name="connsiteX10" fmla="*/ 78141 w 115182"/>
                <a:gd name="connsiteY10" fmla="*/ 94125 h 137254"/>
                <a:gd name="connsiteX11" fmla="*/ 58351 w 115182"/>
                <a:gd name="connsiteY11" fmla="*/ 81440 h 137254"/>
                <a:gd name="connsiteX12" fmla="*/ 40591 w 115182"/>
                <a:gd name="connsiteY12" fmla="*/ 81440 h 137254"/>
                <a:gd name="connsiteX13" fmla="*/ 40591 w 115182"/>
                <a:gd name="connsiteY13" fmla="*/ 54293 h 137254"/>
                <a:gd name="connsiteX14" fmla="*/ 56321 w 115182"/>
                <a:gd name="connsiteY14" fmla="*/ 54293 h 137254"/>
                <a:gd name="connsiteX15" fmla="*/ 73829 w 115182"/>
                <a:gd name="connsiteY15" fmla="*/ 41354 h 137254"/>
                <a:gd name="connsiteX16" fmla="*/ 56829 w 115182"/>
                <a:gd name="connsiteY16" fmla="*/ 28669 h 137254"/>
                <a:gd name="connsiteX17" fmla="*/ 37039 w 115182"/>
                <a:gd name="connsiteY17" fmla="*/ 41608 h 1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182" h="137254">
                  <a:moveTo>
                    <a:pt x="37039" y="41608"/>
                  </a:moveTo>
                  <a:lnTo>
                    <a:pt x="2030" y="41608"/>
                  </a:lnTo>
                  <a:cubicBezTo>
                    <a:pt x="4819" y="14461"/>
                    <a:pt x="29175" y="0"/>
                    <a:pt x="59366" y="0"/>
                  </a:cubicBezTo>
                  <a:cubicBezTo>
                    <a:pt x="88541" y="0"/>
                    <a:pt x="110360" y="14715"/>
                    <a:pt x="110360" y="37548"/>
                  </a:cubicBezTo>
                  <a:cubicBezTo>
                    <a:pt x="110360" y="54039"/>
                    <a:pt x="100212" y="62412"/>
                    <a:pt x="90826" y="66217"/>
                  </a:cubicBezTo>
                  <a:cubicBezTo>
                    <a:pt x="101482" y="68754"/>
                    <a:pt x="115183" y="77126"/>
                    <a:pt x="115183" y="96408"/>
                  </a:cubicBezTo>
                  <a:cubicBezTo>
                    <a:pt x="115183" y="120257"/>
                    <a:pt x="93108" y="137255"/>
                    <a:pt x="58351" y="137255"/>
                  </a:cubicBezTo>
                  <a:cubicBezTo>
                    <a:pt x="25371" y="137255"/>
                    <a:pt x="3297" y="120764"/>
                    <a:pt x="0" y="94379"/>
                  </a:cubicBezTo>
                  <a:lnTo>
                    <a:pt x="35517" y="94379"/>
                  </a:lnTo>
                  <a:cubicBezTo>
                    <a:pt x="38309" y="103512"/>
                    <a:pt x="46428" y="108586"/>
                    <a:pt x="58099" y="108586"/>
                  </a:cubicBezTo>
                  <a:cubicBezTo>
                    <a:pt x="70022" y="108586"/>
                    <a:pt x="78141" y="103512"/>
                    <a:pt x="78141" y="94125"/>
                  </a:cubicBezTo>
                  <a:cubicBezTo>
                    <a:pt x="78141" y="85499"/>
                    <a:pt x="71037" y="81440"/>
                    <a:pt x="58351" y="81440"/>
                  </a:cubicBezTo>
                  <a:lnTo>
                    <a:pt x="40591" y="81440"/>
                  </a:lnTo>
                  <a:lnTo>
                    <a:pt x="40591" y="54293"/>
                  </a:lnTo>
                  <a:lnTo>
                    <a:pt x="56321" y="54293"/>
                  </a:lnTo>
                  <a:cubicBezTo>
                    <a:pt x="67485" y="54293"/>
                    <a:pt x="73829" y="49473"/>
                    <a:pt x="73829" y="41354"/>
                  </a:cubicBezTo>
                  <a:cubicBezTo>
                    <a:pt x="73829" y="33236"/>
                    <a:pt x="66977" y="28669"/>
                    <a:pt x="56829" y="28669"/>
                  </a:cubicBezTo>
                  <a:cubicBezTo>
                    <a:pt x="46173" y="28669"/>
                    <a:pt x="38817" y="33743"/>
                    <a:pt x="37039" y="41608"/>
                  </a:cubicBezTo>
                  <a:close/>
                </a:path>
              </a:pathLst>
            </a:custGeom>
            <a:solidFill>
              <a:srgbClr val="00000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5FC74B15-DC04-4133-8880-6491C9E9CBA7}"/>
                </a:ext>
              </a:extLst>
            </p:cNvPr>
            <p:cNvSpPr/>
            <p:nvPr/>
          </p:nvSpPr>
          <p:spPr>
            <a:xfrm>
              <a:off x="10018232" y="544081"/>
              <a:ext cx="122031" cy="131165"/>
            </a:xfrm>
            <a:custGeom>
              <a:avLst/>
              <a:gdLst>
                <a:gd name="connsiteX0" fmla="*/ 36279 w 122031"/>
                <a:gd name="connsiteY0" fmla="*/ 76112 h 131165"/>
                <a:gd name="connsiteX1" fmla="*/ 87022 w 122031"/>
                <a:gd name="connsiteY1" fmla="*/ 0 h 131165"/>
                <a:gd name="connsiteX2" fmla="*/ 122031 w 122031"/>
                <a:gd name="connsiteY2" fmla="*/ 0 h 131165"/>
                <a:gd name="connsiteX3" fmla="*/ 122031 w 122031"/>
                <a:gd name="connsiteY3" fmla="*/ 131166 h 131165"/>
                <a:gd name="connsiteX4" fmla="*/ 85752 w 122031"/>
                <a:gd name="connsiteY4" fmla="*/ 131166 h 131165"/>
                <a:gd name="connsiteX5" fmla="*/ 85752 w 122031"/>
                <a:gd name="connsiteY5" fmla="*/ 54547 h 131165"/>
                <a:gd name="connsiteX6" fmla="*/ 35012 w 122031"/>
                <a:gd name="connsiteY6" fmla="*/ 131166 h 131165"/>
                <a:gd name="connsiteX7" fmla="*/ 0 w 122031"/>
                <a:gd name="connsiteY7" fmla="*/ 131166 h 131165"/>
                <a:gd name="connsiteX8" fmla="*/ 0 w 122031"/>
                <a:gd name="connsiteY8" fmla="*/ 0 h 131165"/>
                <a:gd name="connsiteX9" fmla="*/ 36279 w 122031"/>
                <a:gd name="connsiteY9" fmla="*/ 0 h 131165"/>
                <a:gd name="connsiteX10" fmla="*/ 36279 w 122031"/>
                <a:gd name="connsiteY10" fmla="*/ 76112 h 13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031" h="131165">
                  <a:moveTo>
                    <a:pt x="36279" y="76112"/>
                  </a:moveTo>
                  <a:lnTo>
                    <a:pt x="87022" y="0"/>
                  </a:lnTo>
                  <a:lnTo>
                    <a:pt x="122031" y="0"/>
                  </a:lnTo>
                  <a:lnTo>
                    <a:pt x="122031" y="131166"/>
                  </a:lnTo>
                  <a:lnTo>
                    <a:pt x="85752" y="131166"/>
                  </a:lnTo>
                  <a:lnTo>
                    <a:pt x="85752" y="54547"/>
                  </a:lnTo>
                  <a:lnTo>
                    <a:pt x="35012" y="131166"/>
                  </a:lnTo>
                  <a:lnTo>
                    <a:pt x="0" y="131166"/>
                  </a:lnTo>
                  <a:lnTo>
                    <a:pt x="0" y="0"/>
                  </a:lnTo>
                  <a:lnTo>
                    <a:pt x="36279" y="0"/>
                  </a:lnTo>
                  <a:lnTo>
                    <a:pt x="36279" y="76112"/>
                  </a:lnTo>
                  <a:close/>
                </a:path>
              </a:pathLst>
            </a:custGeom>
            <a:solidFill>
              <a:srgbClr val="00000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489B4E5D-1936-44A9-8B8C-4E1436C5441C}"/>
                </a:ext>
              </a:extLst>
            </p:cNvPr>
            <p:cNvSpPr/>
            <p:nvPr/>
          </p:nvSpPr>
          <p:spPr>
            <a:xfrm>
              <a:off x="10157624" y="541037"/>
              <a:ext cx="125075" cy="137254"/>
            </a:xfrm>
            <a:custGeom>
              <a:avLst/>
              <a:gdLst>
                <a:gd name="connsiteX0" fmla="*/ 65455 w 125075"/>
                <a:gd name="connsiteY0" fmla="*/ 105288 h 137254"/>
                <a:gd name="connsiteX1" fmla="*/ 89811 w 125075"/>
                <a:gd name="connsiteY1" fmla="*/ 87021 h 137254"/>
                <a:gd name="connsiteX2" fmla="*/ 125076 w 125075"/>
                <a:gd name="connsiteY2" fmla="*/ 87021 h 137254"/>
                <a:gd name="connsiteX3" fmla="*/ 65200 w 125075"/>
                <a:gd name="connsiteY3" fmla="*/ 137255 h 137254"/>
                <a:gd name="connsiteX4" fmla="*/ 0 w 125075"/>
                <a:gd name="connsiteY4" fmla="*/ 68754 h 137254"/>
                <a:gd name="connsiteX5" fmla="*/ 65200 w 125075"/>
                <a:gd name="connsiteY5" fmla="*/ 0 h 137254"/>
                <a:gd name="connsiteX6" fmla="*/ 124821 w 125075"/>
                <a:gd name="connsiteY6" fmla="*/ 49980 h 137254"/>
                <a:gd name="connsiteX7" fmla="*/ 89304 w 125075"/>
                <a:gd name="connsiteY7" fmla="*/ 49980 h 137254"/>
                <a:gd name="connsiteX8" fmla="*/ 65200 w 125075"/>
                <a:gd name="connsiteY8" fmla="*/ 31967 h 137254"/>
                <a:gd name="connsiteX9" fmla="*/ 37039 w 125075"/>
                <a:gd name="connsiteY9" fmla="*/ 68754 h 137254"/>
                <a:gd name="connsiteX10" fmla="*/ 65455 w 125075"/>
                <a:gd name="connsiteY10" fmla="*/ 105288 h 1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075" h="137254">
                  <a:moveTo>
                    <a:pt x="65455" y="105288"/>
                  </a:moveTo>
                  <a:cubicBezTo>
                    <a:pt x="80678" y="105288"/>
                    <a:pt x="87526" y="95901"/>
                    <a:pt x="89811" y="87021"/>
                  </a:cubicBezTo>
                  <a:lnTo>
                    <a:pt x="125076" y="87021"/>
                  </a:lnTo>
                  <a:cubicBezTo>
                    <a:pt x="122791" y="115436"/>
                    <a:pt x="100212" y="137255"/>
                    <a:pt x="65200" y="137255"/>
                  </a:cubicBezTo>
                  <a:cubicBezTo>
                    <a:pt x="25116" y="137255"/>
                    <a:pt x="0" y="108332"/>
                    <a:pt x="0" y="68754"/>
                  </a:cubicBezTo>
                  <a:cubicBezTo>
                    <a:pt x="0" y="29430"/>
                    <a:pt x="25116" y="0"/>
                    <a:pt x="65200" y="0"/>
                  </a:cubicBezTo>
                  <a:cubicBezTo>
                    <a:pt x="101482" y="0"/>
                    <a:pt x="122031" y="23595"/>
                    <a:pt x="124821" y="49980"/>
                  </a:cubicBezTo>
                  <a:lnTo>
                    <a:pt x="89304" y="49980"/>
                  </a:lnTo>
                  <a:cubicBezTo>
                    <a:pt x="86767" y="41608"/>
                    <a:pt x="79663" y="31967"/>
                    <a:pt x="65200" y="31967"/>
                  </a:cubicBezTo>
                  <a:cubicBezTo>
                    <a:pt x="47950" y="31967"/>
                    <a:pt x="37039" y="46682"/>
                    <a:pt x="37039" y="68754"/>
                  </a:cubicBezTo>
                  <a:cubicBezTo>
                    <a:pt x="37039" y="91080"/>
                    <a:pt x="48202" y="105288"/>
                    <a:pt x="65455" y="105288"/>
                  </a:cubicBezTo>
                  <a:close/>
                </a:path>
              </a:pathLst>
            </a:custGeom>
            <a:solidFill>
              <a:srgbClr val="00000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EDDA8B08-623D-40F3-AC30-354BF02E52FC}"/>
                </a:ext>
              </a:extLst>
            </p:cNvPr>
            <p:cNvSpPr/>
            <p:nvPr/>
          </p:nvSpPr>
          <p:spPr>
            <a:xfrm>
              <a:off x="9163081" y="442704"/>
              <a:ext cx="124949" cy="152795"/>
            </a:xfrm>
            <a:custGeom>
              <a:avLst/>
              <a:gdLst>
                <a:gd name="connsiteX0" fmla="*/ 0 w 124949"/>
                <a:gd name="connsiteY0" fmla="*/ 92465 h 152795"/>
                <a:gd name="connsiteX1" fmla="*/ 2577 w 124949"/>
                <a:gd name="connsiteY1" fmla="*/ 86243 h 152795"/>
                <a:gd name="connsiteX2" fmla="*/ 86673 w 124949"/>
                <a:gd name="connsiteY2" fmla="*/ 2148 h 152795"/>
                <a:gd name="connsiteX3" fmla="*/ 97043 w 124949"/>
                <a:gd name="connsiteY3" fmla="*/ 2148 h 152795"/>
                <a:gd name="connsiteX4" fmla="*/ 122802 w 124949"/>
                <a:gd name="connsiteY4" fmla="*/ 27907 h 152795"/>
                <a:gd name="connsiteX5" fmla="*/ 122802 w 124949"/>
                <a:gd name="connsiteY5" fmla="*/ 38277 h 152795"/>
                <a:gd name="connsiteX6" fmla="*/ 10014 w 124949"/>
                <a:gd name="connsiteY6" fmla="*/ 151065 h 152795"/>
                <a:gd name="connsiteX7" fmla="*/ 0 w 124949"/>
                <a:gd name="connsiteY7" fmla="*/ 146917 h 152795"/>
                <a:gd name="connsiteX8" fmla="*/ 0 w 124949"/>
                <a:gd name="connsiteY8" fmla="*/ 92465 h 15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49" h="152795">
                  <a:moveTo>
                    <a:pt x="0" y="92465"/>
                  </a:moveTo>
                  <a:cubicBezTo>
                    <a:pt x="0" y="90132"/>
                    <a:pt x="927" y="87893"/>
                    <a:pt x="2577" y="86243"/>
                  </a:cubicBezTo>
                  <a:lnTo>
                    <a:pt x="86673" y="2148"/>
                  </a:lnTo>
                  <a:cubicBezTo>
                    <a:pt x="89536" y="-716"/>
                    <a:pt x="94179" y="-716"/>
                    <a:pt x="97043" y="2148"/>
                  </a:cubicBezTo>
                  <a:lnTo>
                    <a:pt x="122802" y="27907"/>
                  </a:lnTo>
                  <a:cubicBezTo>
                    <a:pt x="125666" y="30771"/>
                    <a:pt x="125666" y="35414"/>
                    <a:pt x="122802" y="38277"/>
                  </a:cubicBezTo>
                  <a:lnTo>
                    <a:pt x="10014" y="151065"/>
                  </a:lnTo>
                  <a:cubicBezTo>
                    <a:pt x="6319" y="154761"/>
                    <a:pt x="0" y="152144"/>
                    <a:pt x="0" y="146917"/>
                  </a:cubicBezTo>
                  <a:lnTo>
                    <a:pt x="0" y="92465"/>
                  </a:lnTo>
                  <a:close/>
                </a:path>
              </a:pathLst>
            </a:custGeom>
            <a:solidFill>
              <a:srgbClr val="5AD4FF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1A5C9E8D-5608-4DC5-866A-C4416115DA19}"/>
                </a:ext>
              </a:extLst>
            </p:cNvPr>
            <p:cNvSpPr/>
            <p:nvPr/>
          </p:nvSpPr>
          <p:spPr>
            <a:xfrm>
              <a:off x="9173984" y="600158"/>
              <a:ext cx="152795" cy="124951"/>
            </a:xfrm>
            <a:custGeom>
              <a:avLst/>
              <a:gdLst>
                <a:gd name="connsiteX0" fmla="*/ 38277 w 152795"/>
                <a:gd name="connsiteY0" fmla="*/ 2148 h 124951"/>
                <a:gd name="connsiteX1" fmla="*/ 27906 w 152795"/>
                <a:gd name="connsiteY1" fmla="*/ 2148 h 124951"/>
                <a:gd name="connsiteX2" fmla="*/ 2148 w 152795"/>
                <a:gd name="connsiteY2" fmla="*/ 27906 h 124951"/>
                <a:gd name="connsiteX3" fmla="*/ 2148 w 152795"/>
                <a:gd name="connsiteY3" fmla="*/ 38277 h 124951"/>
                <a:gd name="connsiteX4" fmla="*/ 86245 w 152795"/>
                <a:gd name="connsiteY4" fmla="*/ 122374 h 124951"/>
                <a:gd name="connsiteX5" fmla="*/ 92466 w 152795"/>
                <a:gd name="connsiteY5" fmla="*/ 124951 h 124951"/>
                <a:gd name="connsiteX6" fmla="*/ 146918 w 152795"/>
                <a:gd name="connsiteY6" fmla="*/ 124951 h 124951"/>
                <a:gd name="connsiteX7" fmla="*/ 151066 w 152795"/>
                <a:gd name="connsiteY7" fmla="*/ 114937 h 124951"/>
                <a:gd name="connsiteX8" fmla="*/ 38277 w 152795"/>
                <a:gd name="connsiteY8" fmla="*/ 2148 h 12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795" h="124951">
                  <a:moveTo>
                    <a:pt x="38277" y="2148"/>
                  </a:moveTo>
                  <a:cubicBezTo>
                    <a:pt x="35413" y="-716"/>
                    <a:pt x="30770" y="-716"/>
                    <a:pt x="27906" y="2148"/>
                  </a:cubicBezTo>
                  <a:lnTo>
                    <a:pt x="2148" y="27906"/>
                  </a:lnTo>
                  <a:cubicBezTo>
                    <a:pt x="-716" y="30770"/>
                    <a:pt x="-716" y="35413"/>
                    <a:pt x="2148" y="38277"/>
                  </a:cubicBezTo>
                  <a:lnTo>
                    <a:pt x="86245" y="122374"/>
                  </a:lnTo>
                  <a:cubicBezTo>
                    <a:pt x="87895" y="124024"/>
                    <a:pt x="90133" y="124951"/>
                    <a:pt x="92466" y="124951"/>
                  </a:cubicBezTo>
                  <a:lnTo>
                    <a:pt x="146918" y="124951"/>
                  </a:lnTo>
                  <a:cubicBezTo>
                    <a:pt x="152144" y="124951"/>
                    <a:pt x="154761" y="118632"/>
                    <a:pt x="151066" y="114937"/>
                  </a:cubicBezTo>
                  <a:lnTo>
                    <a:pt x="38277" y="2148"/>
                  </a:lnTo>
                  <a:close/>
                </a:path>
              </a:pathLst>
            </a:custGeom>
            <a:solidFill>
              <a:srgbClr val="5AD4FF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0B14DD16-7033-405A-A25D-B0BC50BDD8ED}"/>
                </a:ext>
              </a:extLst>
            </p:cNvPr>
            <p:cNvSpPr/>
            <p:nvPr/>
          </p:nvSpPr>
          <p:spPr>
            <a:xfrm>
              <a:off x="9331437" y="561407"/>
              <a:ext cx="124952" cy="152799"/>
            </a:xfrm>
            <a:custGeom>
              <a:avLst/>
              <a:gdLst>
                <a:gd name="connsiteX0" fmla="*/ 27908 w 124952"/>
                <a:gd name="connsiteY0" fmla="*/ 150652 h 152799"/>
                <a:gd name="connsiteX1" fmla="*/ 38278 w 124952"/>
                <a:gd name="connsiteY1" fmla="*/ 150652 h 152799"/>
                <a:gd name="connsiteX2" fmla="*/ 122375 w 124952"/>
                <a:gd name="connsiteY2" fmla="*/ 66554 h 152799"/>
                <a:gd name="connsiteX3" fmla="*/ 124953 w 124952"/>
                <a:gd name="connsiteY3" fmla="*/ 60332 h 152799"/>
                <a:gd name="connsiteX4" fmla="*/ 124953 w 124952"/>
                <a:gd name="connsiteY4" fmla="*/ 5878 h 152799"/>
                <a:gd name="connsiteX5" fmla="*/ 114939 w 124952"/>
                <a:gd name="connsiteY5" fmla="*/ 1730 h 152799"/>
                <a:gd name="connsiteX6" fmla="*/ 2148 w 124952"/>
                <a:gd name="connsiteY6" fmla="*/ 114521 h 152799"/>
                <a:gd name="connsiteX7" fmla="*/ 2148 w 124952"/>
                <a:gd name="connsiteY7" fmla="*/ 124891 h 152799"/>
                <a:gd name="connsiteX8" fmla="*/ 27908 w 124952"/>
                <a:gd name="connsiteY8" fmla="*/ 150652 h 15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52" h="152799">
                  <a:moveTo>
                    <a:pt x="27908" y="150652"/>
                  </a:moveTo>
                  <a:cubicBezTo>
                    <a:pt x="30772" y="153515"/>
                    <a:pt x="35415" y="153515"/>
                    <a:pt x="38278" y="150652"/>
                  </a:cubicBezTo>
                  <a:lnTo>
                    <a:pt x="122375" y="66554"/>
                  </a:lnTo>
                  <a:cubicBezTo>
                    <a:pt x="124026" y="64904"/>
                    <a:pt x="124953" y="62666"/>
                    <a:pt x="124953" y="60332"/>
                  </a:cubicBezTo>
                  <a:lnTo>
                    <a:pt x="124953" y="5878"/>
                  </a:lnTo>
                  <a:cubicBezTo>
                    <a:pt x="124953" y="652"/>
                    <a:pt x="118634" y="-1966"/>
                    <a:pt x="114939" y="1730"/>
                  </a:cubicBezTo>
                  <a:lnTo>
                    <a:pt x="2148" y="114521"/>
                  </a:lnTo>
                  <a:cubicBezTo>
                    <a:pt x="-716" y="117385"/>
                    <a:pt x="-716" y="122027"/>
                    <a:pt x="2148" y="124891"/>
                  </a:cubicBezTo>
                  <a:lnTo>
                    <a:pt x="27908" y="150652"/>
                  </a:lnTo>
                  <a:close/>
                </a:path>
              </a:pathLst>
            </a:custGeom>
            <a:solidFill>
              <a:srgbClr val="5AD4FF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DFFF1B50-A9EF-4B24-B80F-B9E1F566F50F}"/>
                </a:ext>
              </a:extLst>
            </p:cNvPr>
            <p:cNvSpPr/>
            <p:nvPr/>
          </p:nvSpPr>
          <p:spPr>
            <a:xfrm>
              <a:off x="9292687" y="431800"/>
              <a:ext cx="152798" cy="124951"/>
            </a:xfrm>
            <a:custGeom>
              <a:avLst/>
              <a:gdLst>
                <a:gd name="connsiteX0" fmla="*/ 5878 w 152798"/>
                <a:gd name="connsiteY0" fmla="*/ 0 h 124951"/>
                <a:gd name="connsiteX1" fmla="*/ 1730 w 152798"/>
                <a:gd name="connsiteY1" fmla="*/ 10014 h 124951"/>
                <a:gd name="connsiteX2" fmla="*/ 114520 w 152798"/>
                <a:gd name="connsiteY2" fmla="*/ 122804 h 124951"/>
                <a:gd name="connsiteX3" fmla="*/ 124890 w 152798"/>
                <a:gd name="connsiteY3" fmla="*/ 122804 h 124951"/>
                <a:gd name="connsiteX4" fmla="*/ 150651 w 152798"/>
                <a:gd name="connsiteY4" fmla="*/ 97043 h 124951"/>
                <a:gd name="connsiteX5" fmla="*/ 150651 w 152798"/>
                <a:gd name="connsiteY5" fmla="*/ 86673 h 124951"/>
                <a:gd name="connsiteX6" fmla="*/ 66555 w 152798"/>
                <a:gd name="connsiteY6" fmla="*/ 2577 h 124951"/>
                <a:gd name="connsiteX7" fmla="*/ 60333 w 152798"/>
                <a:gd name="connsiteY7" fmla="*/ 0 h 124951"/>
                <a:gd name="connsiteX8" fmla="*/ 5878 w 152798"/>
                <a:gd name="connsiteY8" fmla="*/ 0 h 12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798" h="124951">
                  <a:moveTo>
                    <a:pt x="5878" y="0"/>
                  </a:moveTo>
                  <a:cubicBezTo>
                    <a:pt x="652" y="0"/>
                    <a:pt x="-1966" y="6319"/>
                    <a:pt x="1730" y="10014"/>
                  </a:cubicBezTo>
                  <a:lnTo>
                    <a:pt x="114520" y="122804"/>
                  </a:lnTo>
                  <a:cubicBezTo>
                    <a:pt x="117383" y="125668"/>
                    <a:pt x="122026" y="125668"/>
                    <a:pt x="124890" y="122804"/>
                  </a:cubicBezTo>
                  <a:lnTo>
                    <a:pt x="150651" y="97043"/>
                  </a:lnTo>
                  <a:cubicBezTo>
                    <a:pt x="153514" y="94180"/>
                    <a:pt x="153514" y="89537"/>
                    <a:pt x="150651" y="86673"/>
                  </a:cubicBezTo>
                  <a:lnTo>
                    <a:pt x="66555" y="2577"/>
                  </a:lnTo>
                  <a:cubicBezTo>
                    <a:pt x="64905" y="927"/>
                    <a:pt x="62666" y="0"/>
                    <a:pt x="60333" y="0"/>
                  </a:cubicBezTo>
                  <a:lnTo>
                    <a:pt x="5878" y="0"/>
                  </a:lnTo>
                  <a:close/>
                </a:path>
              </a:pathLst>
            </a:custGeom>
            <a:solidFill>
              <a:srgbClr val="5AD4FF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99349127-5D60-445F-85F9-78E7C94404E5}"/>
                </a:ext>
              </a:extLst>
            </p:cNvPr>
            <p:cNvSpPr/>
            <p:nvPr/>
          </p:nvSpPr>
          <p:spPr>
            <a:xfrm>
              <a:off x="9228778" y="497500"/>
              <a:ext cx="161909" cy="161909"/>
            </a:xfrm>
            <a:custGeom>
              <a:avLst/>
              <a:gdLst>
                <a:gd name="connsiteX0" fmla="*/ 75770 w 161909"/>
                <a:gd name="connsiteY0" fmla="*/ 159762 h 161909"/>
                <a:gd name="connsiteX1" fmla="*/ 86140 w 161909"/>
                <a:gd name="connsiteY1" fmla="*/ 159762 h 161909"/>
                <a:gd name="connsiteX2" fmla="*/ 159762 w 161909"/>
                <a:gd name="connsiteY2" fmla="*/ 86140 h 161909"/>
                <a:gd name="connsiteX3" fmla="*/ 159762 w 161909"/>
                <a:gd name="connsiteY3" fmla="*/ 75770 h 161909"/>
                <a:gd name="connsiteX4" fmla="*/ 86140 w 161909"/>
                <a:gd name="connsiteY4" fmla="*/ 2148 h 161909"/>
                <a:gd name="connsiteX5" fmla="*/ 75770 w 161909"/>
                <a:gd name="connsiteY5" fmla="*/ 2148 h 161909"/>
                <a:gd name="connsiteX6" fmla="*/ 2148 w 161909"/>
                <a:gd name="connsiteY6" fmla="*/ 75770 h 161909"/>
                <a:gd name="connsiteX7" fmla="*/ 2148 w 161909"/>
                <a:gd name="connsiteY7" fmla="*/ 86140 h 161909"/>
                <a:gd name="connsiteX8" fmla="*/ 75770 w 161909"/>
                <a:gd name="connsiteY8" fmla="*/ 159762 h 16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09" h="161909">
                  <a:moveTo>
                    <a:pt x="75770" y="159762"/>
                  </a:moveTo>
                  <a:cubicBezTo>
                    <a:pt x="78634" y="162626"/>
                    <a:pt x="83276" y="162626"/>
                    <a:pt x="86140" y="159762"/>
                  </a:cubicBezTo>
                  <a:lnTo>
                    <a:pt x="159762" y="86140"/>
                  </a:lnTo>
                  <a:cubicBezTo>
                    <a:pt x="162626" y="83276"/>
                    <a:pt x="162626" y="78634"/>
                    <a:pt x="159762" y="75770"/>
                  </a:cubicBezTo>
                  <a:lnTo>
                    <a:pt x="86140" y="2148"/>
                  </a:lnTo>
                  <a:cubicBezTo>
                    <a:pt x="83276" y="-716"/>
                    <a:pt x="78634" y="-716"/>
                    <a:pt x="75770" y="2148"/>
                  </a:cubicBezTo>
                  <a:lnTo>
                    <a:pt x="2148" y="75770"/>
                  </a:lnTo>
                  <a:cubicBezTo>
                    <a:pt x="-716" y="78634"/>
                    <a:pt x="-716" y="83276"/>
                    <a:pt x="2148" y="86140"/>
                  </a:cubicBezTo>
                  <a:lnTo>
                    <a:pt x="75770" y="159762"/>
                  </a:lnTo>
                  <a:close/>
                </a:path>
              </a:pathLst>
            </a:custGeom>
            <a:solidFill>
              <a:srgbClr val="1DAFF7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7970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4" r:id="rId2"/>
    <p:sldLayoutId id="2147483735" r:id="rId3"/>
    <p:sldLayoutId id="2147483738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72" userDrawn="1">
          <p15:clr>
            <a:srgbClr val="A4A3A4"/>
          </p15:clr>
        </p15:guide>
        <p15:guide id="4" pos="393" userDrawn="1">
          <p15:clr>
            <a:srgbClr val="AFE0FF"/>
          </p15:clr>
        </p15:guide>
        <p15:guide id="5" pos="514" userDrawn="1">
          <p15:clr>
            <a:srgbClr val="AFE0FF"/>
          </p15:clr>
        </p15:guide>
        <p15:guide id="6" pos="642" userDrawn="1">
          <p15:clr>
            <a:srgbClr val="AFE0FF"/>
          </p15:clr>
        </p15:guide>
        <p15:guide id="7" pos="755" userDrawn="1">
          <p15:clr>
            <a:srgbClr val="AFE0FF"/>
          </p15:clr>
        </p15:guide>
        <p15:guide id="8" pos="876" userDrawn="1">
          <p15:clr>
            <a:srgbClr val="AFE0FF"/>
          </p15:clr>
        </p15:guide>
        <p15:guide id="9" pos="997" userDrawn="1">
          <p15:clr>
            <a:srgbClr val="AFE0FF"/>
          </p15:clr>
        </p15:guide>
        <p15:guide id="10" pos="1118" userDrawn="1">
          <p15:clr>
            <a:srgbClr val="AFE0FF"/>
          </p15:clr>
        </p15:guide>
        <p15:guide id="11" pos="1239" userDrawn="1">
          <p15:clr>
            <a:srgbClr val="AFE0FF"/>
          </p15:clr>
        </p15:guide>
        <p15:guide id="12" pos="1360" userDrawn="1">
          <p15:clr>
            <a:srgbClr val="AFE0FF"/>
          </p15:clr>
        </p15:guide>
        <p15:guide id="13" pos="1481" userDrawn="1">
          <p15:clr>
            <a:srgbClr val="AFE0FF"/>
          </p15:clr>
        </p15:guide>
        <p15:guide id="14" pos="1602" userDrawn="1">
          <p15:clr>
            <a:srgbClr val="AFE0FF"/>
          </p15:clr>
        </p15:guide>
        <p15:guide id="15" pos="1723" userDrawn="1">
          <p15:clr>
            <a:srgbClr val="AFE0FF"/>
          </p15:clr>
        </p15:guide>
        <p15:guide id="16" pos="1844" userDrawn="1">
          <p15:clr>
            <a:srgbClr val="AFE0FF"/>
          </p15:clr>
        </p15:guide>
        <p15:guide id="17" pos="1958" userDrawn="1">
          <p15:clr>
            <a:srgbClr val="A4A3A4"/>
          </p15:clr>
        </p15:guide>
        <p15:guide id="18" pos="2094" userDrawn="1">
          <p15:clr>
            <a:srgbClr val="A4A3A4"/>
          </p15:clr>
        </p15:guide>
        <p15:guide id="19" pos="2207" userDrawn="1">
          <p15:clr>
            <a:srgbClr val="AFE0FF"/>
          </p15:clr>
        </p15:guide>
        <p15:guide id="20" pos="2328" userDrawn="1">
          <p15:clr>
            <a:srgbClr val="AFE0FF"/>
          </p15:clr>
        </p15:guide>
        <p15:guide id="21" pos="2449" userDrawn="1">
          <p15:clr>
            <a:srgbClr val="AFE0FF"/>
          </p15:clr>
        </p15:guide>
        <p15:guide id="22" pos="2570" userDrawn="1">
          <p15:clr>
            <a:srgbClr val="A4A3A4"/>
          </p15:clr>
        </p15:guide>
        <p15:guide id="23" pos="2691" userDrawn="1">
          <p15:clr>
            <a:srgbClr val="A4A3A4"/>
          </p15:clr>
        </p15:guide>
        <p15:guide id="24" pos="2811" userDrawn="1">
          <p15:clr>
            <a:srgbClr val="AFE0FF"/>
          </p15:clr>
        </p15:guide>
        <p15:guide id="25" pos="2932" userDrawn="1">
          <p15:clr>
            <a:srgbClr val="AFE0FF"/>
          </p15:clr>
        </p15:guide>
        <p15:guide id="26" pos="3053" userDrawn="1">
          <p15:clr>
            <a:srgbClr val="AFE0FF"/>
          </p15:clr>
        </p15:guide>
        <p15:guide id="27" pos="3174" userDrawn="1">
          <p15:clr>
            <a:srgbClr val="AFE0FF"/>
          </p15:clr>
        </p15:guide>
        <p15:guide id="28" pos="3295" userDrawn="1">
          <p15:clr>
            <a:srgbClr val="AFE0FF"/>
          </p15:clr>
        </p15:guide>
        <p15:guide id="29" pos="3416" userDrawn="1">
          <p15:clr>
            <a:srgbClr val="AFE0FF"/>
          </p15:clr>
        </p15:guide>
        <p15:guide id="30" pos="3537" userDrawn="1">
          <p15:clr>
            <a:srgbClr val="AFE0FF"/>
          </p15:clr>
        </p15:guide>
        <p15:guide id="31" pos="3658" userDrawn="1">
          <p15:clr>
            <a:srgbClr val="AFE0FF"/>
          </p15:clr>
        </p15:guide>
        <p15:guide id="32" pos="3779" userDrawn="1">
          <p15:clr>
            <a:srgbClr val="A4A3A4"/>
          </p15:clr>
        </p15:guide>
        <p15:guide id="33" pos="3900" userDrawn="1">
          <p15:clr>
            <a:srgbClr val="A4A3A4"/>
          </p15:clr>
        </p15:guide>
        <p15:guide id="34" pos="4021" userDrawn="1">
          <p15:clr>
            <a:srgbClr val="AFE0FF"/>
          </p15:clr>
        </p15:guide>
        <p15:guide id="35" pos="4142" userDrawn="1">
          <p15:clr>
            <a:srgbClr val="AFE0FF"/>
          </p15:clr>
        </p15:guide>
        <p15:guide id="36" pos="4263" userDrawn="1">
          <p15:clr>
            <a:srgbClr val="AFE0FF"/>
          </p15:clr>
        </p15:guide>
        <p15:guide id="37" pos="4384" userDrawn="1">
          <p15:clr>
            <a:srgbClr val="AFE0FF"/>
          </p15:clr>
        </p15:guide>
        <p15:guide id="38" pos="4505" userDrawn="1">
          <p15:clr>
            <a:srgbClr val="AFE0FF"/>
          </p15:clr>
        </p15:guide>
        <p15:guide id="39" pos="4626" userDrawn="1">
          <p15:clr>
            <a:srgbClr val="AFE0FF"/>
          </p15:clr>
        </p15:guide>
        <p15:guide id="40" pos="4747" userDrawn="1">
          <p15:clr>
            <a:srgbClr val="AFE0FF"/>
          </p15:clr>
        </p15:guide>
        <p15:guide id="41" pos="4868" userDrawn="1">
          <p15:clr>
            <a:srgbClr val="AFE0FF"/>
          </p15:clr>
        </p15:guide>
        <p15:guide id="42" pos="4988" userDrawn="1">
          <p15:clr>
            <a:srgbClr val="A4A3A4"/>
          </p15:clr>
        </p15:guide>
        <p15:guide id="43" pos="5109" userDrawn="1">
          <p15:clr>
            <a:srgbClr val="A4A3A4"/>
          </p15:clr>
        </p15:guide>
        <p15:guide id="44" pos="5230" userDrawn="1">
          <p15:clr>
            <a:srgbClr val="AFE0FF"/>
          </p15:clr>
        </p15:guide>
        <p15:guide id="45" pos="5351" userDrawn="1">
          <p15:clr>
            <a:srgbClr val="AFE0FF"/>
          </p15:clr>
        </p15:guide>
        <p15:guide id="46" pos="5472" userDrawn="1">
          <p15:clr>
            <a:srgbClr val="AFE0FF"/>
          </p15:clr>
        </p15:guide>
        <p15:guide id="47" pos="5593" userDrawn="1">
          <p15:clr>
            <a:srgbClr val="A4A3A4"/>
          </p15:clr>
        </p15:guide>
        <p15:guide id="48" pos="5714" userDrawn="1">
          <p15:clr>
            <a:srgbClr val="A4A3A4"/>
          </p15:clr>
        </p15:guide>
        <p15:guide id="49" pos="5835" userDrawn="1">
          <p15:clr>
            <a:srgbClr val="AFE0FF"/>
          </p15:clr>
        </p15:guide>
        <p15:guide id="50" pos="5956" userDrawn="1">
          <p15:clr>
            <a:srgbClr val="AFE0FF"/>
          </p15:clr>
        </p15:guide>
        <p15:guide id="51" pos="6077" userDrawn="1">
          <p15:clr>
            <a:srgbClr val="AFE0FF"/>
          </p15:clr>
        </p15:guide>
        <p15:guide id="52" pos="6198" userDrawn="1">
          <p15:clr>
            <a:srgbClr val="AFE0FF"/>
          </p15:clr>
        </p15:guide>
        <p15:guide id="53" pos="6335" userDrawn="1">
          <p15:clr>
            <a:srgbClr val="AFE0FF"/>
          </p15:clr>
        </p15:guide>
        <p15:guide id="54" pos="6440" userDrawn="1">
          <p15:clr>
            <a:srgbClr val="AFE0FF"/>
          </p15:clr>
        </p15:guide>
        <p15:guide id="55" pos="6539" userDrawn="1">
          <p15:clr>
            <a:srgbClr val="AFE0FF"/>
          </p15:clr>
        </p15:guide>
        <p15:guide id="56" pos="6675" userDrawn="1">
          <p15:clr>
            <a:srgbClr val="AFE0FF"/>
          </p15:clr>
        </p15:guide>
        <p15:guide id="57" pos="6803" userDrawn="1">
          <p15:clr>
            <a:srgbClr val="AFE0FF"/>
          </p15:clr>
        </p15:guide>
        <p15:guide id="58" pos="6924" userDrawn="1">
          <p15:clr>
            <a:srgbClr val="AFE0FF"/>
          </p15:clr>
        </p15:guide>
        <p15:guide id="59" pos="7045" userDrawn="1">
          <p15:clr>
            <a:srgbClr val="AFE0FF"/>
          </p15:clr>
        </p15:guide>
        <p15:guide id="60" pos="7165" userDrawn="1">
          <p15:clr>
            <a:srgbClr val="AFE0FF"/>
          </p15:clr>
        </p15:guide>
        <p15:guide id="61" pos="7286" userDrawn="1">
          <p15:clr>
            <a:srgbClr val="AFE0FF"/>
          </p15:clr>
        </p15:guide>
        <p15:guide id="62" pos="7407" userDrawn="1">
          <p15:clr>
            <a:srgbClr val="A4A3A4"/>
          </p15:clr>
        </p15:guide>
        <p15:guide id="65" orient="horz" pos="272" userDrawn="1">
          <p15:clr>
            <a:srgbClr val="A4A3A4"/>
          </p15:clr>
        </p15:guide>
        <p15:guide id="66" orient="horz" pos="391" userDrawn="1">
          <p15:clr>
            <a:srgbClr val="AFE0FF"/>
          </p15:clr>
        </p15:guide>
        <p15:guide id="67" orient="horz" pos="504" userDrawn="1">
          <p15:clr>
            <a:srgbClr val="AFE0FF"/>
          </p15:clr>
        </p15:guide>
        <p15:guide id="68" orient="horz" pos="637" userDrawn="1">
          <p15:clr>
            <a:srgbClr val="AFE0FF"/>
          </p15:clr>
        </p15:guide>
        <p15:guide id="69" orient="horz" pos="754" userDrawn="1">
          <p15:clr>
            <a:srgbClr val="AFE0FF"/>
          </p15:clr>
        </p15:guide>
        <p15:guide id="71" orient="horz" pos="1002" userDrawn="1">
          <p15:clr>
            <a:srgbClr val="AFE0FF"/>
          </p15:clr>
        </p15:guide>
        <p15:guide id="72" orient="horz" pos="1124" userDrawn="1">
          <p15:clr>
            <a:srgbClr val="AFE0FF"/>
          </p15:clr>
        </p15:guide>
        <p15:guide id="73" orient="horz" pos="1246" userDrawn="1">
          <p15:clr>
            <a:srgbClr val="AFE0FF"/>
          </p15:clr>
        </p15:guide>
        <p15:guide id="74" orient="horz" pos="1368" userDrawn="1">
          <p15:clr>
            <a:srgbClr val="AFE0FF"/>
          </p15:clr>
        </p15:guide>
        <p15:guide id="75" orient="horz" pos="1490" userDrawn="1">
          <p15:clr>
            <a:srgbClr val="AFE0FF"/>
          </p15:clr>
        </p15:guide>
        <p15:guide id="76" orient="horz" pos="1611" userDrawn="1">
          <p15:clr>
            <a:srgbClr val="AFE0FF"/>
          </p15:clr>
        </p15:guide>
        <p15:guide id="77" orient="horz" pos="1733" userDrawn="1">
          <p15:clr>
            <a:srgbClr val="AFE0FF"/>
          </p15:clr>
        </p15:guide>
        <p15:guide id="78" orient="horz" pos="1855" userDrawn="1">
          <p15:clr>
            <a:srgbClr val="AFE0FF"/>
          </p15:clr>
        </p15:guide>
        <p15:guide id="79" orient="horz" pos="1977" userDrawn="1">
          <p15:clr>
            <a:srgbClr val="AFE0FF"/>
          </p15:clr>
        </p15:guide>
        <p15:guide id="80" orient="horz" pos="2099" userDrawn="1">
          <p15:clr>
            <a:srgbClr val="AFE0FF"/>
          </p15:clr>
        </p15:guide>
        <p15:guide id="81" orient="horz" pos="2228" userDrawn="1">
          <p15:clr>
            <a:srgbClr val="AFE0FF"/>
          </p15:clr>
        </p15:guide>
        <p15:guide id="82" orient="horz" pos="2342" userDrawn="1">
          <p15:clr>
            <a:srgbClr val="AFE0FF"/>
          </p15:clr>
        </p15:guide>
        <p15:guide id="83" orient="horz" pos="2464" userDrawn="1">
          <p15:clr>
            <a:srgbClr val="AFE0FF"/>
          </p15:clr>
        </p15:guide>
        <p15:guide id="84" orient="horz" pos="2586" userDrawn="1">
          <p15:clr>
            <a:srgbClr val="AFE0FF"/>
          </p15:clr>
        </p15:guide>
        <p15:guide id="85" orient="horz" pos="2708" userDrawn="1">
          <p15:clr>
            <a:srgbClr val="AFE0FF"/>
          </p15:clr>
        </p15:guide>
        <p15:guide id="86" orient="horz" pos="2840" userDrawn="1">
          <p15:clr>
            <a:srgbClr val="AFE0FF"/>
          </p15:clr>
        </p15:guide>
        <p15:guide id="87" orient="horz" pos="2951" userDrawn="1">
          <p15:clr>
            <a:srgbClr val="AFE0FF"/>
          </p15:clr>
        </p15:guide>
        <p15:guide id="88" orient="horz" pos="3067" userDrawn="1">
          <p15:clr>
            <a:srgbClr val="AFE0FF"/>
          </p15:clr>
        </p15:guide>
        <p15:guide id="89" orient="horz" pos="3195" userDrawn="1">
          <p15:clr>
            <a:srgbClr val="AFE0FF"/>
          </p15:clr>
        </p15:guide>
        <p15:guide id="90" orient="horz" pos="3317" userDrawn="1">
          <p15:clr>
            <a:srgbClr val="AFE0FF"/>
          </p15:clr>
        </p15:guide>
        <p15:guide id="91" orient="horz" pos="3438" userDrawn="1">
          <p15:clr>
            <a:srgbClr val="AFE0FF"/>
          </p15:clr>
        </p15:guide>
        <p15:guide id="92" orient="horz" pos="3560" userDrawn="1">
          <p15:clr>
            <a:srgbClr val="AFE0FF"/>
          </p15:clr>
        </p15:guide>
        <p15:guide id="93" orient="horz" pos="3682" userDrawn="1">
          <p15:clr>
            <a:srgbClr val="AFE0FF"/>
          </p15:clr>
        </p15:guide>
        <p15:guide id="94" orient="horz" pos="3804" userDrawn="1">
          <p15:clr>
            <a:srgbClr val="AFE0FF"/>
          </p15:clr>
        </p15:guide>
        <p15:guide id="95" orient="horz" pos="3926" userDrawn="1">
          <p15:clr>
            <a:srgbClr val="AFE0FF"/>
          </p15:clr>
        </p15:guide>
        <p15:guide id="96" pos="3719" userDrawn="1">
          <p15:clr>
            <a:srgbClr val="AFE0FF"/>
          </p15:clr>
        </p15:guide>
        <p15:guide id="97" pos="3962" userDrawn="1">
          <p15:clr>
            <a:srgbClr val="AFE0FF"/>
          </p15:clr>
        </p15:guide>
        <p15:guide id="98" orient="horz" pos="4042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1">
            <a:extLst>
              <a:ext uri="{FF2B5EF4-FFF2-40B4-BE49-F238E27FC236}">
                <a16:creationId xmlns:a16="http://schemas.microsoft.com/office/drawing/2014/main" id="{CA63CDCD-30A2-4DA6-B570-31B3BF14C402}"/>
              </a:ext>
            </a:extLst>
          </p:cNvPr>
          <p:cNvSpPr txBox="1">
            <a:spLocks/>
          </p:cNvSpPr>
          <p:nvPr userDrawn="1"/>
        </p:nvSpPr>
        <p:spPr>
          <a:xfrm>
            <a:off x="432619" y="5806118"/>
            <a:ext cx="9266646" cy="12311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18D0CA7-C837-4937-AF00-B81FDC8FAF7F}"/>
              </a:ext>
            </a:extLst>
          </p:cNvPr>
          <p:cNvGrpSpPr/>
          <p:nvPr userDrawn="1"/>
        </p:nvGrpSpPr>
        <p:grpSpPr>
          <a:xfrm>
            <a:off x="10638995" y="431800"/>
            <a:ext cx="1119618" cy="293309"/>
            <a:chOff x="9163081" y="431800"/>
            <a:chExt cx="1119618" cy="293309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28247FD9-8526-47D4-BEFC-AF6BF4EA9EAB}"/>
                </a:ext>
              </a:extLst>
            </p:cNvPr>
            <p:cNvSpPr/>
            <p:nvPr/>
          </p:nvSpPr>
          <p:spPr>
            <a:xfrm>
              <a:off x="9569704" y="493594"/>
              <a:ext cx="170996" cy="184697"/>
            </a:xfrm>
            <a:custGeom>
              <a:avLst/>
              <a:gdLst>
                <a:gd name="connsiteX0" fmla="*/ 85500 w 170996"/>
                <a:gd name="connsiteY0" fmla="*/ 0 h 184697"/>
                <a:gd name="connsiteX1" fmla="*/ 170996 w 170996"/>
                <a:gd name="connsiteY1" fmla="*/ 92349 h 184697"/>
                <a:gd name="connsiteX2" fmla="*/ 85500 w 170996"/>
                <a:gd name="connsiteY2" fmla="*/ 184698 h 184697"/>
                <a:gd name="connsiteX3" fmla="*/ 0 w 170996"/>
                <a:gd name="connsiteY3" fmla="*/ 92349 h 184697"/>
                <a:gd name="connsiteX4" fmla="*/ 85500 w 170996"/>
                <a:gd name="connsiteY4" fmla="*/ 0 h 184697"/>
                <a:gd name="connsiteX5" fmla="*/ 85500 w 170996"/>
                <a:gd name="connsiteY5" fmla="*/ 149940 h 184697"/>
                <a:gd name="connsiteX6" fmla="*/ 131420 w 170996"/>
                <a:gd name="connsiteY6" fmla="*/ 92349 h 184697"/>
                <a:gd name="connsiteX7" fmla="*/ 85500 w 170996"/>
                <a:gd name="connsiteY7" fmla="*/ 34758 h 184697"/>
                <a:gd name="connsiteX8" fmla="*/ 39576 w 170996"/>
                <a:gd name="connsiteY8" fmla="*/ 92349 h 184697"/>
                <a:gd name="connsiteX9" fmla="*/ 85500 w 170996"/>
                <a:gd name="connsiteY9" fmla="*/ 149940 h 18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996" h="184697">
                  <a:moveTo>
                    <a:pt x="85500" y="0"/>
                  </a:moveTo>
                  <a:cubicBezTo>
                    <a:pt x="135987" y="0"/>
                    <a:pt x="170996" y="37041"/>
                    <a:pt x="170996" y="92349"/>
                  </a:cubicBezTo>
                  <a:cubicBezTo>
                    <a:pt x="170996" y="147657"/>
                    <a:pt x="135987" y="184698"/>
                    <a:pt x="85500" y="184698"/>
                  </a:cubicBezTo>
                  <a:cubicBezTo>
                    <a:pt x="35012" y="184698"/>
                    <a:pt x="0" y="147657"/>
                    <a:pt x="0" y="92349"/>
                  </a:cubicBezTo>
                  <a:cubicBezTo>
                    <a:pt x="0" y="37041"/>
                    <a:pt x="35012" y="0"/>
                    <a:pt x="85500" y="0"/>
                  </a:cubicBezTo>
                  <a:close/>
                  <a:moveTo>
                    <a:pt x="85500" y="149940"/>
                  </a:moveTo>
                  <a:cubicBezTo>
                    <a:pt x="114420" y="149940"/>
                    <a:pt x="131420" y="125584"/>
                    <a:pt x="131420" y="92349"/>
                  </a:cubicBezTo>
                  <a:cubicBezTo>
                    <a:pt x="131420" y="59113"/>
                    <a:pt x="114420" y="34758"/>
                    <a:pt x="85500" y="34758"/>
                  </a:cubicBezTo>
                  <a:cubicBezTo>
                    <a:pt x="56576" y="34758"/>
                    <a:pt x="39576" y="59113"/>
                    <a:pt x="39576" y="92349"/>
                  </a:cubicBezTo>
                  <a:cubicBezTo>
                    <a:pt x="39576" y="125584"/>
                    <a:pt x="56576" y="149940"/>
                    <a:pt x="85500" y="149940"/>
                  </a:cubicBezTo>
                  <a:close/>
                </a:path>
              </a:pathLst>
            </a:custGeom>
            <a:solidFill>
              <a:srgbClr val="00000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B6A3A7B0-6A59-462B-9F66-49335A03ADA2}"/>
                </a:ext>
              </a:extLst>
            </p:cNvPr>
            <p:cNvSpPr/>
            <p:nvPr/>
          </p:nvSpPr>
          <p:spPr>
            <a:xfrm>
              <a:off x="9752324" y="541037"/>
              <a:ext cx="118734" cy="137254"/>
            </a:xfrm>
            <a:custGeom>
              <a:avLst/>
              <a:gdLst>
                <a:gd name="connsiteX0" fmla="*/ 62410 w 118734"/>
                <a:gd name="connsiteY0" fmla="*/ 0 h 137254"/>
                <a:gd name="connsiteX1" fmla="*/ 118734 w 118734"/>
                <a:gd name="connsiteY1" fmla="*/ 48458 h 137254"/>
                <a:gd name="connsiteX2" fmla="*/ 118734 w 118734"/>
                <a:gd name="connsiteY2" fmla="*/ 134210 h 137254"/>
                <a:gd name="connsiteX3" fmla="*/ 84482 w 118734"/>
                <a:gd name="connsiteY3" fmla="*/ 134210 h 137254"/>
                <a:gd name="connsiteX4" fmla="*/ 84482 w 118734"/>
                <a:gd name="connsiteY4" fmla="*/ 120003 h 137254"/>
                <a:gd name="connsiteX5" fmla="*/ 45665 w 118734"/>
                <a:gd name="connsiteY5" fmla="*/ 137255 h 137254"/>
                <a:gd name="connsiteX6" fmla="*/ 0 w 118734"/>
                <a:gd name="connsiteY6" fmla="*/ 95647 h 137254"/>
                <a:gd name="connsiteX7" fmla="*/ 53784 w 118734"/>
                <a:gd name="connsiteY7" fmla="*/ 53278 h 137254"/>
                <a:gd name="connsiteX8" fmla="*/ 82455 w 118734"/>
                <a:gd name="connsiteY8" fmla="*/ 53278 h 137254"/>
                <a:gd name="connsiteX9" fmla="*/ 82455 w 118734"/>
                <a:gd name="connsiteY9" fmla="*/ 47189 h 137254"/>
                <a:gd name="connsiteX10" fmla="*/ 60888 w 118734"/>
                <a:gd name="connsiteY10" fmla="*/ 28669 h 137254"/>
                <a:gd name="connsiteX11" fmla="*/ 39576 w 118734"/>
                <a:gd name="connsiteY11" fmla="*/ 41354 h 137254"/>
                <a:gd name="connsiteX12" fmla="*/ 5074 w 118734"/>
                <a:gd name="connsiteY12" fmla="*/ 41354 h 137254"/>
                <a:gd name="connsiteX13" fmla="*/ 62410 w 118734"/>
                <a:gd name="connsiteY13" fmla="*/ 0 h 137254"/>
                <a:gd name="connsiteX14" fmla="*/ 55814 w 118734"/>
                <a:gd name="connsiteY14" fmla="*/ 108586 h 137254"/>
                <a:gd name="connsiteX15" fmla="*/ 82455 w 118734"/>
                <a:gd name="connsiteY15" fmla="*/ 84738 h 137254"/>
                <a:gd name="connsiteX16" fmla="*/ 82455 w 118734"/>
                <a:gd name="connsiteY16" fmla="*/ 78902 h 137254"/>
                <a:gd name="connsiteX17" fmla="*/ 56576 w 118734"/>
                <a:gd name="connsiteY17" fmla="*/ 78902 h 137254"/>
                <a:gd name="connsiteX18" fmla="*/ 37039 w 118734"/>
                <a:gd name="connsiteY18" fmla="*/ 93871 h 137254"/>
                <a:gd name="connsiteX19" fmla="*/ 55814 w 118734"/>
                <a:gd name="connsiteY19" fmla="*/ 108586 h 1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734" h="137254">
                  <a:moveTo>
                    <a:pt x="62410" y="0"/>
                  </a:moveTo>
                  <a:cubicBezTo>
                    <a:pt x="96153" y="0"/>
                    <a:pt x="118734" y="16491"/>
                    <a:pt x="118734" y="48458"/>
                  </a:cubicBezTo>
                  <a:lnTo>
                    <a:pt x="118734" y="134210"/>
                  </a:lnTo>
                  <a:lnTo>
                    <a:pt x="84482" y="134210"/>
                  </a:lnTo>
                  <a:lnTo>
                    <a:pt x="84482" y="120003"/>
                  </a:lnTo>
                  <a:cubicBezTo>
                    <a:pt x="76366" y="130658"/>
                    <a:pt x="62665" y="137255"/>
                    <a:pt x="45665" y="137255"/>
                  </a:cubicBezTo>
                  <a:cubicBezTo>
                    <a:pt x="20297" y="137255"/>
                    <a:pt x="0" y="122033"/>
                    <a:pt x="0" y="95647"/>
                  </a:cubicBezTo>
                  <a:cubicBezTo>
                    <a:pt x="0" y="68754"/>
                    <a:pt x="20297" y="53278"/>
                    <a:pt x="53784" y="53278"/>
                  </a:cubicBezTo>
                  <a:lnTo>
                    <a:pt x="82455" y="53278"/>
                  </a:lnTo>
                  <a:lnTo>
                    <a:pt x="82455" y="47189"/>
                  </a:lnTo>
                  <a:cubicBezTo>
                    <a:pt x="82455" y="35011"/>
                    <a:pt x="73321" y="28669"/>
                    <a:pt x="60888" y="28669"/>
                  </a:cubicBezTo>
                  <a:cubicBezTo>
                    <a:pt x="48202" y="28669"/>
                    <a:pt x="41606" y="34504"/>
                    <a:pt x="39576" y="41354"/>
                  </a:cubicBezTo>
                  <a:lnTo>
                    <a:pt x="5074" y="41354"/>
                  </a:lnTo>
                  <a:cubicBezTo>
                    <a:pt x="8626" y="18774"/>
                    <a:pt x="28161" y="0"/>
                    <a:pt x="62410" y="0"/>
                  </a:cubicBezTo>
                  <a:close/>
                  <a:moveTo>
                    <a:pt x="55814" y="108586"/>
                  </a:moveTo>
                  <a:cubicBezTo>
                    <a:pt x="70022" y="108586"/>
                    <a:pt x="82455" y="99960"/>
                    <a:pt x="82455" y="84738"/>
                  </a:cubicBezTo>
                  <a:lnTo>
                    <a:pt x="82455" y="78902"/>
                  </a:lnTo>
                  <a:lnTo>
                    <a:pt x="56576" y="78902"/>
                  </a:lnTo>
                  <a:cubicBezTo>
                    <a:pt x="45158" y="78902"/>
                    <a:pt x="37039" y="84484"/>
                    <a:pt x="37039" y="93871"/>
                  </a:cubicBezTo>
                  <a:cubicBezTo>
                    <a:pt x="37039" y="103005"/>
                    <a:pt x="44398" y="108586"/>
                    <a:pt x="55814" y="108586"/>
                  </a:cubicBezTo>
                  <a:close/>
                </a:path>
              </a:pathLst>
            </a:custGeom>
            <a:solidFill>
              <a:srgbClr val="00000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AAEDA8CF-E372-4BA2-A383-5AD993FA01AA}"/>
                </a:ext>
              </a:extLst>
            </p:cNvPr>
            <p:cNvSpPr/>
            <p:nvPr/>
          </p:nvSpPr>
          <p:spPr>
            <a:xfrm>
              <a:off x="9885917" y="541037"/>
              <a:ext cx="115182" cy="137254"/>
            </a:xfrm>
            <a:custGeom>
              <a:avLst/>
              <a:gdLst>
                <a:gd name="connsiteX0" fmla="*/ 37039 w 115182"/>
                <a:gd name="connsiteY0" fmla="*/ 41608 h 137254"/>
                <a:gd name="connsiteX1" fmla="*/ 2030 w 115182"/>
                <a:gd name="connsiteY1" fmla="*/ 41608 h 137254"/>
                <a:gd name="connsiteX2" fmla="*/ 59366 w 115182"/>
                <a:gd name="connsiteY2" fmla="*/ 0 h 137254"/>
                <a:gd name="connsiteX3" fmla="*/ 110360 w 115182"/>
                <a:gd name="connsiteY3" fmla="*/ 37548 h 137254"/>
                <a:gd name="connsiteX4" fmla="*/ 90826 w 115182"/>
                <a:gd name="connsiteY4" fmla="*/ 66217 h 137254"/>
                <a:gd name="connsiteX5" fmla="*/ 115183 w 115182"/>
                <a:gd name="connsiteY5" fmla="*/ 96408 h 137254"/>
                <a:gd name="connsiteX6" fmla="*/ 58351 w 115182"/>
                <a:gd name="connsiteY6" fmla="*/ 137255 h 137254"/>
                <a:gd name="connsiteX7" fmla="*/ 0 w 115182"/>
                <a:gd name="connsiteY7" fmla="*/ 94379 h 137254"/>
                <a:gd name="connsiteX8" fmla="*/ 35517 w 115182"/>
                <a:gd name="connsiteY8" fmla="*/ 94379 h 137254"/>
                <a:gd name="connsiteX9" fmla="*/ 58099 w 115182"/>
                <a:gd name="connsiteY9" fmla="*/ 108586 h 137254"/>
                <a:gd name="connsiteX10" fmla="*/ 78141 w 115182"/>
                <a:gd name="connsiteY10" fmla="*/ 94125 h 137254"/>
                <a:gd name="connsiteX11" fmla="*/ 58351 w 115182"/>
                <a:gd name="connsiteY11" fmla="*/ 81440 h 137254"/>
                <a:gd name="connsiteX12" fmla="*/ 40591 w 115182"/>
                <a:gd name="connsiteY12" fmla="*/ 81440 h 137254"/>
                <a:gd name="connsiteX13" fmla="*/ 40591 w 115182"/>
                <a:gd name="connsiteY13" fmla="*/ 54293 h 137254"/>
                <a:gd name="connsiteX14" fmla="*/ 56321 w 115182"/>
                <a:gd name="connsiteY14" fmla="*/ 54293 h 137254"/>
                <a:gd name="connsiteX15" fmla="*/ 73829 w 115182"/>
                <a:gd name="connsiteY15" fmla="*/ 41354 h 137254"/>
                <a:gd name="connsiteX16" fmla="*/ 56829 w 115182"/>
                <a:gd name="connsiteY16" fmla="*/ 28669 h 137254"/>
                <a:gd name="connsiteX17" fmla="*/ 37039 w 115182"/>
                <a:gd name="connsiteY17" fmla="*/ 41608 h 1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182" h="137254">
                  <a:moveTo>
                    <a:pt x="37039" y="41608"/>
                  </a:moveTo>
                  <a:lnTo>
                    <a:pt x="2030" y="41608"/>
                  </a:lnTo>
                  <a:cubicBezTo>
                    <a:pt x="4819" y="14461"/>
                    <a:pt x="29175" y="0"/>
                    <a:pt x="59366" y="0"/>
                  </a:cubicBezTo>
                  <a:cubicBezTo>
                    <a:pt x="88541" y="0"/>
                    <a:pt x="110360" y="14715"/>
                    <a:pt x="110360" y="37548"/>
                  </a:cubicBezTo>
                  <a:cubicBezTo>
                    <a:pt x="110360" y="54039"/>
                    <a:pt x="100212" y="62412"/>
                    <a:pt x="90826" y="66217"/>
                  </a:cubicBezTo>
                  <a:cubicBezTo>
                    <a:pt x="101482" y="68754"/>
                    <a:pt x="115183" y="77126"/>
                    <a:pt x="115183" y="96408"/>
                  </a:cubicBezTo>
                  <a:cubicBezTo>
                    <a:pt x="115183" y="120257"/>
                    <a:pt x="93108" y="137255"/>
                    <a:pt x="58351" y="137255"/>
                  </a:cubicBezTo>
                  <a:cubicBezTo>
                    <a:pt x="25371" y="137255"/>
                    <a:pt x="3297" y="120764"/>
                    <a:pt x="0" y="94379"/>
                  </a:cubicBezTo>
                  <a:lnTo>
                    <a:pt x="35517" y="94379"/>
                  </a:lnTo>
                  <a:cubicBezTo>
                    <a:pt x="38309" y="103512"/>
                    <a:pt x="46428" y="108586"/>
                    <a:pt x="58099" y="108586"/>
                  </a:cubicBezTo>
                  <a:cubicBezTo>
                    <a:pt x="70022" y="108586"/>
                    <a:pt x="78141" y="103512"/>
                    <a:pt x="78141" y="94125"/>
                  </a:cubicBezTo>
                  <a:cubicBezTo>
                    <a:pt x="78141" y="85499"/>
                    <a:pt x="71037" y="81440"/>
                    <a:pt x="58351" y="81440"/>
                  </a:cubicBezTo>
                  <a:lnTo>
                    <a:pt x="40591" y="81440"/>
                  </a:lnTo>
                  <a:lnTo>
                    <a:pt x="40591" y="54293"/>
                  </a:lnTo>
                  <a:lnTo>
                    <a:pt x="56321" y="54293"/>
                  </a:lnTo>
                  <a:cubicBezTo>
                    <a:pt x="67485" y="54293"/>
                    <a:pt x="73829" y="49473"/>
                    <a:pt x="73829" y="41354"/>
                  </a:cubicBezTo>
                  <a:cubicBezTo>
                    <a:pt x="73829" y="33236"/>
                    <a:pt x="66977" y="28669"/>
                    <a:pt x="56829" y="28669"/>
                  </a:cubicBezTo>
                  <a:cubicBezTo>
                    <a:pt x="46173" y="28669"/>
                    <a:pt x="38817" y="33743"/>
                    <a:pt x="37039" y="41608"/>
                  </a:cubicBezTo>
                  <a:close/>
                </a:path>
              </a:pathLst>
            </a:custGeom>
            <a:solidFill>
              <a:srgbClr val="00000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5FC74B15-DC04-4133-8880-6491C9E9CBA7}"/>
                </a:ext>
              </a:extLst>
            </p:cNvPr>
            <p:cNvSpPr/>
            <p:nvPr/>
          </p:nvSpPr>
          <p:spPr>
            <a:xfrm>
              <a:off x="10018232" y="544081"/>
              <a:ext cx="122031" cy="131165"/>
            </a:xfrm>
            <a:custGeom>
              <a:avLst/>
              <a:gdLst>
                <a:gd name="connsiteX0" fmla="*/ 36279 w 122031"/>
                <a:gd name="connsiteY0" fmla="*/ 76112 h 131165"/>
                <a:gd name="connsiteX1" fmla="*/ 87022 w 122031"/>
                <a:gd name="connsiteY1" fmla="*/ 0 h 131165"/>
                <a:gd name="connsiteX2" fmla="*/ 122031 w 122031"/>
                <a:gd name="connsiteY2" fmla="*/ 0 h 131165"/>
                <a:gd name="connsiteX3" fmla="*/ 122031 w 122031"/>
                <a:gd name="connsiteY3" fmla="*/ 131166 h 131165"/>
                <a:gd name="connsiteX4" fmla="*/ 85752 w 122031"/>
                <a:gd name="connsiteY4" fmla="*/ 131166 h 131165"/>
                <a:gd name="connsiteX5" fmla="*/ 85752 w 122031"/>
                <a:gd name="connsiteY5" fmla="*/ 54547 h 131165"/>
                <a:gd name="connsiteX6" fmla="*/ 35012 w 122031"/>
                <a:gd name="connsiteY6" fmla="*/ 131166 h 131165"/>
                <a:gd name="connsiteX7" fmla="*/ 0 w 122031"/>
                <a:gd name="connsiteY7" fmla="*/ 131166 h 131165"/>
                <a:gd name="connsiteX8" fmla="*/ 0 w 122031"/>
                <a:gd name="connsiteY8" fmla="*/ 0 h 131165"/>
                <a:gd name="connsiteX9" fmla="*/ 36279 w 122031"/>
                <a:gd name="connsiteY9" fmla="*/ 0 h 131165"/>
                <a:gd name="connsiteX10" fmla="*/ 36279 w 122031"/>
                <a:gd name="connsiteY10" fmla="*/ 76112 h 13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031" h="131165">
                  <a:moveTo>
                    <a:pt x="36279" y="76112"/>
                  </a:moveTo>
                  <a:lnTo>
                    <a:pt x="87022" y="0"/>
                  </a:lnTo>
                  <a:lnTo>
                    <a:pt x="122031" y="0"/>
                  </a:lnTo>
                  <a:lnTo>
                    <a:pt x="122031" y="131166"/>
                  </a:lnTo>
                  <a:lnTo>
                    <a:pt x="85752" y="131166"/>
                  </a:lnTo>
                  <a:lnTo>
                    <a:pt x="85752" y="54547"/>
                  </a:lnTo>
                  <a:lnTo>
                    <a:pt x="35012" y="131166"/>
                  </a:lnTo>
                  <a:lnTo>
                    <a:pt x="0" y="131166"/>
                  </a:lnTo>
                  <a:lnTo>
                    <a:pt x="0" y="0"/>
                  </a:lnTo>
                  <a:lnTo>
                    <a:pt x="36279" y="0"/>
                  </a:lnTo>
                  <a:lnTo>
                    <a:pt x="36279" y="76112"/>
                  </a:lnTo>
                  <a:close/>
                </a:path>
              </a:pathLst>
            </a:custGeom>
            <a:solidFill>
              <a:srgbClr val="00000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489B4E5D-1936-44A9-8B8C-4E1436C5441C}"/>
                </a:ext>
              </a:extLst>
            </p:cNvPr>
            <p:cNvSpPr/>
            <p:nvPr/>
          </p:nvSpPr>
          <p:spPr>
            <a:xfrm>
              <a:off x="10157624" y="541037"/>
              <a:ext cx="125075" cy="137254"/>
            </a:xfrm>
            <a:custGeom>
              <a:avLst/>
              <a:gdLst>
                <a:gd name="connsiteX0" fmla="*/ 65455 w 125075"/>
                <a:gd name="connsiteY0" fmla="*/ 105288 h 137254"/>
                <a:gd name="connsiteX1" fmla="*/ 89811 w 125075"/>
                <a:gd name="connsiteY1" fmla="*/ 87021 h 137254"/>
                <a:gd name="connsiteX2" fmla="*/ 125076 w 125075"/>
                <a:gd name="connsiteY2" fmla="*/ 87021 h 137254"/>
                <a:gd name="connsiteX3" fmla="*/ 65200 w 125075"/>
                <a:gd name="connsiteY3" fmla="*/ 137255 h 137254"/>
                <a:gd name="connsiteX4" fmla="*/ 0 w 125075"/>
                <a:gd name="connsiteY4" fmla="*/ 68754 h 137254"/>
                <a:gd name="connsiteX5" fmla="*/ 65200 w 125075"/>
                <a:gd name="connsiteY5" fmla="*/ 0 h 137254"/>
                <a:gd name="connsiteX6" fmla="*/ 124821 w 125075"/>
                <a:gd name="connsiteY6" fmla="*/ 49980 h 137254"/>
                <a:gd name="connsiteX7" fmla="*/ 89304 w 125075"/>
                <a:gd name="connsiteY7" fmla="*/ 49980 h 137254"/>
                <a:gd name="connsiteX8" fmla="*/ 65200 w 125075"/>
                <a:gd name="connsiteY8" fmla="*/ 31967 h 137254"/>
                <a:gd name="connsiteX9" fmla="*/ 37039 w 125075"/>
                <a:gd name="connsiteY9" fmla="*/ 68754 h 137254"/>
                <a:gd name="connsiteX10" fmla="*/ 65455 w 125075"/>
                <a:gd name="connsiteY10" fmla="*/ 105288 h 1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075" h="137254">
                  <a:moveTo>
                    <a:pt x="65455" y="105288"/>
                  </a:moveTo>
                  <a:cubicBezTo>
                    <a:pt x="80678" y="105288"/>
                    <a:pt x="87526" y="95901"/>
                    <a:pt x="89811" y="87021"/>
                  </a:cubicBezTo>
                  <a:lnTo>
                    <a:pt x="125076" y="87021"/>
                  </a:lnTo>
                  <a:cubicBezTo>
                    <a:pt x="122791" y="115436"/>
                    <a:pt x="100212" y="137255"/>
                    <a:pt x="65200" y="137255"/>
                  </a:cubicBezTo>
                  <a:cubicBezTo>
                    <a:pt x="25116" y="137255"/>
                    <a:pt x="0" y="108332"/>
                    <a:pt x="0" y="68754"/>
                  </a:cubicBezTo>
                  <a:cubicBezTo>
                    <a:pt x="0" y="29430"/>
                    <a:pt x="25116" y="0"/>
                    <a:pt x="65200" y="0"/>
                  </a:cubicBezTo>
                  <a:cubicBezTo>
                    <a:pt x="101482" y="0"/>
                    <a:pt x="122031" y="23595"/>
                    <a:pt x="124821" y="49980"/>
                  </a:cubicBezTo>
                  <a:lnTo>
                    <a:pt x="89304" y="49980"/>
                  </a:lnTo>
                  <a:cubicBezTo>
                    <a:pt x="86767" y="41608"/>
                    <a:pt x="79663" y="31967"/>
                    <a:pt x="65200" y="31967"/>
                  </a:cubicBezTo>
                  <a:cubicBezTo>
                    <a:pt x="47950" y="31967"/>
                    <a:pt x="37039" y="46682"/>
                    <a:pt x="37039" y="68754"/>
                  </a:cubicBezTo>
                  <a:cubicBezTo>
                    <a:pt x="37039" y="91080"/>
                    <a:pt x="48202" y="105288"/>
                    <a:pt x="65455" y="105288"/>
                  </a:cubicBezTo>
                  <a:close/>
                </a:path>
              </a:pathLst>
            </a:custGeom>
            <a:solidFill>
              <a:srgbClr val="00000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EDDA8B08-623D-40F3-AC30-354BF02E52FC}"/>
                </a:ext>
              </a:extLst>
            </p:cNvPr>
            <p:cNvSpPr/>
            <p:nvPr/>
          </p:nvSpPr>
          <p:spPr>
            <a:xfrm>
              <a:off x="9163081" y="442704"/>
              <a:ext cx="124949" cy="152795"/>
            </a:xfrm>
            <a:custGeom>
              <a:avLst/>
              <a:gdLst>
                <a:gd name="connsiteX0" fmla="*/ 0 w 124949"/>
                <a:gd name="connsiteY0" fmla="*/ 92465 h 152795"/>
                <a:gd name="connsiteX1" fmla="*/ 2577 w 124949"/>
                <a:gd name="connsiteY1" fmla="*/ 86243 h 152795"/>
                <a:gd name="connsiteX2" fmla="*/ 86673 w 124949"/>
                <a:gd name="connsiteY2" fmla="*/ 2148 h 152795"/>
                <a:gd name="connsiteX3" fmla="*/ 97043 w 124949"/>
                <a:gd name="connsiteY3" fmla="*/ 2148 h 152795"/>
                <a:gd name="connsiteX4" fmla="*/ 122802 w 124949"/>
                <a:gd name="connsiteY4" fmla="*/ 27907 h 152795"/>
                <a:gd name="connsiteX5" fmla="*/ 122802 w 124949"/>
                <a:gd name="connsiteY5" fmla="*/ 38277 h 152795"/>
                <a:gd name="connsiteX6" fmla="*/ 10014 w 124949"/>
                <a:gd name="connsiteY6" fmla="*/ 151065 h 152795"/>
                <a:gd name="connsiteX7" fmla="*/ 0 w 124949"/>
                <a:gd name="connsiteY7" fmla="*/ 146917 h 152795"/>
                <a:gd name="connsiteX8" fmla="*/ 0 w 124949"/>
                <a:gd name="connsiteY8" fmla="*/ 92465 h 15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49" h="152795">
                  <a:moveTo>
                    <a:pt x="0" y="92465"/>
                  </a:moveTo>
                  <a:cubicBezTo>
                    <a:pt x="0" y="90132"/>
                    <a:pt x="927" y="87893"/>
                    <a:pt x="2577" y="86243"/>
                  </a:cubicBezTo>
                  <a:lnTo>
                    <a:pt x="86673" y="2148"/>
                  </a:lnTo>
                  <a:cubicBezTo>
                    <a:pt x="89536" y="-716"/>
                    <a:pt x="94179" y="-716"/>
                    <a:pt x="97043" y="2148"/>
                  </a:cubicBezTo>
                  <a:lnTo>
                    <a:pt x="122802" y="27907"/>
                  </a:lnTo>
                  <a:cubicBezTo>
                    <a:pt x="125666" y="30771"/>
                    <a:pt x="125666" y="35414"/>
                    <a:pt x="122802" y="38277"/>
                  </a:cubicBezTo>
                  <a:lnTo>
                    <a:pt x="10014" y="151065"/>
                  </a:lnTo>
                  <a:cubicBezTo>
                    <a:pt x="6319" y="154761"/>
                    <a:pt x="0" y="152144"/>
                    <a:pt x="0" y="146917"/>
                  </a:cubicBezTo>
                  <a:lnTo>
                    <a:pt x="0" y="92465"/>
                  </a:lnTo>
                  <a:close/>
                </a:path>
              </a:pathLst>
            </a:custGeom>
            <a:solidFill>
              <a:srgbClr val="5AD4FF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1A5C9E8D-5608-4DC5-866A-C4416115DA19}"/>
                </a:ext>
              </a:extLst>
            </p:cNvPr>
            <p:cNvSpPr/>
            <p:nvPr/>
          </p:nvSpPr>
          <p:spPr>
            <a:xfrm>
              <a:off x="9173984" y="600158"/>
              <a:ext cx="152795" cy="124951"/>
            </a:xfrm>
            <a:custGeom>
              <a:avLst/>
              <a:gdLst>
                <a:gd name="connsiteX0" fmla="*/ 38277 w 152795"/>
                <a:gd name="connsiteY0" fmla="*/ 2148 h 124951"/>
                <a:gd name="connsiteX1" fmla="*/ 27906 w 152795"/>
                <a:gd name="connsiteY1" fmla="*/ 2148 h 124951"/>
                <a:gd name="connsiteX2" fmla="*/ 2148 w 152795"/>
                <a:gd name="connsiteY2" fmla="*/ 27906 h 124951"/>
                <a:gd name="connsiteX3" fmla="*/ 2148 w 152795"/>
                <a:gd name="connsiteY3" fmla="*/ 38277 h 124951"/>
                <a:gd name="connsiteX4" fmla="*/ 86245 w 152795"/>
                <a:gd name="connsiteY4" fmla="*/ 122374 h 124951"/>
                <a:gd name="connsiteX5" fmla="*/ 92466 w 152795"/>
                <a:gd name="connsiteY5" fmla="*/ 124951 h 124951"/>
                <a:gd name="connsiteX6" fmla="*/ 146918 w 152795"/>
                <a:gd name="connsiteY6" fmla="*/ 124951 h 124951"/>
                <a:gd name="connsiteX7" fmla="*/ 151066 w 152795"/>
                <a:gd name="connsiteY7" fmla="*/ 114937 h 124951"/>
                <a:gd name="connsiteX8" fmla="*/ 38277 w 152795"/>
                <a:gd name="connsiteY8" fmla="*/ 2148 h 12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795" h="124951">
                  <a:moveTo>
                    <a:pt x="38277" y="2148"/>
                  </a:moveTo>
                  <a:cubicBezTo>
                    <a:pt x="35413" y="-716"/>
                    <a:pt x="30770" y="-716"/>
                    <a:pt x="27906" y="2148"/>
                  </a:cubicBezTo>
                  <a:lnTo>
                    <a:pt x="2148" y="27906"/>
                  </a:lnTo>
                  <a:cubicBezTo>
                    <a:pt x="-716" y="30770"/>
                    <a:pt x="-716" y="35413"/>
                    <a:pt x="2148" y="38277"/>
                  </a:cubicBezTo>
                  <a:lnTo>
                    <a:pt x="86245" y="122374"/>
                  </a:lnTo>
                  <a:cubicBezTo>
                    <a:pt x="87895" y="124024"/>
                    <a:pt x="90133" y="124951"/>
                    <a:pt x="92466" y="124951"/>
                  </a:cubicBezTo>
                  <a:lnTo>
                    <a:pt x="146918" y="124951"/>
                  </a:lnTo>
                  <a:cubicBezTo>
                    <a:pt x="152144" y="124951"/>
                    <a:pt x="154761" y="118632"/>
                    <a:pt x="151066" y="114937"/>
                  </a:cubicBezTo>
                  <a:lnTo>
                    <a:pt x="38277" y="2148"/>
                  </a:lnTo>
                  <a:close/>
                </a:path>
              </a:pathLst>
            </a:custGeom>
            <a:solidFill>
              <a:srgbClr val="5AD4FF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0B14DD16-7033-405A-A25D-B0BC50BDD8ED}"/>
                </a:ext>
              </a:extLst>
            </p:cNvPr>
            <p:cNvSpPr/>
            <p:nvPr/>
          </p:nvSpPr>
          <p:spPr>
            <a:xfrm>
              <a:off x="9331437" y="561407"/>
              <a:ext cx="124952" cy="152799"/>
            </a:xfrm>
            <a:custGeom>
              <a:avLst/>
              <a:gdLst>
                <a:gd name="connsiteX0" fmla="*/ 27908 w 124952"/>
                <a:gd name="connsiteY0" fmla="*/ 150652 h 152799"/>
                <a:gd name="connsiteX1" fmla="*/ 38278 w 124952"/>
                <a:gd name="connsiteY1" fmla="*/ 150652 h 152799"/>
                <a:gd name="connsiteX2" fmla="*/ 122375 w 124952"/>
                <a:gd name="connsiteY2" fmla="*/ 66554 h 152799"/>
                <a:gd name="connsiteX3" fmla="*/ 124953 w 124952"/>
                <a:gd name="connsiteY3" fmla="*/ 60332 h 152799"/>
                <a:gd name="connsiteX4" fmla="*/ 124953 w 124952"/>
                <a:gd name="connsiteY4" fmla="*/ 5878 h 152799"/>
                <a:gd name="connsiteX5" fmla="*/ 114939 w 124952"/>
                <a:gd name="connsiteY5" fmla="*/ 1730 h 152799"/>
                <a:gd name="connsiteX6" fmla="*/ 2148 w 124952"/>
                <a:gd name="connsiteY6" fmla="*/ 114521 h 152799"/>
                <a:gd name="connsiteX7" fmla="*/ 2148 w 124952"/>
                <a:gd name="connsiteY7" fmla="*/ 124891 h 152799"/>
                <a:gd name="connsiteX8" fmla="*/ 27908 w 124952"/>
                <a:gd name="connsiteY8" fmla="*/ 150652 h 15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52" h="152799">
                  <a:moveTo>
                    <a:pt x="27908" y="150652"/>
                  </a:moveTo>
                  <a:cubicBezTo>
                    <a:pt x="30772" y="153515"/>
                    <a:pt x="35415" y="153515"/>
                    <a:pt x="38278" y="150652"/>
                  </a:cubicBezTo>
                  <a:lnTo>
                    <a:pt x="122375" y="66554"/>
                  </a:lnTo>
                  <a:cubicBezTo>
                    <a:pt x="124026" y="64904"/>
                    <a:pt x="124953" y="62666"/>
                    <a:pt x="124953" y="60332"/>
                  </a:cubicBezTo>
                  <a:lnTo>
                    <a:pt x="124953" y="5878"/>
                  </a:lnTo>
                  <a:cubicBezTo>
                    <a:pt x="124953" y="652"/>
                    <a:pt x="118634" y="-1966"/>
                    <a:pt x="114939" y="1730"/>
                  </a:cubicBezTo>
                  <a:lnTo>
                    <a:pt x="2148" y="114521"/>
                  </a:lnTo>
                  <a:cubicBezTo>
                    <a:pt x="-716" y="117385"/>
                    <a:pt x="-716" y="122027"/>
                    <a:pt x="2148" y="124891"/>
                  </a:cubicBezTo>
                  <a:lnTo>
                    <a:pt x="27908" y="150652"/>
                  </a:lnTo>
                  <a:close/>
                </a:path>
              </a:pathLst>
            </a:custGeom>
            <a:solidFill>
              <a:srgbClr val="5AD4FF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DFFF1B50-A9EF-4B24-B80F-B9E1F566F50F}"/>
                </a:ext>
              </a:extLst>
            </p:cNvPr>
            <p:cNvSpPr/>
            <p:nvPr/>
          </p:nvSpPr>
          <p:spPr>
            <a:xfrm>
              <a:off x="9292687" y="431800"/>
              <a:ext cx="152798" cy="124951"/>
            </a:xfrm>
            <a:custGeom>
              <a:avLst/>
              <a:gdLst>
                <a:gd name="connsiteX0" fmla="*/ 5878 w 152798"/>
                <a:gd name="connsiteY0" fmla="*/ 0 h 124951"/>
                <a:gd name="connsiteX1" fmla="*/ 1730 w 152798"/>
                <a:gd name="connsiteY1" fmla="*/ 10014 h 124951"/>
                <a:gd name="connsiteX2" fmla="*/ 114520 w 152798"/>
                <a:gd name="connsiteY2" fmla="*/ 122804 h 124951"/>
                <a:gd name="connsiteX3" fmla="*/ 124890 w 152798"/>
                <a:gd name="connsiteY3" fmla="*/ 122804 h 124951"/>
                <a:gd name="connsiteX4" fmla="*/ 150651 w 152798"/>
                <a:gd name="connsiteY4" fmla="*/ 97043 h 124951"/>
                <a:gd name="connsiteX5" fmla="*/ 150651 w 152798"/>
                <a:gd name="connsiteY5" fmla="*/ 86673 h 124951"/>
                <a:gd name="connsiteX6" fmla="*/ 66555 w 152798"/>
                <a:gd name="connsiteY6" fmla="*/ 2577 h 124951"/>
                <a:gd name="connsiteX7" fmla="*/ 60333 w 152798"/>
                <a:gd name="connsiteY7" fmla="*/ 0 h 124951"/>
                <a:gd name="connsiteX8" fmla="*/ 5878 w 152798"/>
                <a:gd name="connsiteY8" fmla="*/ 0 h 12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798" h="124951">
                  <a:moveTo>
                    <a:pt x="5878" y="0"/>
                  </a:moveTo>
                  <a:cubicBezTo>
                    <a:pt x="652" y="0"/>
                    <a:pt x="-1966" y="6319"/>
                    <a:pt x="1730" y="10014"/>
                  </a:cubicBezTo>
                  <a:lnTo>
                    <a:pt x="114520" y="122804"/>
                  </a:lnTo>
                  <a:cubicBezTo>
                    <a:pt x="117383" y="125668"/>
                    <a:pt x="122026" y="125668"/>
                    <a:pt x="124890" y="122804"/>
                  </a:cubicBezTo>
                  <a:lnTo>
                    <a:pt x="150651" y="97043"/>
                  </a:lnTo>
                  <a:cubicBezTo>
                    <a:pt x="153514" y="94180"/>
                    <a:pt x="153514" y="89537"/>
                    <a:pt x="150651" y="86673"/>
                  </a:cubicBezTo>
                  <a:lnTo>
                    <a:pt x="66555" y="2577"/>
                  </a:lnTo>
                  <a:cubicBezTo>
                    <a:pt x="64905" y="927"/>
                    <a:pt x="62666" y="0"/>
                    <a:pt x="60333" y="0"/>
                  </a:cubicBezTo>
                  <a:lnTo>
                    <a:pt x="5878" y="0"/>
                  </a:lnTo>
                  <a:close/>
                </a:path>
              </a:pathLst>
            </a:custGeom>
            <a:solidFill>
              <a:srgbClr val="5AD4FF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99349127-5D60-445F-85F9-78E7C94404E5}"/>
                </a:ext>
              </a:extLst>
            </p:cNvPr>
            <p:cNvSpPr/>
            <p:nvPr/>
          </p:nvSpPr>
          <p:spPr>
            <a:xfrm>
              <a:off x="9228778" y="497500"/>
              <a:ext cx="161909" cy="161909"/>
            </a:xfrm>
            <a:custGeom>
              <a:avLst/>
              <a:gdLst>
                <a:gd name="connsiteX0" fmla="*/ 75770 w 161909"/>
                <a:gd name="connsiteY0" fmla="*/ 159762 h 161909"/>
                <a:gd name="connsiteX1" fmla="*/ 86140 w 161909"/>
                <a:gd name="connsiteY1" fmla="*/ 159762 h 161909"/>
                <a:gd name="connsiteX2" fmla="*/ 159762 w 161909"/>
                <a:gd name="connsiteY2" fmla="*/ 86140 h 161909"/>
                <a:gd name="connsiteX3" fmla="*/ 159762 w 161909"/>
                <a:gd name="connsiteY3" fmla="*/ 75770 h 161909"/>
                <a:gd name="connsiteX4" fmla="*/ 86140 w 161909"/>
                <a:gd name="connsiteY4" fmla="*/ 2148 h 161909"/>
                <a:gd name="connsiteX5" fmla="*/ 75770 w 161909"/>
                <a:gd name="connsiteY5" fmla="*/ 2148 h 161909"/>
                <a:gd name="connsiteX6" fmla="*/ 2148 w 161909"/>
                <a:gd name="connsiteY6" fmla="*/ 75770 h 161909"/>
                <a:gd name="connsiteX7" fmla="*/ 2148 w 161909"/>
                <a:gd name="connsiteY7" fmla="*/ 86140 h 161909"/>
                <a:gd name="connsiteX8" fmla="*/ 75770 w 161909"/>
                <a:gd name="connsiteY8" fmla="*/ 159762 h 16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09" h="161909">
                  <a:moveTo>
                    <a:pt x="75770" y="159762"/>
                  </a:moveTo>
                  <a:cubicBezTo>
                    <a:pt x="78634" y="162626"/>
                    <a:pt x="83276" y="162626"/>
                    <a:pt x="86140" y="159762"/>
                  </a:cubicBezTo>
                  <a:lnTo>
                    <a:pt x="159762" y="86140"/>
                  </a:lnTo>
                  <a:cubicBezTo>
                    <a:pt x="162626" y="83276"/>
                    <a:pt x="162626" y="78634"/>
                    <a:pt x="159762" y="75770"/>
                  </a:cubicBezTo>
                  <a:lnTo>
                    <a:pt x="86140" y="2148"/>
                  </a:lnTo>
                  <a:cubicBezTo>
                    <a:pt x="83276" y="-716"/>
                    <a:pt x="78634" y="-716"/>
                    <a:pt x="75770" y="2148"/>
                  </a:cubicBezTo>
                  <a:lnTo>
                    <a:pt x="2148" y="75770"/>
                  </a:lnTo>
                  <a:cubicBezTo>
                    <a:pt x="-716" y="78634"/>
                    <a:pt x="-716" y="83276"/>
                    <a:pt x="2148" y="86140"/>
                  </a:cubicBezTo>
                  <a:lnTo>
                    <a:pt x="75770" y="159762"/>
                  </a:lnTo>
                  <a:close/>
                </a:path>
              </a:pathLst>
            </a:custGeom>
            <a:solidFill>
              <a:srgbClr val="1DAFF7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7970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72" userDrawn="1">
          <p15:clr>
            <a:srgbClr val="A4A3A4"/>
          </p15:clr>
        </p15:guide>
        <p15:guide id="4" pos="393" userDrawn="1">
          <p15:clr>
            <a:srgbClr val="AFE0FF"/>
          </p15:clr>
        </p15:guide>
        <p15:guide id="5" pos="514" userDrawn="1">
          <p15:clr>
            <a:srgbClr val="AFE0FF"/>
          </p15:clr>
        </p15:guide>
        <p15:guide id="6" pos="642" userDrawn="1">
          <p15:clr>
            <a:srgbClr val="AFE0FF"/>
          </p15:clr>
        </p15:guide>
        <p15:guide id="7" pos="755" userDrawn="1">
          <p15:clr>
            <a:srgbClr val="AFE0FF"/>
          </p15:clr>
        </p15:guide>
        <p15:guide id="8" pos="876" userDrawn="1">
          <p15:clr>
            <a:srgbClr val="AFE0FF"/>
          </p15:clr>
        </p15:guide>
        <p15:guide id="9" pos="997" userDrawn="1">
          <p15:clr>
            <a:srgbClr val="AFE0FF"/>
          </p15:clr>
        </p15:guide>
        <p15:guide id="10" pos="1118" userDrawn="1">
          <p15:clr>
            <a:srgbClr val="AFE0FF"/>
          </p15:clr>
        </p15:guide>
        <p15:guide id="11" pos="1239" userDrawn="1">
          <p15:clr>
            <a:srgbClr val="AFE0FF"/>
          </p15:clr>
        </p15:guide>
        <p15:guide id="12" pos="1360" userDrawn="1">
          <p15:clr>
            <a:srgbClr val="AFE0FF"/>
          </p15:clr>
        </p15:guide>
        <p15:guide id="13" pos="1481" userDrawn="1">
          <p15:clr>
            <a:srgbClr val="AFE0FF"/>
          </p15:clr>
        </p15:guide>
        <p15:guide id="14" pos="1602" userDrawn="1">
          <p15:clr>
            <a:srgbClr val="AFE0FF"/>
          </p15:clr>
        </p15:guide>
        <p15:guide id="15" pos="1723" userDrawn="1">
          <p15:clr>
            <a:srgbClr val="AFE0FF"/>
          </p15:clr>
        </p15:guide>
        <p15:guide id="16" pos="1844" userDrawn="1">
          <p15:clr>
            <a:srgbClr val="AFE0FF"/>
          </p15:clr>
        </p15:guide>
        <p15:guide id="17" pos="1958" userDrawn="1">
          <p15:clr>
            <a:srgbClr val="A4A3A4"/>
          </p15:clr>
        </p15:guide>
        <p15:guide id="18" pos="2094" userDrawn="1">
          <p15:clr>
            <a:srgbClr val="A4A3A4"/>
          </p15:clr>
        </p15:guide>
        <p15:guide id="19" pos="2207" userDrawn="1">
          <p15:clr>
            <a:srgbClr val="AFE0FF"/>
          </p15:clr>
        </p15:guide>
        <p15:guide id="20" pos="2328" userDrawn="1">
          <p15:clr>
            <a:srgbClr val="AFE0FF"/>
          </p15:clr>
        </p15:guide>
        <p15:guide id="21" pos="2449" userDrawn="1">
          <p15:clr>
            <a:srgbClr val="AFE0FF"/>
          </p15:clr>
        </p15:guide>
        <p15:guide id="22" pos="2570" userDrawn="1">
          <p15:clr>
            <a:srgbClr val="A4A3A4"/>
          </p15:clr>
        </p15:guide>
        <p15:guide id="23" pos="2691" userDrawn="1">
          <p15:clr>
            <a:srgbClr val="A4A3A4"/>
          </p15:clr>
        </p15:guide>
        <p15:guide id="24" pos="2811" userDrawn="1">
          <p15:clr>
            <a:srgbClr val="AFE0FF"/>
          </p15:clr>
        </p15:guide>
        <p15:guide id="25" pos="2932" userDrawn="1">
          <p15:clr>
            <a:srgbClr val="AFE0FF"/>
          </p15:clr>
        </p15:guide>
        <p15:guide id="26" pos="3053" userDrawn="1">
          <p15:clr>
            <a:srgbClr val="AFE0FF"/>
          </p15:clr>
        </p15:guide>
        <p15:guide id="27" pos="3174" userDrawn="1">
          <p15:clr>
            <a:srgbClr val="AFE0FF"/>
          </p15:clr>
        </p15:guide>
        <p15:guide id="28" pos="3295" userDrawn="1">
          <p15:clr>
            <a:srgbClr val="AFE0FF"/>
          </p15:clr>
        </p15:guide>
        <p15:guide id="29" pos="3416" userDrawn="1">
          <p15:clr>
            <a:srgbClr val="AFE0FF"/>
          </p15:clr>
        </p15:guide>
        <p15:guide id="30" pos="3537" userDrawn="1">
          <p15:clr>
            <a:srgbClr val="AFE0FF"/>
          </p15:clr>
        </p15:guide>
        <p15:guide id="31" pos="3658" userDrawn="1">
          <p15:clr>
            <a:srgbClr val="AFE0FF"/>
          </p15:clr>
        </p15:guide>
        <p15:guide id="32" pos="3779" userDrawn="1">
          <p15:clr>
            <a:srgbClr val="A4A3A4"/>
          </p15:clr>
        </p15:guide>
        <p15:guide id="33" pos="3900" userDrawn="1">
          <p15:clr>
            <a:srgbClr val="A4A3A4"/>
          </p15:clr>
        </p15:guide>
        <p15:guide id="34" pos="4021" userDrawn="1">
          <p15:clr>
            <a:srgbClr val="AFE0FF"/>
          </p15:clr>
        </p15:guide>
        <p15:guide id="35" pos="4142" userDrawn="1">
          <p15:clr>
            <a:srgbClr val="AFE0FF"/>
          </p15:clr>
        </p15:guide>
        <p15:guide id="36" pos="4263" userDrawn="1">
          <p15:clr>
            <a:srgbClr val="AFE0FF"/>
          </p15:clr>
        </p15:guide>
        <p15:guide id="37" pos="4384" userDrawn="1">
          <p15:clr>
            <a:srgbClr val="AFE0FF"/>
          </p15:clr>
        </p15:guide>
        <p15:guide id="38" pos="4505" userDrawn="1">
          <p15:clr>
            <a:srgbClr val="AFE0FF"/>
          </p15:clr>
        </p15:guide>
        <p15:guide id="39" pos="4626" userDrawn="1">
          <p15:clr>
            <a:srgbClr val="AFE0FF"/>
          </p15:clr>
        </p15:guide>
        <p15:guide id="40" pos="4747" userDrawn="1">
          <p15:clr>
            <a:srgbClr val="AFE0FF"/>
          </p15:clr>
        </p15:guide>
        <p15:guide id="41" pos="4868" userDrawn="1">
          <p15:clr>
            <a:srgbClr val="AFE0FF"/>
          </p15:clr>
        </p15:guide>
        <p15:guide id="42" pos="4988" userDrawn="1">
          <p15:clr>
            <a:srgbClr val="A4A3A4"/>
          </p15:clr>
        </p15:guide>
        <p15:guide id="43" pos="5109" userDrawn="1">
          <p15:clr>
            <a:srgbClr val="A4A3A4"/>
          </p15:clr>
        </p15:guide>
        <p15:guide id="44" pos="5230" userDrawn="1">
          <p15:clr>
            <a:srgbClr val="AFE0FF"/>
          </p15:clr>
        </p15:guide>
        <p15:guide id="45" pos="5351" userDrawn="1">
          <p15:clr>
            <a:srgbClr val="AFE0FF"/>
          </p15:clr>
        </p15:guide>
        <p15:guide id="46" pos="5472" userDrawn="1">
          <p15:clr>
            <a:srgbClr val="AFE0FF"/>
          </p15:clr>
        </p15:guide>
        <p15:guide id="47" pos="5593" userDrawn="1">
          <p15:clr>
            <a:srgbClr val="A4A3A4"/>
          </p15:clr>
        </p15:guide>
        <p15:guide id="48" pos="5714" userDrawn="1">
          <p15:clr>
            <a:srgbClr val="A4A3A4"/>
          </p15:clr>
        </p15:guide>
        <p15:guide id="49" pos="5835" userDrawn="1">
          <p15:clr>
            <a:srgbClr val="AFE0FF"/>
          </p15:clr>
        </p15:guide>
        <p15:guide id="50" pos="5956" userDrawn="1">
          <p15:clr>
            <a:srgbClr val="AFE0FF"/>
          </p15:clr>
        </p15:guide>
        <p15:guide id="51" pos="6077" userDrawn="1">
          <p15:clr>
            <a:srgbClr val="AFE0FF"/>
          </p15:clr>
        </p15:guide>
        <p15:guide id="52" pos="6198" userDrawn="1">
          <p15:clr>
            <a:srgbClr val="AFE0FF"/>
          </p15:clr>
        </p15:guide>
        <p15:guide id="53" pos="6335" userDrawn="1">
          <p15:clr>
            <a:srgbClr val="AFE0FF"/>
          </p15:clr>
        </p15:guide>
        <p15:guide id="54" pos="6440" userDrawn="1">
          <p15:clr>
            <a:srgbClr val="AFE0FF"/>
          </p15:clr>
        </p15:guide>
        <p15:guide id="55" pos="6539" userDrawn="1">
          <p15:clr>
            <a:srgbClr val="AFE0FF"/>
          </p15:clr>
        </p15:guide>
        <p15:guide id="56" pos="6675" userDrawn="1">
          <p15:clr>
            <a:srgbClr val="AFE0FF"/>
          </p15:clr>
        </p15:guide>
        <p15:guide id="57" pos="6803" userDrawn="1">
          <p15:clr>
            <a:srgbClr val="AFE0FF"/>
          </p15:clr>
        </p15:guide>
        <p15:guide id="58" pos="6924" userDrawn="1">
          <p15:clr>
            <a:srgbClr val="AFE0FF"/>
          </p15:clr>
        </p15:guide>
        <p15:guide id="59" pos="7045" userDrawn="1">
          <p15:clr>
            <a:srgbClr val="AFE0FF"/>
          </p15:clr>
        </p15:guide>
        <p15:guide id="60" pos="7165" userDrawn="1">
          <p15:clr>
            <a:srgbClr val="AFE0FF"/>
          </p15:clr>
        </p15:guide>
        <p15:guide id="61" pos="7286" userDrawn="1">
          <p15:clr>
            <a:srgbClr val="AFE0FF"/>
          </p15:clr>
        </p15:guide>
        <p15:guide id="62" pos="7407" userDrawn="1">
          <p15:clr>
            <a:srgbClr val="A4A3A4"/>
          </p15:clr>
        </p15:guide>
        <p15:guide id="65" orient="horz" pos="272" userDrawn="1">
          <p15:clr>
            <a:srgbClr val="A4A3A4"/>
          </p15:clr>
        </p15:guide>
        <p15:guide id="66" orient="horz" pos="391" userDrawn="1">
          <p15:clr>
            <a:srgbClr val="AFE0FF"/>
          </p15:clr>
        </p15:guide>
        <p15:guide id="67" orient="horz" pos="504" userDrawn="1">
          <p15:clr>
            <a:srgbClr val="AFE0FF"/>
          </p15:clr>
        </p15:guide>
        <p15:guide id="68" orient="horz" pos="637" userDrawn="1">
          <p15:clr>
            <a:srgbClr val="AFE0FF"/>
          </p15:clr>
        </p15:guide>
        <p15:guide id="69" orient="horz" pos="754" userDrawn="1">
          <p15:clr>
            <a:srgbClr val="AFE0FF"/>
          </p15:clr>
        </p15:guide>
        <p15:guide id="71" orient="horz" pos="1002" userDrawn="1">
          <p15:clr>
            <a:srgbClr val="AFE0FF"/>
          </p15:clr>
        </p15:guide>
        <p15:guide id="72" orient="horz" pos="1124" userDrawn="1">
          <p15:clr>
            <a:srgbClr val="AFE0FF"/>
          </p15:clr>
        </p15:guide>
        <p15:guide id="73" orient="horz" pos="1246" userDrawn="1">
          <p15:clr>
            <a:srgbClr val="AFE0FF"/>
          </p15:clr>
        </p15:guide>
        <p15:guide id="74" orient="horz" pos="1368" userDrawn="1">
          <p15:clr>
            <a:srgbClr val="AFE0FF"/>
          </p15:clr>
        </p15:guide>
        <p15:guide id="75" orient="horz" pos="1490" userDrawn="1">
          <p15:clr>
            <a:srgbClr val="AFE0FF"/>
          </p15:clr>
        </p15:guide>
        <p15:guide id="76" orient="horz" pos="1611" userDrawn="1">
          <p15:clr>
            <a:srgbClr val="AFE0FF"/>
          </p15:clr>
        </p15:guide>
        <p15:guide id="77" orient="horz" pos="1733" userDrawn="1">
          <p15:clr>
            <a:srgbClr val="AFE0FF"/>
          </p15:clr>
        </p15:guide>
        <p15:guide id="78" orient="horz" pos="1855" userDrawn="1">
          <p15:clr>
            <a:srgbClr val="AFE0FF"/>
          </p15:clr>
        </p15:guide>
        <p15:guide id="79" orient="horz" pos="1977" userDrawn="1">
          <p15:clr>
            <a:srgbClr val="AFE0FF"/>
          </p15:clr>
        </p15:guide>
        <p15:guide id="80" orient="horz" pos="2099" userDrawn="1">
          <p15:clr>
            <a:srgbClr val="AFE0FF"/>
          </p15:clr>
        </p15:guide>
        <p15:guide id="81" orient="horz" pos="2228" userDrawn="1">
          <p15:clr>
            <a:srgbClr val="AFE0FF"/>
          </p15:clr>
        </p15:guide>
        <p15:guide id="82" orient="horz" pos="2342" userDrawn="1">
          <p15:clr>
            <a:srgbClr val="AFE0FF"/>
          </p15:clr>
        </p15:guide>
        <p15:guide id="83" orient="horz" pos="2464" userDrawn="1">
          <p15:clr>
            <a:srgbClr val="AFE0FF"/>
          </p15:clr>
        </p15:guide>
        <p15:guide id="84" orient="horz" pos="2586" userDrawn="1">
          <p15:clr>
            <a:srgbClr val="AFE0FF"/>
          </p15:clr>
        </p15:guide>
        <p15:guide id="85" orient="horz" pos="2708" userDrawn="1">
          <p15:clr>
            <a:srgbClr val="AFE0FF"/>
          </p15:clr>
        </p15:guide>
        <p15:guide id="86" orient="horz" pos="2840" userDrawn="1">
          <p15:clr>
            <a:srgbClr val="AFE0FF"/>
          </p15:clr>
        </p15:guide>
        <p15:guide id="87" orient="horz" pos="2951" userDrawn="1">
          <p15:clr>
            <a:srgbClr val="AFE0FF"/>
          </p15:clr>
        </p15:guide>
        <p15:guide id="88" orient="horz" pos="3067" userDrawn="1">
          <p15:clr>
            <a:srgbClr val="AFE0FF"/>
          </p15:clr>
        </p15:guide>
        <p15:guide id="89" orient="horz" pos="3195" userDrawn="1">
          <p15:clr>
            <a:srgbClr val="AFE0FF"/>
          </p15:clr>
        </p15:guide>
        <p15:guide id="90" orient="horz" pos="3317" userDrawn="1">
          <p15:clr>
            <a:srgbClr val="AFE0FF"/>
          </p15:clr>
        </p15:guide>
        <p15:guide id="91" orient="horz" pos="3438" userDrawn="1">
          <p15:clr>
            <a:srgbClr val="AFE0FF"/>
          </p15:clr>
        </p15:guide>
        <p15:guide id="92" orient="horz" pos="3560" userDrawn="1">
          <p15:clr>
            <a:srgbClr val="AFE0FF"/>
          </p15:clr>
        </p15:guide>
        <p15:guide id="93" orient="horz" pos="3682" userDrawn="1">
          <p15:clr>
            <a:srgbClr val="AFE0FF"/>
          </p15:clr>
        </p15:guide>
        <p15:guide id="94" orient="horz" pos="3804" userDrawn="1">
          <p15:clr>
            <a:srgbClr val="AFE0FF"/>
          </p15:clr>
        </p15:guide>
        <p15:guide id="95" orient="horz" pos="3926" userDrawn="1">
          <p15:clr>
            <a:srgbClr val="AFE0FF"/>
          </p15:clr>
        </p15:guide>
        <p15:guide id="96" pos="3719" userDrawn="1">
          <p15:clr>
            <a:srgbClr val="AFE0FF"/>
          </p15:clr>
        </p15:guide>
        <p15:guide id="97" pos="3962" userDrawn="1">
          <p15:clr>
            <a:srgbClr val="AFE0FF"/>
          </p15:clr>
        </p15:guide>
        <p15:guide id="98" orient="horz" pos="404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43.svg"/><Relationship Id="rId5" Type="http://schemas.openxmlformats.org/officeDocument/2006/relationships/image" Target="../media/image38.sv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55258C8-E2AC-44AC-A61C-9C3E99887AE9}"/>
              </a:ext>
            </a:extLst>
          </p:cNvPr>
          <p:cNvSpPr txBox="1">
            <a:spLocks/>
          </p:cNvSpPr>
          <p:nvPr/>
        </p:nvSpPr>
        <p:spPr>
          <a:xfrm>
            <a:off x="392407" y="394505"/>
            <a:ext cx="8469310" cy="1179609"/>
          </a:xfrm>
          <a:prstGeom prst="rect">
            <a:avLst/>
          </a:prstGeom>
        </p:spPr>
        <p:txBody>
          <a:bodyPr wrap="square" lIns="0" tIns="72000" rIns="0" bIns="0" anchor="t" anchorCtr="0">
            <a:sp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6600" b="1" kern="1200" spc="-7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Визор</a:t>
            </a:r>
            <a:br>
              <a:rPr lang="ru-RU" dirty="0"/>
            </a:br>
            <a:r>
              <a:rPr lang="ru-RU" sz="3600" b="0" dirty="0"/>
              <a:t>Налоговый мониторинг.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6D90C3-5CFA-4414-A640-1D23A352EA3C}"/>
              </a:ext>
            </a:extLst>
          </p:cNvPr>
          <p:cNvSpPr/>
          <p:nvPr/>
        </p:nvSpPr>
        <p:spPr>
          <a:xfrm>
            <a:off x="392407" y="4148795"/>
            <a:ext cx="5855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Цифровизация взаимодействия с ФНС.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54DAC5-CA76-4BAA-8091-8D15546F4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94" t="10463" r="28789" b="19103"/>
          <a:stretch/>
        </p:blipFill>
        <p:spPr>
          <a:xfrm>
            <a:off x="308114" y="1647628"/>
            <a:ext cx="2683564" cy="22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98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A3C4C-B150-304D-A249-F3DDEC64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Функциональные возможности платформы</a:t>
            </a:r>
          </a:p>
        </p:txBody>
      </p:sp>
      <p:sp>
        <p:nvSpPr>
          <p:cNvPr id="20" name="Прямоугольник: скругленные углы 28">
            <a:extLst>
              <a:ext uri="{FF2B5EF4-FFF2-40B4-BE49-F238E27FC236}">
                <a16:creationId xmlns:a16="http://schemas.microsoft.com/office/drawing/2014/main" id="{3739A467-4D7A-C14B-9AA2-BA7FDB188A9C}"/>
              </a:ext>
            </a:extLst>
          </p:cNvPr>
          <p:cNvSpPr/>
          <p:nvPr/>
        </p:nvSpPr>
        <p:spPr bwMode="auto">
          <a:xfrm>
            <a:off x="432618" y="1369569"/>
            <a:ext cx="3702058" cy="2483226"/>
          </a:xfrm>
          <a:prstGeom prst="roundRect">
            <a:avLst>
              <a:gd name="adj" fmla="val 376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>
            <a:noAutofit/>
          </a:bodyPr>
          <a:lstStyle/>
          <a:p>
            <a:pPr lvl="0">
              <a:lnSpc>
                <a:spcPct val="110000"/>
              </a:lnSpc>
              <a:spcAft>
                <a:spcPts val="600"/>
              </a:spcAft>
              <a:buSzPct val="130000"/>
              <a:defRPr/>
            </a:pPr>
            <a:r>
              <a:rPr lang="ru-RU" sz="1600" b="1" dirty="0">
                <a:solidFill>
                  <a:schemeClr val="tx2"/>
                </a:solidFill>
                <a:ea typeface="Inter"/>
                <a:cs typeface="Arial" panose="020B0604020202020204" pitchFamily="34" charset="0"/>
              </a:rPr>
              <a:t>Планирование </a:t>
            </a:r>
            <a:br>
              <a:rPr lang="ru-RU" sz="1600" b="1" dirty="0">
                <a:solidFill>
                  <a:schemeClr val="tx2"/>
                </a:solidFill>
                <a:ea typeface="Inter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2"/>
                </a:solidFill>
                <a:ea typeface="Inter"/>
                <a:cs typeface="Arial" panose="020B0604020202020204" pitchFamily="34" charset="0"/>
              </a:rPr>
              <a:t>деятельности</a:t>
            </a:r>
            <a:endParaRPr b="1" dirty="0"/>
          </a:p>
        </p:txBody>
      </p:sp>
      <p:sp>
        <p:nvSpPr>
          <p:cNvPr id="21" name="Прямоугольник: скругленные углы 29">
            <a:extLst>
              <a:ext uri="{FF2B5EF4-FFF2-40B4-BE49-F238E27FC236}">
                <a16:creationId xmlns:a16="http://schemas.microsoft.com/office/drawing/2014/main" id="{0F13DBD2-C388-1D48-B2A9-D51040B7A93B}"/>
              </a:ext>
            </a:extLst>
          </p:cNvPr>
          <p:cNvSpPr/>
          <p:nvPr/>
        </p:nvSpPr>
        <p:spPr bwMode="auto">
          <a:xfrm>
            <a:off x="432618" y="3956573"/>
            <a:ext cx="3702058" cy="2472882"/>
          </a:xfrm>
          <a:prstGeom prst="roundRect">
            <a:avLst>
              <a:gd name="adj" fmla="val 294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SzPct val="130000"/>
              <a:defRPr/>
            </a:pPr>
            <a:r>
              <a:rPr lang="ru-RU" sz="1600" b="1" dirty="0">
                <a:solidFill>
                  <a:schemeClr val="tx2"/>
                </a:solidFill>
                <a:ea typeface="Inter"/>
                <a:cs typeface="Arial" panose="020B0604020202020204" pitchFamily="34" charset="0"/>
              </a:rPr>
              <a:t>Управление </a:t>
            </a:r>
            <a:br>
              <a:rPr lang="en-US" sz="1600" b="1" dirty="0">
                <a:solidFill>
                  <a:schemeClr val="tx2"/>
                </a:solidFill>
                <a:ea typeface="Inter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2"/>
                </a:solidFill>
                <a:ea typeface="Inter"/>
                <a:cs typeface="Arial" panose="020B0604020202020204" pitchFamily="34" charset="0"/>
              </a:rPr>
              <a:t>нарушениями и планами</a:t>
            </a:r>
            <a:endParaRPr b="1" dirty="0"/>
          </a:p>
        </p:txBody>
      </p:sp>
      <p:sp>
        <p:nvSpPr>
          <p:cNvPr id="18" name="Прямоугольник: скругленные углы 26">
            <a:extLst>
              <a:ext uri="{FF2B5EF4-FFF2-40B4-BE49-F238E27FC236}">
                <a16:creationId xmlns:a16="http://schemas.microsoft.com/office/drawing/2014/main" id="{F43C2AAC-9B58-F340-A8EB-51FD47818D0C}"/>
              </a:ext>
            </a:extLst>
          </p:cNvPr>
          <p:cNvSpPr/>
          <p:nvPr/>
        </p:nvSpPr>
        <p:spPr bwMode="auto">
          <a:xfrm>
            <a:off x="4253731" y="1369569"/>
            <a:ext cx="3702058" cy="2483226"/>
          </a:xfrm>
          <a:prstGeom prst="roundRect">
            <a:avLst>
              <a:gd name="adj" fmla="val 376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SzPct val="130000"/>
              <a:defRPr/>
            </a:pPr>
            <a:r>
              <a:rPr lang="ru-RU" sz="1600" b="1" dirty="0">
                <a:solidFill>
                  <a:schemeClr val="tx2"/>
                </a:solidFill>
                <a:ea typeface="Inter"/>
                <a:cs typeface="Arial" panose="020B0604020202020204" pitchFamily="34" charset="0"/>
              </a:rPr>
              <a:t>Управление рисками,</a:t>
            </a:r>
            <a:br>
              <a:rPr lang="ru-RU" sz="1600" b="1" dirty="0">
                <a:solidFill>
                  <a:schemeClr val="tx2"/>
                </a:solidFill>
                <a:ea typeface="Inter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2"/>
                </a:solidFill>
                <a:ea typeface="Inter"/>
                <a:cs typeface="Arial" panose="020B0604020202020204" pitchFamily="34" charset="0"/>
              </a:rPr>
              <a:t>процессами и КП</a:t>
            </a:r>
            <a:endParaRPr b="1" dirty="0"/>
          </a:p>
        </p:txBody>
      </p:sp>
      <p:sp>
        <p:nvSpPr>
          <p:cNvPr id="19" name="Прямоугольник: скругленные углы 27">
            <a:extLst>
              <a:ext uri="{FF2B5EF4-FFF2-40B4-BE49-F238E27FC236}">
                <a16:creationId xmlns:a16="http://schemas.microsoft.com/office/drawing/2014/main" id="{32F726C1-2716-3D40-8C68-2B9FCD6BFCD7}"/>
              </a:ext>
            </a:extLst>
          </p:cNvPr>
          <p:cNvSpPr/>
          <p:nvPr/>
        </p:nvSpPr>
        <p:spPr bwMode="auto">
          <a:xfrm>
            <a:off x="4253731" y="3965040"/>
            <a:ext cx="3702058" cy="2472882"/>
          </a:xfrm>
          <a:prstGeom prst="roundRect">
            <a:avLst>
              <a:gd name="adj" fmla="val 294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SzPct val="130000"/>
              <a:defRPr/>
            </a:pPr>
            <a:r>
              <a:rPr lang="ru-RU" sz="1600" b="1" dirty="0">
                <a:solidFill>
                  <a:schemeClr val="tx2"/>
                </a:solidFill>
                <a:ea typeface="Inter"/>
                <a:cs typeface="Arial" panose="020B0604020202020204" pitchFamily="34" charset="0"/>
              </a:rPr>
              <a:t>Управление </a:t>
            </a:r>
            <a:br>
              <a:rPr lang="ru-RU" sz="1600" b="1" dirty="0">
                <a:solidFill>
                  <a:schemeClr val="tx2"/>
                </a:solidFill>
                <a:ea typeface="Inter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2"/>
                </a:solidFill>
                <a:ea typeface="Inter"/>
                <a:cs typeface="Arial" panose="020B0604020202020204" pitchFamily="34" charset="0"/>
              </a:rPr>
              <a:t>рекомендациями</a:t>
            </a:r>
            <a:endParaRPr b="1" dirty="0"/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14797306-5A50-4A45-9A3E-2CAA940DDFA1}"/>
              </a:ext>
            </a:extLst>
          </p:cNvPr>
          <p:cNvSpPr/>
          <p:nvPr/>
        </p:nvSpPr>
        <p:spPr bwMode="auto">
          <a:xfrm>
            <a:off x="8074843" y="1369569"/>
            <a:ext cx="3702058" cy="2483226"/>
          </a:xfrm>
          <a:prstGeom prst="roundRect">
            <a:avLst>
              <a:gd name="adj" fmla="val 376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SzPct val="130000"/>
              <a:defRPr/>
            </a:pPr>
            <a:r>
              <a:rPr lang="ru-RU" sz="1600" b="1" dirty="0">
                <a:solidFill>
                  <a:schemeClr val="tx2"/>
                </a:solidFill>
                <a:ea typeface="Inter"/>
                <a:cs typeface="Arial" panose="020B0604020202020204" pitchFamily="34" charset="0"/>
              </a:rPr>
              <a:t>Тестирование </a:t>
            </a:r>
            <a:endParaRPr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2E784E1-3553-0F4F-9A6F-88A0976DAB58}"/>
              </a:ext>
            </a:extLst>
          </p:cNvPr>
          <p:cNvSpPr/>
          <p:nvPr/>
        </p:nvSpPr>
        <p:spPr bwMode="auto">
          <a:xfrm>
            <a:off x="614399" y="2073372"/>
            <a:ext cx="3350707" cy="172938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171450" lvl="0" indent="-171450" defTabSz="4445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ea typeface="Inter"/>
              </a:rPr>
              <a:t>Планирование объема аудита</a:t>
            </a:r>
            <a:endParaRPr sz="1200" dirty="0"/>
          </a:p>
          <a:p>
            <a:pPr marL="171450" indent="-171450" defTabSz="4445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ea typeface="Inter"/>
              </a:rPr>
              <a:t>Планирование ресурсов </a:t>
            </a:r>
            <a:br>
              <a:rPr lang="ru-RU" sz="1200" dirty="0">
                <a:ea typeface="Inter"/>
              </a:rPr>
            </a:br>
            <a:r>
              <a:rPr lang="ru-RU" sz="1200" dirty="0">
                <a:ea typeface="Inter"/>
              </a:rPr>
              <a:t>для проведения аудита</a:t>
            </a:r>
            <a:endParaRPr sz="1200" dirty="0"/>
          </a:p>
          <a:p>
            <a:pPr marL="171450" indent="-171450" defTabSz="4445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ea typeface="Inter"/>
              </a:rPr>
              <a:t>Контроль сроков и мониторинг </a:t>
            </a:r>
            <a:br>
              <a:rPr lang="ru-RU" sz="1200" dirty="0">
                <a:ea typeface="Inter"/>
              </a:rPr>
            </a:br>
            <a:r>
              <a:rPr lang="ru-RU" sz="1200" dirty="0">
                <a:ea typeface="Inter"/>
              </a:rPr>
              <a:t>исполнения рекомендаций</a:t>
            </a:r>
            <a:endParaRPr sz="1200" dirty="0"/>
          </a:p>
          <a:p>
            <a:pPr marL="171450" indent="-171450" defTabSz="4445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ea typeface="Inter"/>
              </a:rPr>
              <a:t>Подключение всех </a:t>
            </a:r>
            <a:br>
              <a:rPr lang="ru-RU" sz="1200" dirty="0">
                <a:ea typeface="Inter"/>
              </a:rPr>
            </a:br>
            <a:r>
              <a:rPr lang="ru-RU" sz="1200" dirty="0">
                <a:ea typeface="Inter"/>
              </a:rPr>
              <a:t>заинтересованных сторон</a:t>
            </a:r>
            <a:endParaRPr sz="12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8CE2416-2A7F-5A41-B6D5-5D8EA3D62B20}"/>
              </a:ext>
            </a:extLst>
          </p:cNvPr>
          <p:cNvSpPr/>
          <p:nvPr/>
        </p:nvSpPr>
        <p:spPr bwMode="auto">
          <a:xfrm>
            <a:off x="4429570" y="2072125"/>
            <a:ext cx="3350707" cy="137789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171450" lvl="0" indent="-171450" defTabSz="4445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Реестр рисков и КП</a:t>
            </a:r>
            <a:endParaRPr sz="1200" dirty="0"/>
          </a:p>
          <a:p>
            <a:pPr marL="171450" lvl="0" indent="-171450" defTabSz="4445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Классификация и закрепление владельцев</a:t>
            </a:r>
            <a:endParaRPr sz="1200" dirty="0"/>
          </a:p>
          <a:p>
            <a:pPr marL="171450" lvl="0" indent="-171450" defTabSz="4445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Сертификации процессов</a:t>
            </a:r>
            <a:endParaRPr sz="1200" dirty="0"/>
          </a:p>
          <a:p>
            <a:pPr marL="171450" lvl="0" indent="-171450" defTabSz="4445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Пересмотр</a:t>
            </a:r>
            <a:endParaRPr sz="1200" dirty="0"/>
          </a:p>
          <a:p>
            <a:pPr marL="171450" lvl="0" indent="-171450" defTabSz="4445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Связь с другими инструментами </a:t>
            </a:r>
            <a:endParaRPr sz="12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7CF318F-7808-D54F-A559-79F2691C7829}"/>
              </a:ext>
            </a:extLst>
          </p:cNvPr>
          <p:cNvSpPr/>
          <p:nvPr/>
        </p:nvSpPr>
        <p:spPr bwMode="auto">
          <a:xfrm>
            <a:off x="8250518" y="1825431"/>
            <a:ext cx="2632107" cy="190191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171450" lvl="0" indent="-171450" defTabSz="4445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Оценка эффективности </a:t>
            </a:r>
            <a:br>
              <a:rPr lang="ru-RU" sz="1200" dirty="0"/>
            </a:br>
            <a:r>
              <a:rPr lang="ru-RU" sz="1200" dirty="0"/>
              <a:t>контрольных процедур</a:t>
            </a:r>
            <a:endParaRPr sz="1200" dirty="0"/>
          </a:p>
          <a:p>
            <a:pPr marL="171450" lvl="0" indent="-171450" defTabSz="4445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Оценки эффективности процессов</a:t>
            </a:r>
            <a:endParaRPr sz="1200" dirty="0"/>
          </a:p>
          <a:p>
            <a:pPr marL="171450" lvl="0" indent="-171450" defTabSz="4445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Сохранение шаблонов тестирования</a:t>
            </a:r>
            <a:endParaRPr sz="1200" dirty="0"/>
          </a:p>
          <a:p>
            <a:pPr marL="171450" lvl="0" indent="-171450" defTabSz="4445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Оценка контрольной </a:t>
            </a:r>
            <a:br>
              <a:rPr lang="ru-RU" sz="1200" dirty="0"/>
            </a:br>
            <a:r>
              <a:rPr lang="ru-RU" sz="1200" dirty="0"/>
              <a:t>среды процессов</a:t>
            </a:r>
            <a:endParaRPr sz="12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0690281-2D0B-BD4A-9118-3D8658AFE3B9}"/>
              </a:ext>
            </a:extLst>
          </p:cNvPr>
          <p:cNvSpPr/>
          <p:nvPr/>
        </p:nvSpPr>
        <p:spPr bwMode="auto">
          <a:xfrm>
            <a:off x="614399" y="4659276"/>
            <a:ext cx="3350707" cy="175462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171450" lvl="0" indent="-171450" defTabSz="4445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Фиксация результатов проверки</a:t>
            </a:r>
            <a:endParaRPr sz="1200" dirty="0"/>
          </a:p>
          <a:p>
            <a:pPr marL="171450" lvl="0" indent="-171450" defTabSz="4445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Регистрация нарушений</a:t>
            </a:r>
            <a:endParaRPr sz="1200" dirty="0"/>
          </a:p>
          <a:p>
            <a:pPr marL="171450" lvl="0" indent="-171450" defTabSz="4445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Назначение ответственных </a:t>
            </a:r>
            <a:br>
              <a:rPr lang="ru-RU" sz="1200" dirty="0"/>
            </a:br>
            <a:r>
              <a:rPr lang="ru-RU" sz="1200" dirty="0"/>
              <a:t>за устранение проблем</a:t>
            </a:r>
            <a:endParaRPr sz="1200" dirty="0"/>
          </a:p>
          <a:p>
            <a:pPr marL="171450" lvl="0" indent="-171450" defTabSz="4445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Разработка и контроль </a:t>
            </a:r>
            <a:br>
              <a:rPr lang="ru-RU" sz="1200" dirty="0"/>
            </a:br>
            <a:r>
              <a:rPr lang="ru-RU" sz="1200" dirty="0"/>
              <a:t>исполнения мероприятий</a:t>
            </a:r>
            <a:endParaRPr sz="1200" dirty="0"/>
          </a:p>
          <a:p>
            <a:pPr marL="171450" lvl="0" indent="-171450" defTabSz="4445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ru-RU" sz="1100" dirty="0">
              <a:ea typeface="Inter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931EE74-FA8E-4E4C-961F-1962F7EEE3D5}"/>
              </a:ext>
            </a:extLst>
          </p:cNvPr>
          <p:cNvSpPr/>
          <p:nvPr/>
        </p:nvSpPr>
        <p:spPr bwMode="auto">
          <a:xfrm>
            <a:off x="4429570" y="4658030"/>
            <a:ext cx="3350707" cy="163043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171450" lvl="0" indent="-171450" defTabSz="4445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Разработка рекомендаций</a:t>
            </a:r>
            <a:endParaRPr sz="1200" dirty="0"/>
          </a:p>
          <a:p>
            <a:pPr marL="171450" lvl="0" indent="-171450" defTabSz="4445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Согласование с ответственными</a:t>
            </a:r>
            <a:endParaRPr sz="1200" dirty="0"/>
          </a:p>
          <a:p>
            <a:pPr marL="171450" lvl="0" indent="-171450" defTabSz="4445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Контроль сроков</a:t>
            </a:r>
            <a:endParaRPr sz="1200" dirty="0"/>
          </a:p>
          <a:p>
            <a:pPr marL="171450" lvl="0" indent="-171450" defTabSz="4445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Планирование ресурсов для реализации</a:t>
            </a:r>
            <a:endParaRPr sz="1200" dirty="0"/>
          </a:p>
          <a:p>
            <a:pPr marL="171450" lvl="0" indent="-171450" defTabSz="4445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Мониторинг исполнения рекомендаций</a:t>
            </a:r>
            <a:endParaRPr sz="1200" dirty="0"/>
          </a:p>
          <a:p>
            <a:pPr marL="171450" lvl="0" indent="-171450" defTabSz="444500"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ru-RU" sz="1100" dirty="0">
              <a:ea typeface="Inter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B8A9391-CA6B-0340-B384-90A77E8D70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6509" y="4090677"/>
            <a:ext cx="496677" cy="49667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CA247E6-4412-9B41-BE08-23435BB117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1381" y="1535210"/>
            <a:ext cx="451525" cy="45152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C7966CC-4EA3-9A41-91EB-0653C829AC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13581" y="1535210"/>
            <a:ext cx="451525" cy="4515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5318038-9DCB-6646-ABFF-1BBFEBF2A74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57610" y="1535210"/>
            <a:ext cx="451525" cy="45152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ADE7C71-08EB-3346-9F50-BBF86094CCD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48611" y="4113254"/>
            <a:ext cx="451525" cy="45152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841684A-5F37-244F-9952-4261AD52CBB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26088" t="1875" r="1867" b="1875"/>
          <a:stretch>
            <a:fillRect/>
          </a:stretch>
        </p:blipFill>
        <p:spPr>
          <a:xfrm>
            <a:off x="8070152" y="3956573"/>
            <a:ext cx="3702058" cy="2472882"/>
          </a:xfrm>
          <a:custGeom>
            <a:avLst/>
            <a:gdLst>
              <a:gd name="connsiteX0" fmla="*/ 74023 w 3761632"/>
              <a:gd name="connsiteY0" fmla="*/ 0 h 2512676"/>
              <a:gd name="connsiteX1" fmla="*/ 3687609 w 3761632"/>
              <a:gd name="connsiteY1" fmla="*/ 0 h 2512676"/>
              <a:gd name="connsiteX2" fmla="*/ 3761632 w 3761632"/>
              <a:gd name="connsiteY2" fmla="*/ 74023 h 2512676"/>
              <a:gd name="connsiteX3" fmla="*/ 3761632 w 3761632"/>
              <a:gd name="connsiteY3" fmla="*/ 2438653 h 2512676"/>
              <a:gd name="connsiteX4" fmla="*/ 3687609 w 3761632"/>
              <a:gd name="connsiteY4" fmla="*/ 2512676 h 2512676"/>
              <a:gd name="connsiteX5" fmla="*/ 74023 w 3761632"/>
              <a:gd name="connsiteY5" fmla="*/ 2512676 h 2512676"/>
              <a:gd name="connsiteX6" fmla="*/ 0 w 3761632"/>
              <a:gd name="connsiteY6" fmla="*/ 2438653 h 2512676"/>
              <a:gd name="connsiteX7" fmla="*/ 0 w 3761632"/>
              <a:gd name="connsiteY7" fmla="*/ 74023 h 2512676"/>
              <a:gd name="connsiteX8" fmla="*/ 74023 w 3761632"/>
              <a:gd name="connsiteY8" fmla="*/ 0 h 25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1632" h="2512676">
                <a:moveTo>
                  <a:pt x="74023" y="0"/>
                </a:moveTo>
                <a:lnTo>
                  <a:pt x="3687609" y="0"/>
                </a:lnTo>
                <a:cubicBezTo>
                  <a:pt x="3728491" y="0"/>
                  <a:pt x="3761632" y="33141"/>
                  <a:pt x="3761632" y="74023"/>
                </a:cubicBezTo>
                <a:lnTo>
                  <a:pt x="3761632" y="2438653"/>
                </a:lnTo>
                <a:cubicBezTo>
                  <a:pt x="3761632" y="2479535"/>
                  <a:pt x="3728491" y="2512676"/>
                  <a:pt x="3687609" y="2512676"/>
                </a:cubicBezTo>
                <a:lnTo>
                  <a:pt x="74023" y="2512676"/>
                </a:lnTo>
                <a:cubicBezTo>
                  <a:pt x="33141" y="2512676"/>
                  <a:pt x="0" y="2479535"/>
                  <a:pt x="0" y="2438653"/>
                </a:cubicBezTo>
                <a:lnTo>
                  <a:pt x="0" y="74023"/>
                </a:lnTo>
                <a:cubicBezTo>
                  <a:pt x="0" y="33141"/>
                  <a:pt x="33141" y="0"/>
                  <a:pt x="7402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8002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1B248E9-EE2B-7995-B7D1-7BF43789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43503"/>
            <a:ext cx="7526492" cy="369332"/>
          </a:xfrm>
        </p:spPr>
        <p:txBody>
          <a:bodyPr/>
          <a:lstStyle/>
          <a:p>
            <a:r>
              <a:rPr lang="ru-RU" dirty="0"/>
              <a:t>Почему Оазис?</a:t>
            </a:r>
          </a:p>
        </p:txBody>
      </p:sp>
      <p:sp>
        <p:nvSpPr>
          <p:cNvPr id="21" name="Прямоугольник: скругленные углы 31">
            <a:extLst>
              <a:ext uri="{FF2B5EF4-FFF2-40B4-BE49-F238E27FC236}">
                <a16:creationId xmlns:a16="http://schemas.microsoft.com/office/drawing/2014/main" id="{AF31FD6D-3399-4B1C-9DEA-06C41925B99C}"/>
              </a:ext>
            </a:extLst>
          </p:cNvPr>
          <p:cNvSpPr/>
          <p:nvPr/>
        </p:nvSpPr>
        <p:spPr bwMode="auto">
          <a:xfrm>
            <a:off x="432619" y="1229760"/>
            <a:ext cx="3644162" cy="5204948"/>
          </a:xfrm>
          <a:prstGeom prst="roundRect">
            <a:avLst>
              <a:gd name="adj" fmla="val 326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08000" rtlCol="0" anchor="t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 spc="0">
              <a:ln>
                <a:noFill/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6A186E-8222-4916-92F7-717D0FF89574}"/>
              </a:ext>
            </a:extLst>
          </p:cNvPr>
          <p:cNvSpPr txBox="1"/>
          <p:nvPr/>
        </p:nvSpPr>
        <p:spPr bwMode="auto">
          <a:xfrm>
            <a:off x="849324" y="1306718"/>
            <a:ext cx="3145049" cy="114005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>
              <a:lnSpc>
                <a:spcPct val="113999"/>
              </a:lnSpc>
              <a:spcBef>
                <a:spcPts val="0"/>
              </a:spcBef>
              <a:spcAft>
                <a:spcPts val="600"/>
              </a:spcAft>
              <a:buClrTx/>
              <a:buSzPct val="130000"/>
              <a:buFontTx/>
              <a:buNone/>
              <a:defRPr/>
            </a:pPr>
            <a:r>
              <a:rPr lang="ru-RU" sz="1400" b="1" dirty="0">
                <a:solidFill>
                  <a:srgbClr val="FFFFFF"/>
                </a:solidFill>
                <a:ea typeface="Inter"/>
                <a:cs typeface="Inter"/>
              </a:rPr>
              <a:t>П</a:t>
            </a:r>
            <a:r>
              <a:rPr lang="ru-RU" sz="1400" b="1" i="0" u="none" strike="noStrike" cap="none" spc="0" dirty="0">
                <a:ln>
                  <a:noFill/>
                </a:ln>
                <a:solidFill>
                  <a:srgbClr val="FFFFFF"/>
                </a:solidFill>
                <a:ea typeface="Inter"/>
                <a:cs typeface="Inter"/>
              </a:rPr>
              <a:t>ризнан лучшим в рейтинге </a:t>
            </a:r>
            <a:r>
              <a:rPr lang="ru-RU" sz="1400" b="1" i="0" u="none" strike="noStrike" cap="none" spc="0" dirty="0" err="1">
                <a:ln>
                  <a:noFill/>
                </a:ln>
                <a:solidFill>
                  <a:srgbClr val="FFFFFF"/>
                </a:solidFill>
                <a:ea typeface="Inter"/>
                <a:cs typeface="Inter"/>
              </a:rPr>
              <a:t>ТеДо</a:t>
            </a:r>
            <a:endParaRPr lang="ru-RU" sz="1400" b="1" dirty="0">
              <a:solidFill>
                <a:srgbClr val="FFFFFF"/>
              </a:solidFill>
              <a:ea typeface="Inter"/>
              <a:cs typeface="Inter"/>
            </a:endParaRPr>
          </a:p>
          <a:p>
            <a:pPr marL="0" marR="0" lvl="0" indent="0" algn="just" defTabSz="914400">
              <a:lnSpc>
                <a:spcPct val="113999"/>
              </a:lnSpc>
              <a:spcBef>
                <a:spcPts val="0"/>
              </a:spcBef>
              <a:spcAft>
                <a:spcPts val="600"/>
              </a:spcAft>
              <a:buClrTx/>
              <a:buSzPct val="130000"/>
              <a:buFontTx/>
              <a:buNone/>
              <a:defRPr/>
            </a:pPr>
            <a:r>
              <a:rPr lang="ru-RU" sz="1400" b="1" i="0" u="none" strike="noStrike" cap="none" spc="0" dirty="0">
                <a:ln>
                  <a:noFill/>
                </a:ln>
                <a:solidFill>
                  <a:srgbClr val="FFFFFF"/>
                </a:solidFill>
                <a:ea typeface="Inter"/>
                <a:cs typeface="Inter"/>
              </a:rPr>
              <a:t>(</a:t>
            </a:r>
            <a:r>
              <a:rPr lang="en-US" sz="1400" b="1" i="0" u="none" strike="noStrike" cap="none" spc="0" dirty="0">
                <a:ln>
                  <a:noFill/>
                </a:ln>
                <a:solidFill>
                  <a:srgbClr val="FFFFFF"/>
                </a:solidFill>
                <a:ea typeface="Inter"/>
                <a:cs typeface="Inter"/>
              </a:rPr>
              <a:t>ex. PWC) </a:t>
            </a:r>
            <a:r>
              <a:rPr lang="ru-RU" sz="1400" b="1" i="0" u="none" strike="noStrike" cap="none" spc="0" dirty="0">
                <a:ln>
                  <a:noFill/>
                </a:ln>
                <a:solidFill>
                  <a:srgbClr val="FFFFFF"/>
                </a:solidFill>
                <a:ea typeface="Inter"/>
                <a:cs typeface="Inter"/>
              </a:rPr>
              <a:t>«Созвездие </a:t>
            </a:r>
            <a:r>
              <a:rPr lang="en-US" sz="1400" b="1" i="0" u="none" strike="noStrike" cap="none" spc="0" dirty="0">
                <a:ln>
                  <a:noFill/>
                </a:ln>
                <a:solidFill>
                  <a:srgbClr val="FFFFFF"/>
                </a:solidFill>
                <a:ea typeface="Inter"/>
                <a:cs typeface="Inter"/>
              </a:rPr>
              <a:t>GRC</a:t>
            </a:r>
            <a:r>
              <a:rPr lang="ru-RU" sz="1400" b="1" i="0" u="none" strike="noStrike" cap="none" spc="0" dirty="0">
                <a:ln>
                  <a:noFill/>
                </a:ln>
                <a:solidFill>
                  <a:srgbClr val="FFFFFF"/>
                </a:solidFill>
                <a:ea typeface="Inter"/>
                <a:cs typeface="Inter"/>
              </a:rPr>
              <a:t>» </a:t>
            </a:r>
            <a:endParaRPr lang="ru-RU" sz="1400" b="1" dirty="0">
              <a:solidFill>
                <a:srgbClr val="FFFFFF"/>
              </a:solidFill>
              <a:ea typeface="Inter"/>
              <a:cs typeface="Inter"/>
            </a:endParaRPr>
          </a:p>
          <a:p>
            <a:pPr marL="0" marR="0" lvl="0" indent="0" algn="just" defTabSz="914400">
              <a:lnSpc>
                <a:spcPct val="113999"/>
              </a:lnSpc>
              <a:spcBef>
                <a:spcPts val="0"/>
              </a:spcBef>
              <a:spcAft>
                <a:spcPts val="600"/>
              </a:spcAft>
              <a:buClrTx/>
              <a:buSzPct val="130000"/>
              <a:buFontTx/>
              <a:buNone/>
              <a:defRPr/>
            </a:pPr>
            <a:r>
              <a:rPr lang="en-US" sz="1100" dirty="0">
                <a:solidFill>
                  <a:srgbClr val="FFFFFF"/>
                </a:solidFill>
                <a:ea typeface="Inter"/>
                <a:cs typeface="Inter"/>
              </a:rPr>
              <a:t>GRC:</a:t>
            </a:r>
            <a:r>
              <a:rPr lang="ru-RU" sz="1100" dirty="0">
                <a:solidFill>
                  <a:srgbClr val="FFFFFF"/>
                </a:solidFill>
                <a:ea typeface="Inter"/>
                <a:cs typeface="Inter"/>
              </a:rPr>
              <a:t> </a:t>
            </a:r>
            <a:r>
              <a:rPr lang="en-US" sz="1100" dirty="0">
                <a:solidFill>
                  <a:srgbClr val="FFFFFF"/>
                </a:solidFill>
                <a:ea typeface="Inter"/>
                <a:cs typeface="Inter"/>
              </a:rPr>
              <a:t>Governance, Risk and Compliance</a:t>
            </a:r>
            <a:endParaRPr lang="ru-RU" sz="1100" i="0" u="none" strike="noStrike" cap="none" spc="0" dirty="0">
              <a:ln>
                <a:noFill/>
              </a:ln>
              <a:solidFill>
                <a:srgbClr val="FFFFFF"/>
              </a:solidFill>
              <a:ea typeface="Inter"/>
              <a:cs typeface="Inter"/>
            </a:endParaRPr>
          </a:p>
          <a:p>
            <a:pPr marL="0" marR="0" lvl="0" indent="0" algn="just" defTabSz="914400">
              <a:lnSpc>
                <a:spcPct val="113999"/>
              </a:lnSpc>
              <a:spcBef>
                <a:spcPts val="0"/>
              </a:spcBef>
              <a:spcAft>
                <a:spcPts val="600"/>
              </a:spcAft>
              <a:buClrTx/>
              <a:buSzPct val="130000"/>
              <a:buFontTx/>
              <a:buNone/>
              <a:defRPr/>
            </a:pPr>
            <a:endParaRPr lang="ru-RU" sz="1400" i="0" u="none" strike="noStrike" cap="none" spc="0" dirty="0">
              <a:ln>
                <a:noFill/>
              </a:ln>
              <a:solidFill>
                <a:srgbClr val="FFFFFF"/>
              </a:solidFill>
              <a:ea typeface="Inter"/>
              <a:cs typeface="Inter"/>
            </a:endParaRPr>
          </a:p>
        </p:txBody>
      </p:sp>
      <p:grpSp>
        <p:nvGrpSpPr>
          <p:cNvPr id="23" name="Group 1">
            <a:extLst>
              <a:ext uri="{FF2B5EF4-FFF2-40B4-BE49-F238E27FC236}">
                <a16:creationId xmlns:a16="http://schemas.microsoft.com/office/drawing/2014/main" id="{1DE2DAE5-C665-4D55-95AB-98AC37939F77}"/>
              </a:ext>
            </a:extLst>
          </p:cNvPr>
          <p:cNvGrpSpPr/>
          <p:nvPr/>
        </p:nvGrpSpPr>
        <p:grpSpPr bwMode="auto">
          <a:xfrm>
            <a:off x="4409990" y="1234444"/>
            <a:ext cx="3480914" cy="3017516"/>
            <a:chOff x="376161" y="1369569"/>
            <a:chExt cx="3702058" cy="3178615"/>
          </a:xfrm>
        </p:grpSpPr>
        <p:sp>
          <p:nvSpPr>
            <p:cNvPr id="24" name="Прямоугольник: скругленные углы 29">
              <a:extLst>
                <a:ext uri="{FF2B5EF4-FFF2-40B4-BE49-F238E27FC236}">
                  <a16:creationId xmlns:a16="http://schemas.microsoft.com/office/drawing/2014/main" id="{22B7E082-31A8-4D42-8E68-6B9FBB2C6F31}"/>
                </a:ext>
              </a:extLst>
            </p:cNvPr>
            <p:cNvSpPr/>
            <p:nvPr/>
          </p:nvSpPr>
          <p:spPr bwMode="auto">
            <a:xfrm>
              <a:off x="376161" y="1369569"/>
              <a:ext cx="3702058" cy="3178615"/>
            </a:xfrm>
            <a:prstGeom prst="roundRect">
              <a:avLst>
                <a:gd name="adj" fmla="val 294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899770">
                <a:lnSpc>
                  <a:spcPct val="110000"/>
                </a:lnSpc>
                <a:spcAft>
                  <a:spcPts val="590"/>
                </a:spcAft>
                <a:buSzPct val="130000"/>
                <a:defRPr/>
              </a:pPr>
              <a:r>
                <a:rPr lang="ru-RU" sz="1400" b="1" dirty="0">
                  <a:solidFill>
                    <a:schemeClr val="tx2"/>
                  </a:solidFill>
                  <a:cs typeface="Arial"/>
                </a:rPr>
                <a:t>Комплексный подход к процессам </a:t>
              </a:r>
              <a:endParaRPr sz="1600" b="1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7B776536-9B87-4B4F-9B0D-DB6660C2E297}"/>
                </a:ext>
              </a:extLst>
            </p:cNvPr>
            <p:cNvSpPr/>
            <p:nvPr/>
          </p:nvSpPr>
          <p:spPr bwMode="auto">
            <a:xfrm>
              <a:off x="557942" y="1860593"/>
              <a:ext cx="3415683" cy="2463645"/>
            </a:xfrm>
            <a:prstGeom prst="rect">
              <a:avLst/>
            </a:prstGeom>
            <a:grpFill/>
          </p:spPr>
          <p:txBody>
            <a:bodyPr wrap="square" lIns="0">
              <a:spAutoFit/>
            </a:bodyPr>
            <a:lstStyle/>
            <a:p>
              <a:pPr marL="168707" indent="-168707" defTabSz="437388">
                <a:lnSpc>
                  <a:spcPct val="110000"/>
                </a:lnSpc>
                <a:spcAft>
                  <a:spcPts val="590"/>
                </a:spcAft>
                <a:buClr>
                  <a:schemeClr val="tx2"/>
                </a:buClr>
                <a:buSzPct val="100000"/>
                <a:buFont typeface="Arial"/>
                <a:buChar char="•"/>
                <a:defRPr/>
              </a:pPr>
              <a:r>
                <a:rPr lang="ru-RU" sz="1200" dirty="0"/>
                <a:t>Позволяет автоматизировать любые </a:t>
              </a:r>
              <a:r>
                <a:rPr lang="en-US" sz="1200" dirty="0"/>
                <a:t>GRC </a:t>
              </a:r>
              <a:r>
                <a:rPr lang="ru-RU" sz="1200" dirty="0"/>
                <a:t>процессы</a:t>
              </a:r>
              <a:r>
                <a:rPr lang="ru-RU" sz="1200" dirty="0">
                  <a:solidFill>
                    <a:schemeClr val="tx1"/>
                  </a:solidFill>
                </a:rPr>
                <a:t> </a:t>
              </a:r>
              <a:endParaRPr dirty="0"/>
            </a:p>
            <a:p>
              <a:pPr marL="168707" indent="-168707" defTabSz="437388">
                <a:lnSpc>
                  <a:spcPct val="110000"/>
                </a:lnSpc>
                <a:spcAft>
                  <a:spcPts val="590"/>
                </a:spcAft>
                <a:buClr>
                  <a:schemeClr val="tx2"/>
                </a:buClr>
                <a:buSzPct val="100000"/>
                <a:buFont typeface="Arial"/>
                <a:buChar char="•"/>
                <a:defRPr/>
              </a:pPr>
              <a:r>
                <a:rPr lang="ru-RU" sz="1200" dirty="0">
                  <a:solidFill>
                    <a:schemeClr val="tx1"/>
                  </a:solidFill>
                </a:rPr>
                <a:t>Интегрирует управление процессами для повышения прозрачности, снижения рисков и </a:t>
              </a:r>
              <a:r>
                <a:rPr lang="ru-RU" sz="1200" b="1" dirty="0">
                  <a:solidFill>
                    <a:schemeClr val="tx1"/>
                  </a:solidFill>
                </a:rPr>
                <a:t>увеличения эффективности</a:t>
              </a:r>
              <a:r>
                <a:rPr lang="ru-RU" sz="1200" dirty="0">
                  <a:solidFill>
                    <a:schemeClr val="tx1"/>
                  </a:solidFill>
                </a:rPr>
                <a:t>.</a:t>
              </a:r>
              <a:endParaRPr lang="en-US" sz="1200" dirty="0">
                <a:solidFill>
                  <a:schemeClr val="tx1"/>
                </a:solidFill>
              </a:endParaRPr>
            </a:p>
            <a:p>
              <a:pPr marL="168707" indent="-168707" defTabSz="437388">
                <a:lnSpc>
                  <a:spcPct val="110000"/>
                </a:lnSpc>
                <a:spcAft>
                  <a:spcPts val="590"/>
                </a:spcAft>
                <a:buClr>
                  <a:schemeClr val="tx2"/>
                </a:buClr>
                <a:buSzPct val="100000"/>
                <a:buFont typeface="Arial"/>
                <a:buChar char="•"/>
                <a:defRPr/>
              </a:pPr>
              <a:r>
                <a:rPr lang="ru-RU" sz="1200" b="1" dirty="0"/>
                <a:t>Прозрачность управления </a:t>
              </a:r>
              <a:r>
                <a:rPr lang="ru-RU" sz="1200" dirty="0"/>
                <a:t>на уровне высшего руководства</a:t>
              </a:r>
            </a:p>
            <a:p>
              <a:pPr marL="168707" indent="-168707" defTabSz="437388">
                <a:lnSpc>
                  <a:spcPct val="110000"/>
                </a:lnSpc>
                <a:spcAft>
                  <a:spcPts val="590"/>
                </a:spcAft>
                <a:buClr>
                  <a:schemeClr val="tx2"/>
                </a:buClr>
                <a:buSzPct val="100000"/>
                <a:buFont typeface="Arial"/>
                <a:buChar char="•"/>
                <a:defRPr/>
              </a:pPr>
              <a:r>
                <a:rPr lang="ru-RU" sz="1200" b="1" dirty="0"/>
                <a:t>Своевременное управление рисками </a:t>
              </a:r>
              <a:r>
                <a:rPr lang="ru-RU" sz="1200" dirty="0"/>
                <a:t>и соответствие регуляторным требованиям</a:t>
              </a:r>
              <a:endParaRPr lang="ru-RU" sz="1200" dirty="0">
                <a:ea typeface="Inter"/>
              </a:endParaRPr>
            </a:p>
          </p:txBody>
        </p:sp>
      </p:grpSp>
      <p:grpSp>
        <p:nvGrpSpPr>
          <p:cNvPr id="26" name="Group 8">
            <a:extLst>
              <a:ext uri="{FF2B5EF4-FFF2-40B4-BE49-F238E27FC236}">
                <a16:creationId xmlns:a16="http://schemas.microsoft.com/office/drawing/2014/main" id="{05B3F91B-1FDF-41F8-B108-0B9993A1D506}"/>
              </a:ext>
            </a:extLst>
          </p:cNvPr>
          <p:cNvGrpSpPr/>
          <p:nvPr/>
        </p:nvGrpSpPr>
        <p:grpSpPr bwMode="auto">
          <a:xfrm>
            <a:off x="8223039" y="1229760"/>
            <a:ext cx="3480913" cy="3017516"/>
            <a:chOff x="8074843" y="1369569"/>
            <a:chExt cx="3702058" cy="2483226"/>
          </a:xfrm>
        </p:grpSpPr>
        <p:sp>
          <p:nvSpPr>
            <p:cNvPr id="27" name="Прямоугольник: скругленные углы 25">
              <a:extLst>
                <a:ext uri="{FF2B5EF4-FFF2-40B4-BE49-F238E27FC236}">
                  <a16:creationId xmlns:a16="http://schemas.microsoft.com/office/drawing/2014/main" id="{E69989B7-8750-429A-AA80-367B2CD5126F}"/>
                </a:ext>
              </a:extLst>
            </p:cNvPr>
            <p:cNvSpPr/>
            <p:nvPr/>
          </p:nvSpPr>
          <p:spPr bwMode="auto">
            <a:xfrm>
              <a:off x="8074843" y="1369569"/>
              <a:ext cx="3702058" cy="2483226"/>
            </a:xfrm>
            <a:prstGeom prst="roundRect">
              <a:avLst>
                <a:gd name="adj" fmla="val 376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899770">
                <a:lnSpc>
                  <a:spcPct val="110000"/>
                </a:lnSpc>
                <a:spcAft>
                  <a:spcPts val="590"/>
                </a:spcAft>
                <a:buSzPct val="130000"/>
                <a:defRPr/>
              </a:pPr>
              <a:r>
                <a:rPr lang="ru-RU" sz="1400" b="1">
                  <a:solidFill>
                    <a:schemeClr val="tx2"/>
                  </a:solidFill>
                  <a:cs typeface="Arial"/>
                </a:rPr>
                <a:t>Лучшие международные практики</a:t>
              </a:r>
              <a:endParaRPr lang="ru-RU" sz="1600" b="1"/>
            </a:p>
          </p:txBody>
        </p:sp>
        <p:sp>
          <p:nvSpPr>
            <p:cNvPr id="28" name="Прямоугольник 23">
              <a:extLst>
                <a:ext uri="{FF2B5EF4-FFF2-40B4-BE49-F238E27FC236}">
                  <a16:creationId xmlns:a16="http://schemas.microsoft.com/office/drawing/2014/main" id="{C8F12C47-DA57-485F-8160-C2D3B4E489F6}"/>
                </a:ext>
              </a:extLst>
            </p:cNvPr>
            <p:cNvSpPr/>
            <p:nvPr/>
          </p:nvSpPr>
          <p:spPr bwMode="auto">
            <a:xfrm>
              <a:off x="8250517" y="1865527"/>
              <a:ext cx="3254331" cy="1873315"/>
            </a:xfrm>
            <a:prstGeom prst="rect">
              <a:avLst/>
            </a:prstGeom>
            <a:grpFill/>
          </p:spPr>
          <p:txBody>
            <a:bodyPr wrap="square" lIns="0">
              <a:spAutoFit/>
            </a:bodyPr>
            <a:lstStyle/>
            <a:p>
              <a:pPr marL="168707" indent="-168707" defTabSz="437388">
                <a:lnSpc>
                  <a:spcPct val="110000"/>
                </a:lnSpc>
                <a:spcAft>
                  <a:spcPts val="590"/>
                </a:spcAft>
                <a:buClr>
                  <a:schemeClr val="tx2"/>
                </a:buClr>
                <a:buSzPct val="100000"/>
                <a:buFont typeface="Arial"/>
                <a:buChar char="•"/>
                <a:defRPr/>
              </a:pPr>
              <a:r>
                <a:rPr lang="ru-RU" sz="1200" dirty="0">
                  <a:solidFill>
                    <a:schemeClr val="tx1"/>
                  </a:solidFill>
                </a:rPr>
                <a:t>Платформа разработана </a:t>
              </a:r>
              <a:r>
                <a:rPr lang="ru-RU" sz="1200" b="1" dirty="0">
                  <a:solidFill>
                    <a:schemeClr val="tx1"/>
                  </a:solidFill>
                </a:rPr>
                <a:t>командой</a:t>
              </a:r>
              <a:r>
                <a:rPr lang="ru-RU" sz="1200" dirty="0">
                  <a:solidFill>
                    <a:schemeClr val="tx1"/>
                  </a:solidFill>
                </a:rPr>
                <a:t> </a:t>
              </a:r>
              <a:r>
                <a:rPr lang="en-US" sz="1200" b="1" dirty="0">
                  <a:solidFill>
                    <a:schemeClr val="tx1"/>
                  </a:solidFill>
                </a:rPr>
                <a:t>SAS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b="1" dirty="0">
                  <a:solidFill>
                    <a:schemeClr val="tx1"/>
                  </a:solidFill>
                </a:rPr>
                <a:t>Institute</a:t>
              </a:r>
              <a:r>
                <a:rPr lang="en-US" sz="1200" dirty="0">
                  <a:solidFill>
                    <a:schemeClr val="tx1"/>
                  </a:solidFill>
                </a:rPr>
                <a:t>, </a:t>
              </a:r>
              <a:r>
                <a:rPr lang="ru-RU" sz="1200" b="1" dirty="0">
                  <a:solidFill>
                    <a:schemeClr val="tx1"/>
                  </a:solidFill>
                </a:rPr>
                <a:t>перешедшей в</a:t>
              </a:r>
              <a:r>
                <a:rPr lang="ru-RU" sz="1200" dirty="0">
                  <a:solidFill>
                    <a:schemeClr val="tx1"/>
                  </a:solidFill>
                </a:rPr>
                <a:t> </a:t>
              </a:r>
              <a:r>
                <a:rPr lang="ru-RU" sz="1200" b="1" dirty="0">
                  <a:solidFill>
                    <a:schemeClr val="tx1"/>
                  </a:solidFill>
                </a:rPr>
                <a:t>Т1 Иннотех</a:t>
              </a:r>
              <a:endParaRPr dirty="0"/>
            </a:p>
            <a:p>
              <a:pPr marL="168707" indent="-168707" defTabSz="437388">
                <a:lnSpc>
                  <a:spcPct val="110000"/>
                </a:lnSpc>
                <a:spcAft>
                  <a:spcPts val="590"/>
                </a:spcAft>
                <a:buClr>
                  <a:schemeClr val="tx2"/>
                </a:buClr>
                <a:buSzPct val="100000"/>
                <a:buFont typeface="Arial"/>
                <a:buChar char="•"/>
                <a:defRPr/>
              </a:pPr>
              <a:r>
                <a:rPr lang="ru-RU" sz="1200" dirty="0">
                  <a:solidFill>
                    <a:schemeClr val="tx1"/>
                  </a:solidFill>
                </a:rPr>
                <a:t>Многолетняя экспертиза команды позволила </a:t>
              </a:r>
              <a:r>
                <a:rPr lang="ru-RU" sz="1200" b="1" dirty="0"/>
                <a:t>значительно опередить аналоги</a:t>
              </a:r>
              <a:r>
                <a:rPr lang="ru-RU" sz="1200" dirty="0"/>
                <a:t> по </a:t>
              </a:r>
              <a:r>
                <a:rPr lang="ru-RU" sz="1200" dirty="0">
                  <a:solidFill>
                    <a:schemeClr val="tx1"/>
                  </a:solidFill>
                </a:rPr>
                <a:t>функциональности и гибкости инструментов для конфигурирования</a:t>
              </a:r>
              <a:endParaRPr sz="1200" dirty="0"/>
            </a:p>
          </p:txBody>
        </p:sp>
      </p:grpSp>
      <p:grpSp>
        <p:nvGrpSpPr>
          <p:cNvPr id="29" name="Group 12">
            <a:extLst>
              <a:ext uri="{FF2B5EF4-FFF2-40B4-BE49-F238E27FC236}">
                <a16:creationId xmlns:a16="http://schemas.microsoft.com/office/drawing/2014/main" id="{EF408736-26A4-4BE0-8FD3-DDA6CEC95C46}"/>
              </a:ext>
            </a:extLst>
          </p:cNvPr>
          <p:cNvGrpSpPr/>
          <p:nvPr/>
        </p:nvGrpSpPr>
        <p:grpSpPr bwMode="auto">
          <a:xfrm>
            <a:off x="4409991" y="4505502"/>
            <a:ext cx="7293962" cy="1789642"/>
            <a:chOff x="4253731" y="3956573"/>
            <a:chExt cx="3702058" cy="2472882"/>
          </a:xfrm>
        </p:grpSpPr>
        <p:sp>
          <p:nvSpPr>
            <p:cNvPr id="30" name="Прямоугольник: скругленные углы 27">
              <a:extLst>
                <a:ext uri="{FF2B5EF4-FFF2-40B4-BE49-F238E27FC236}">
                  <a16:creationId xmlns:a16="http://schemas.microsoft.com/office/drawing/2014/main" id="{5BE03C4C-C76D-412E-9F4E-ED6B19767CF9}"/>
                </a:ext>
              </a:extLst>
            </p:cNvPr>
            <p:cNvSpPr/>
            <p:nvPr/>
          </p:nvSpPr>
          <p:spPr bwMode="auto">
            <a:xfrm>
              <a:off x="4253731" y="3956573"/>
              <a:ext cx="3702058" cy="2472882"/>
            </a:xfrm>
            <a:prstGeom prst="roundRect">
              <a:avLst>
                <a:gd name="adj" fmla="val 294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>
              <a:noAutofit/>
            </a:bodyPr>
            <a:lstStyle/>
            <a:p>
              <a:pPr defTabSz="899770">
                <a:lnSpc>
                  <a:spcPct val="110000"/>
                </a:lnSpc>
                <a:spcAft>
                  <a:spcPts val="590"/>
                </a:spcAft>
                <a:buSzPct val="130000"/>
                <a:defRPr/>
              </a:pPr>
              <a:r>
                <a:rPr lang="ru-RU" sz="1400" b="1" dirty="0">
                  <a:solidFill>
                    <a:schemeClr val="tx2"/>
                  </a:solidFill>
                  <a:cs typeface="Arial"/>
                </a:rPr>
                <a:t>Проверенное решение для крупных игроков</a:t>
              </a:r>
              <a:endParaRPr sz="1600" b="1" dirty="0"/>
            </a:p>
          </p:txBody>
        </p:sp>
        <p:sp>
          <p:nvSpPr>
            <p:cNvPr id="31" name="Прямоугольник 25">
              <a:extLst>
                <a:ext uri="{FF2B5EF4-FFF2-40B4-BE49-F238E27FC236}">
                  <a16:creationId xmlns:a16="http://schemas.microsoft.com/office/drawing/2014/main" id="{5E324F8F-0C1C-46DD-B485-A95C81980B3C}"/>
                </a:ext>
              </a:extLst>
            </p:cNvPr>
            <p:cNvSpPr/>
            <p:nvPr/>
          </p:nvSpPr>
          <p:spPr bwMode="auto">
            <a:xfrm>
              <a:off x="4429570" y="4658030"/>
              <a:ext cx="3350707" cy="936354"/>
            </a:xfrm>
            <a:prstGeom prst="rect">
              <a:avLst/>
            </a:prstGeom>
            <a:grpFill/>
          </p:spPr>
          <p:txBody>
            <a:bodyPr wrap="square" lIns="0">
              <a:spAutoFit/>
            </a:bodyPr>
            <a:lstStyle/>
            <a:p>
              <a:pPr defTabSz="437388">
                <a:lnSpc>
                  <a:spcPct val="110000"/>
                </a:lnSpc>
                <a:spcAft>
                  <a:spcPts val="590"/>
                </a:spcAft>
                <a:buClr>
                  <a:schemeClr val="tx2"/>
                </a:buClr>
                <a:buSzPct val="100000"/>
                <a:defRPr/>
              </a:pPr>
              <a:r>
                <a:rPr lang="ru-RU" sz="1200" dirty="0">
                  <a:solidFill>
                    <a:schemeClr val="tx1"/>
                  </a:solidFill>
                </a:rPr>
                <a:t>Успешно внедрена в </a:t>
              </a:r>
              <a:r>
                <a:rPr lang="ru-RU" sz="1200" b="1" dirty="0">
                  <a:solidFill>
                    <a:schemeClr val="tx1"/>
                  </a:solidFill>
                </a:rPr>
                <a:t>X5 </a:t>
              </a:r>
              <a:r>
                <a:rPr lang="ru-RU" sz="1200" b="1" dirty="0" err="1">
                  <a:solidFill>
                    <a:schemeClr val="tx1"/>
                  </a:solidFill>
                </a:rPr>
                <a:t>Group</a:t>
              </a:r>
              <a:r>
                <a:rPr lang="ru-RU" sz="1200" b="1" dirty="0">
                  <a:solidFill>
                    <a:schemeClr val="tx1"/>
                  </a:solidFill>
                </a:rPr>
                <a:t>, ВТБ, холдинге Т1</a:t>
              </a:r>
              <a:r>
                <a:rPr lang="ru-RU" sz="1200" dirty="0">
                  <a:solidFill>
                    <a:schemeClr val="tx1"/>
                  </a:solidFill>
                </a:rPr>
                <a:t> и других крупных компаниях, что подтверждает её надёжность и гибкость.</a:t>
              </a:r>
              <a:endParaRPr lang="ru-RU" sz="1200" dirty="0">
                <a:ea typeface="Inter"/>
              </a:endParaRPr>
            </a:p>
          </p:txBody>
        </p:sp>
      </p:grpSp>
      <p:pic>
        <p:nvPicPr>
          <p:cNvPr id="35" name="Picture 2">
            <a:extLst>
              <a:ext uri="{FF2B5EF4-FFF2-40B4-BE49-F238E27FC236}">
                <a16:creationId xmlns:a16="http://schemas.microsoft.com/office/drawing/2014/main" id="{7F9A8C28-D9DE-4264-9F8F-231DE6ED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89" y="5320053"/>
            <a:ext cx="1102411" cy="110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4B399DB-38BF-4725-86C0-D50C8DD55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30397" y="2293671"/>
            <a:ext cx="2966198" cy="301413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Picture 4" descr="Файл:X5Group.svg">
            <a:extLst>
              <a:ext uri="{FF2B5EF4-FFF2-40B4-BE49-F238E27FC236}">
                <a16:creationId xmlns:a16="http://schemas.microsoft.com/office/drawing/2014/main" id="{C4A7412C-B4B2-4D13-AEF4-1C631BF05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91" y="5535163"/>
            <a:ext cx="1633835" cy="49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Файл:T1-svg-logo.svg — Википедия">
            <a:extLst>
              <a:ext uri="{FF2B5EF4-FFF2-40B4-BE49-F238E27FC236}">
                <a16:creationId xmlns:a16="http://schemas.microsoft.com/office/drawing/2014/main" id="{D1D607B0-04B3-486C-B6B2-A1CCC6FE3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786" y="5542064"/>
            <a:ext cx="1331273" cy="51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Файл:VTB Logo 2018.svg — Википедия">
            <a:extLst>
              <a:ext uri="{FF2B5EF4-FFF2-40B4-BE49-F238E27FC236}">
                <a16:creationId xmlns:a16="http://schemas.microsoft.com/office/drawing/2014/main" id="{C7F96616-FE3F-4187-86E6-FDAFA8F7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196" y="5598071"/>
            <a:ext cx="1134380" cy="40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C23B48E-38ED-40ED-BB9D-00BF3BB07322}"/>
              </a:ext>
            </a:extLst>
          </p:cNvPr>
          <p:cNvSpPr txBox="1"/>
          <p:nvPr/>
        </p:nvSpPr>
        <p:spPr>
          <a:xfrm>
            <a:off x="9816723" y="5371732"/>
            <a:ext cx="1793092" cy="1043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chemeClr val="bg2"/>
              </a:buClr>
            </a:pPr>
            <a:r>
              <a:rPr lang="ru-RU" sz="1600" b="1" dirty="0"/>
              <a:t>Крупнейшая нефтетранспортная компания</a:t>
            </a:r>
            <a:endParaRPr lang="ru-RU" sz="1600" dirty="0"/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ALS Hauss Book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96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5D31A-0619-454E-80F1-EFF226908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43503"/>
            <a:ext cx="8638356" cy="344710"/>
          </a:xfrm>
        </p:spPr>
        <p:txBody>
          <a:bodyPr/>
          <a:lstStyle/>
          <a:p>
            <a:r>
              <a:rPr lang="ru-RU" sz="2800" spc="25" dirty="0">
                <a:solidFill>
                  <a:schemeClr val="accent4"/>
                </a:solidFill>
              </a:rPr>
              <a:t>Что такое Налоговый мониторинг?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C8D6410-CE9C-4B09-91CE-274B0FDC097D}"/>
              </a:ext>
            </a:extLst>
          </p:cNvPr>
          <p:cNvSpPr>
            <a:spLocks/>
          </p:cNvSpPr>
          <p:nvPr/>
        </p:nvSpPr>
        <p:spPr>
          <a:xfrm>
            <a:off x="432619" y="1013254"/>
            <a:ext cx="11354663" cy="2150390"/>
          </a:xfrm>
          <a:prstGeom prst="roundRect">
            <a:avLst>
              <a:gd name="adj" fmla="val 509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147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Clr>
                <a:srgbClr val="00B0F0"/>
              </a:buClr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Налоговый мониторинг РФ (НМ) </a:t>
            </a:r>
            <a:r>
              <a:rPr lang="ru-RU" sz="1600" b="1" dirty="0">
                <a:solidFill>
                  <a:srgbClr val="00ADEB"/>
                </a:solidFill>
              </a:rPr>
              <a:t>— это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принципиально новая форма налогового контроля, заменяющая традиционные проверки онлайн-взаимодействием с налоговым органом</a:t>
            </a:r>
            <a:r>
              <a:rPr lang="ru-RU" sz="1600" b="1" dirty="0">
                <a:solidFill>
                  <a:srgbClr val="00ADEB"/>
                </a:solidFill>
              </a:rPr>
              <a:t> на основе удалённого доступа к информационным системам налогоплательщика, его бухгалтерской и налоговой отчётности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endParaRPr kumimoji="0" lang="en-RU" sz="1200" b="0" i="0" u="none" strike="noStrike" kern="1200" cap="none" spc="0" normalizeH="0" baseline="0" noProof="0" dirty="0">
              <a:ln>
                <a:noFill/>
              </a:ln>
              <a:solidFill>
                <a:srgbClr val="03182B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E215AD-8AB4-476F-8D07-D82DB85DC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4472" y="571908"/>
            <a:ext cx="2268809" cy="1686981"/>
          </a:xfrm>
          <a:prstGeom prst="rect">
            <a:avLst/>
          </a:prstGeom>
        </p:spPr>
      </p:pic>
      <p:sp>
        <p:nvSpPr>
          <p:cNvPr id="6" name="Прямоугольник: скругленные углы 12">
            <a:extLst>
              <a:ext uri="{FF2B5EF4-FFF2-40B4-BE49-F238E27FC236}">
                <a16:creationId xmlns:a16="http://schemas.microsoft.com/office/drawing/2014/main" id="{B5BA09C8-904A-45F9-9C48-826CD065BEB3}"/>
              </a:ext>
            </a:extLst>
          </p:cNvPr>
          <p:cNvSpPr>
            <a:spLocks/>
          </p:cNvSpPr>
          <p:nvPr/>
        </p:nvSpPr>
        <p:spPr>
          <a:xfrm>
            <a:off x="422573" y="3274906"/>
            <a:ext cx="4107877" cy="3362529"/>
          </a:xfrm>
          <a:prstGeom prst="roundRect">
            <a:avLst>
              <a:gd name="adj" fmla="val 364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buClr>
                <a:srgbClr val="00B0F0"/>
              </a:buClr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Статистика ФНС России*</a:t>
            </a:r>
          </a:p>
          <a:p>
            <a:pPr lvl="0">
              <a:spcAft>
                <a:spcPts val="1200"/>
              </a:spcAft>
              <a:buClr>
                <a:srgbClr val="00B0F0"/>
              </a:buClr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870</a:t>
            </a:r>
            <a:r>
              <a:rPr lang="ru-RU" sz="1600" b="1" dirty="0">
                <a:solidFill>
                  <a:srgbClr val="00ADEB"/>
                </a:solidFill>
              </a:rPr>
              <a:t> </a:t>
            </a:r>
            <a:r>
              <a:rPr lang="ru-RU" sz="1600" dirty="0">
                <a:solidFill>
                  <a:srgbClr val="00ADEB"/>
                </a:solidFill>
              </a:rPr>
              <a:t>компании-участника </a:t>
            </a:r>
            <a:br>
              <a:rPr lang="ru-RU" sz="1600" dirty="0">
                <a:solidFill>
                  <a:srgbClr val="00ADEB"/>
                </a:solidFill>
              </a:rPr>
            </a:br>
            <a:r>
              <a:rPr lang="ru-RU" sz="1600" dirty="0">
                <a:solidFill>
                  <a:srgbClr val="00ADEB"/>
                </a:solidFill>
              </a:rPr>
              <a:t>из 20 отраслей экономики</a:t>
            </a:r>
          </a:p>
          <a:p>
            <a:pPr lvl="0">
              <a:spcAft>
                <a:spcPts val="1200"/>
              </a:spcAft>
              <a:buClr>
                <a:srgbClr val="00B0F0"/>
              </a:buClr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13 179 </a:t>
            </a:r>
            <a:r>
              <a:rPr lang="ru-RU" sz="1600" dirty="0">
                <a:solidFill>
                  <a:srgbClr val="00ADEB"/>
                </a:solidFill>
              </a:rPr>
              <a:t>компаний — потенциальных участников </a:t>
            </a:r>
          </a:p>
          <a:p>
            <a:pPr lvl="0">
              <a:spcAft>
                <a:spcPts val="1200"/>
              </a:spcAft>
              <a:buClr>
                <a:srgbClr val="00B0F0"/>
              </a:buClr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280+ млрд руб.</a:t>
            </a:r>
          </a:p>
          <a:p>
            <a:pPr lvl="0">
              <a:buClr>
                <a:srgbClr val="00B0F0"/>
              </a:buClr>
              <a:defRPr/>
            </a:pPr>
            <a:r>
              <a:rPr lang="ru-RU" sz="1600" dirty="0">
                <a:solidFill>
                  <a:srgbClr val="00ADEB"/>
                </a:solidFill>
              </a:rPr>
              <a:t>налогов урегулировано в </a:t>
            </a:r>
          </a:p>
          <a:p>
            <a:pPr lvl="0">
              <a:buClr>
                <a:srgbClr val="00B0F0"/>
              </a:buClr>
              <a:defRPr/>
            </a:pPr>
            <a:r>
              <a:rPr lang="ru-RU" sz="1600" dirty="0">
                <a:solidFill>
                  <a:srgbClr val="00ADEB"/>
                </a:solidFill>
              </a:rPr>
              <a:t>рамках мотивированных мнений </a:t>
            </a:r>
          </a:p>
          <a:p>
            <a:pPr lvl="0">
              <a:spcAft>
                <a:spcPts val="600"/>
              </a:spcAft>
              <a:buClr>
                <a:srgbClr val="00B0F0"/>
              </a:buClr>
              <a:defRPr/>
            </a:pPr>
            <a:endParaRPr lang="ru-RU" sz="1600" b="1" dirty="0">
              <a:solidFill>
                <a:srgbClr val="00ADEB"/>
              </a:solidFill>
            </a:endParaRPr>
          </a:p>
          <a:p>
            <a:pPr lvl="0">
              <a:spcAft>
                <a:spcPts val="600"/>
              </a:spcAft>
              <a:buClr>
                <a:srgbClr val="00B0F0"/>
              </a:buClr>
              <a:defRPr/>
            </a:pPr>
            <a:endParaRPr lang="ru-RU" sz="1600" b="1" dirty="0">
              <a:solidFill>
                <a:srgbClr val="00ADEB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38E9D7-AB59-42B1-9781-8FDE946AD3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37" r="40634"/>
          <a:stretch/>
        </p:blipFill>
        <p:spPr>
          <a:xfrm flipH="1" flipV="1">
            <a:off x="3095289" y="3418466"/>
            <a:ext cx="1435162" cy="2490546"/>
          </a:xfrm>
          <a:prstGeom prst="rect">
            <a:avLst/>
          </a:prstGeom>
        </p:spPr>
      </p:pic>
      <p:sp>
        <p:nvSpPr>
          <p:cNvPr id="8" name="Прямоугольник: скругленные углы 12">
            <a:extLst>
              <a:ext uri="{FF2B5EF4-FFF2-40B4-BE49-F238E27FC236}">
                <a16:creationId xmlns:a16="http://schemas.microsoft.com/office/drawing/2014/main" id="{BEC1E2ED-30B1-4E7C-9FA0-C22473F4CB3D}"/>
              </a:ext>
            </a:extLst>
          </p:cNvPr>
          <p:cNvSpPr>
            <a:spLocks/>
          </p:cNvSpPr>
          <p:nvPr/>
        </p:nvSpPr>
        <p:spPr>
          <a:xfrm>
            <a:off x="4713294" y="3295642"/>
            <a:ext cx="7301208" cy="3341793"/>
          </a:xfrm>
          <a:prstGeom prst="roundRect">
            <a:avLst>
              <a:gd name="adj" fmla="val 36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108000" rIns="2088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Кто может стать участником режима?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19A1934-4749-4F1B-A4C0-C7881356A2F8}"/>
              </a:ext>
            </a:extLst>
          </p:cNvPr>
          <p:cNvGrpSpPr/>
          <p:nvPr/>
        </p:nvGrpSpPr>
        <p:grpSpPr>
          <a:xfrm>
            <a:off x="4937171" y="3831724"/>
            <a:ext cx="2684197" cy="589916"/>
            <a:chOff x="620052" y="2235692"/>
            <a:chExt cx="2272052" cy="589916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4952D94E-5130-4D78-856F-7D9A425503CF}"/>
                </a:ext>
              </a:extLst>
            </p:cNvPr>
            <p:cNvSpPr/>
            <p:nvPr/>
          </p:nvSpPr>
          <p:spPr>
            <a:xfrm>
              <a:off x="622106" y="2235692"/>
              <a:ext cx="1552014" cy="3077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9000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≥ 80 млн ₽</a:t>
              </a:r>
            </a:p>
          </p:txBody>
        </p:sp>
        <p:sp>
          <p:nvSpPr>
            <p:cNvPr id="11" name="Текст 3">
              <a:extLst>
                <a:ext uri="{FF2B5EF4-FFF2-40B4-BE49-F238E27FC236}">
                  <a16:creationId xmlns:a16="http://schemas.microsoft.com/office/drawing/2014/main" id="{6C3EDC51-E12B-4081-85C9-8EA945B0738D}"/>
                </a:ext>
              </a:extLst>
            </p:cNvPr>
            <p:cNvSpPr txBox="1">
              <a:spLocks/>
            </p:cNvSpPr>
            <p:nvPr/>
          </p:nvSpPr>
          <p:spPr>
            <a:xfrm>
              <a:off x="620052" y="2607022"/>
              <a:ext cx="2272052" cy="21858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lvl1pPr marL="0" eaLnBrk="1" hangingPunct="1">
                <a:lnSpc>
                  <a:spcPct val="110000"/>
                </a:lnSpc>
                <a:spcAft>
                  <a:spcPts val="600"/>
                </a:spcAft>
                <a:defRPr sz="16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+mn-cs"/>
                </a:defRPr>
              </a:lvl1pPr>
              <a:lvl2pPr marL="216000" indent="-216000" eaLnBrk="1" hangingPunct="1">
                <a:lnSpc>
                  <a:spcPct val="110000"/>
                </a:lnSpc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+mn-cs"/>
                </a:defRPr>
              </a:lvl2pPr>
              <a:lvl3pPr marL="504000" indent="-216000" eaLnBrk="1" hangingPunct="1">
                <a:lnSpc>
                  <a:spcPct val="110000"/>
                </a:lnSpc>
                <a:spcAft>
                  <a:spcPts val="600"/>
                </a:spcAft>
                <a:buClr>
                  <a:schemeClr val="accent1"/>
                </a:buClr>
                <a:buFont typeface="Courier New" panose="02070309020205020404" pitchFamily="49" charset="0"/>
                <a:buChar char="o"/>
                <a:defRPr sz="14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+mn-cs"/>
                </a:defRPr>
              </a:lvl3pPr>
              <a:lvl4pPr marL="216000" indent="-216000" eaLnBrk="1" hangingPunct="1">
                <a:lnSpc>
                  <a:spcPct val="110000"/>
                </a:lnSpc>
                <a:spcAft>
                  <a:spcPts val="600"/>
                </a:spcAft>
                <a:buClr>
                  <a:schemeClr val="tx2"/>
                </a:buClr>
                <a:buFont typeface="+mj-lt"/>
                <a:buAutoNum type="arabicPeriod"/>
                <a:defRPr sz="1600" b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+mn-cs"/>
                </a:defRPr>
              </a:lvl4pPr>
              <a:lvl5pPr marL="0" indent="0" eaLnBrk="1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defRPr sz="1600" b="1">
                  <a:solidFill>
                    <a:schemeClr val="tx2"/>
                  </a:solidFill>
                  <a:latin typeface="+mj-lt"/>
                  <a:ea typeface="Verdana" panose="020B0604030504040204" pitchFamily="34" charset="0"/>
                  <a:cs typeface="+mn-cs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+mn-cs"/>
                </a:rPr>
                <a:t>Сумма налогов 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EE67E3B-434A-4D90-8991-E5C32FC753B6}"/>
              </a:ext>
            </a:extLst>
          </p:cNvPr>
          <p:cNvGrpSpPr/>
          <p:nvPr/>
        </p:nvGrpSpPr>
        <p:grpSpPr>
          <a:xfrm>
            <a:off x="10028155" y="3810512"/>
            <a:ext cx="2045651" cy="583978"/>
            <a:chOff x="4475812" y="2235692"/>
            <a:chExt cx="1552330" cy="58397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7052A0AA-74AF-4AEE-BF38-AFEBD2454972}"/>
                </a:ext>
              </a:extLst>
            </p:cNvPr>
            <p:cNvSpPr/>
            <p:nvPr/>
          </p:nvSpPr>
          <p:spPr>
            <a:xfrm>
              <a:off x="4475812" y="2235692"/>
              <a:ext cx="1552014" cy="3077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9000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≥ 800 млн ₽</a:t>
              </a:r>
            </a:p>
          </p:txBody>
        </p:sp>
        <p:sp>
          <p:nvSpPr>
            <p:cNvPr id="14" name="Текст 3">
              <a:extLst>
                <a:ext uri="{FF2B5EF4-FFF2-40B4-BE49-F238E27FC236}">
                  <a16:creationId xmlns:a16="http://schemas.microsoft.com/office/drawing/2014/main" id="{33588D5A-2C17-43B2-833C-4A1B67FDAE70}"/>
                </a:ext>
              </a:extLst>
            </p:cNvPr>
            <p:cNvSpPr txBox="1">
              <a:spLocks/>
            </p:cNvSpPr>
            <p:nvPr/>
          </p:nvSpPr>
          <p:spPr>
            <a:xfrm>
              <a:off x="4476128" y="2601084"/>
              <a:ext cx="1552014" cy="21858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lvl1pPr marL="0" eaLnBrk="1" hangingPunct="1">
                <a:lnSpc>
                  <a:spcPct val="110000"/>
                </a:lnSpc>
                <a:spcAft>
                  <a:spcPts val="600"/>
                </a:spcAft>
                <a:defRPr sz="16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+mn-cs"/>
                </a:defRPr>
              </a:lvl1pPr>
              <a:lvl2pPr marL="216000" indent="-216000" eaLnBrk="1" hangingPunct="1">
                <a:lnSpc>
                  <a:spcPct val="110000"/>
                </a:lnSpc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+mn-cs"/>
                </a:defRPr>
              </a:lvl2pPr>
              <a:lvl3pPr marL="504000" indent="-216000" eaLnBrk="1" hangingPunct="1">
                <a:lnSpc>
                  <a:spcPct val="110000"/>
                </a:lnSpc>
                <a:spcAft>
                  <a:spcPts val="600"/>
                </a:spcAft>
                <a:buClr>
                  <a:schemeClr val="accent1"/>
                </a:buClr>
                <a:buFont typeface="Courier New" panose="02070309020205020404" pitchFamily="49" charset="0"/>
                <a:buChar char="o"/>
                <a:defRPr sz="14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+mn-cs"/>
                </a:defRPr>
              </a:lvl3pPr>
              <a:lvl4pPr marL="216000" indent="-216000" eaLnBrk="1" hangingPunct="1">
                <a:lnSpc>
                  <a:spcPct val="110000"/>
                </a:lnSpc>
                <a:spcAft>
                  <a:spcPts val="600"/>
                </a:spcAft>
                <a:buClr>
                  <a:schemeClr val="tx2"/>
                </a:buClr>
                <a:buFont typeface="+mj-lt"/>
                <a:buAutoNum type="arabicPeriod"/>
                <a:defRPr sz="1600" b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+mn-cs"/>
                </a:defRPr>
              </a:lvl4pPr>
              <a:lvl5pPr marL="0" indent="0" eaLnBrk="1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defRPr sz="1600" b="1">
                  <a:solidFill>
                    <a:schemeClr val="tx2"/>
                  </a:solidFill>
                  <a:latin typeface="+mj-lt"/>
                  <a:ea typeface="Verdana" panose="020B0604030504040204" pitchFamily="34" charset="0"/>
                  <a:cs typeface="+mn-cs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+mn-cs"/>
                </a:rPr>
                <a:t>Суммарные активы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0D7C896-07E4-45FA-80D3-4A5A431ACA7D}"/>
              </a:ext>
            </a:extLst>
          </p:cNvPr>
          <p:cNvGrpSpPr/>
          <p:nvPr/>
        </p:nvGrpSpPr>
        <p:grpSpPr>
          <a:xfrm>
            <a:off x="7419432" y="3853535"/>
            <a:ext cx="2648101" cy="594602"/>
            <a:chOff x="2277911" y="2235692"/>
            <a:chExt cx="2161056" cy="59460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1BE4A2E-EF67-4919-B3DA-A83CF7C3AF7A}"/>
                </a:ext>
              </a:extLst>
            </p:cNvPr>
            <p:cNvSpPr/>
            <p:nvPr/>
          </p:nvSpPr>
          <p:spPr>
            <a:xfrm>
              <a:off x="2318542" y="2235692"/>
              <a:ext cx="1552014" cy="3077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9000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≥ 800 млн ₽</a:t>
              </a:r>
            </a:p>
          </p:txBody>
        </p:sp>
        <p:sp>
          <p:nvSpPr>
            <p:cNvPr id="17" name="Текст 3">
              <a:extLst>
                <a:ext uri="{FF2B5EF4-FFF2-40B4-BE49-F238E27FC236}">
                  <a16:creationId xmlns:a16="http://schemas.microsoft.com/office/drawing/2014/main" id="{3275C5A9-15B3-485B-8F68-16B83CA068E7}"/>
                </a:ext>
              </a:extLst>
            </p:cNvPr>
            <p:cNvSpPr txBox="1">
              <a:spLocks/>
            </p:cNvSpPr>
            <p:nvPr/>
          </p:nvSpPr>
          <p:spPr>
            <a:xfrm>
              <a:off x="2277911" y="2611708"/>
              <a:ext cx="2161056" cy="21858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lvl1pPr marL="0" eaLnBrk="1" hangingPunct="1">
                <a:lnSpc>
                  <a:spcPct val="110000"/>
                </a:lnSpc>
                <a:spcAft>
                  <a:spcPts val="600"/>
                </a:spcAft>
                <a:defRPr sz="16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+mn-cs"/>
                </a:defRPr>
              </a:lvl1pPr>
              <a:lvl2pPr marL="216000" indent="-216000" eaLnBrk="1" hangingPunct="1">
                <a:lnSpc>
                  <a:spcPct val="110000"/>
                </a:lnSpc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+mn-cs"/>
                </a:defRPr>
              </a:lvl2pPr>
              <a:lvl3pPr marL="504000" indent="-216000" eaLnBrk="1" hangingPunct="1">
                <a:lnSpc>
                  <a:spcPct val="110000"/>
                </a:lnSpc>
                <a:spcAft>
                  <a:spcPts val="600"/>
                </a:spcAft>
                <a:buClr>
                  <a:schemeClr val="accent1"/>
                </a:buClr>
                <a:buFont typeface="Courier New" panose="02070309020205020404" pitchFamily="49" charset="0"/>
                <a:buChar char="o"/>
                <a:defRPr sz="14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+mn-cs"/>
                </a:defRPr>
              </a:lvl3pPr>
              <a:lvl4pPr marL="216000" indent="-216000" eaLnBrk="1" hangingPunct="1">
                <a:lnSpc>
                  <a:spcPct val="110000"/>
                </a:lnSpc>
                <a:spcAft>
                  <a:spcPts val="600"/>
                </a:spcAft>
                <a:buClr>
                  <a:schemeClr val="tx2"/>
                </a:buClr>
                <a:buFont typeface="+mj-lt"/>
                <a:buAutoNum type="arabicPeriod"/>
                <a:defRPr sz="1600" b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+mn-cs"/>
                </a:defRPr>
              </a:lvl4pPr>
              <a:lvl5pPr marL="0" indent="0" eaLnBrk="1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defRPr sz="1600" b="1">
                  <a:solidFill>
                    <a:schemeClr val="tx2"/>
                  </a:solidFill>
                  <a:latin typeface="+mj-lt"/>
                  <a:ea typeface="Verdana" panose="020B0604030504040204" pitchFamily="34" charset="0"/>
                  <a:cs typeface="+mn-cs"/>
                </a:defRPr>
              </a:lvl5pPr>
              <a:lvl6pPr marL="2286000" eaLnBrk="1" hangingPunct="1">
                <a:defRPr>
                  <a:latin typeface="+mn-lt"/>
                  <a:ea typeface="+mn-ea"/>
                  <a:cs typeface="+mn-cs"/>
                </a:defRPr>
              </a:lvl6pPr>
              <a:lvl7pPr marL="2743200" eaLnBrk="1" hangingPunct="1">
                <a:defRPr>
                  <a:latin typeface="+mn-lt"/>
                  <a:ea typeface="+mn-ea"/>
                  <a:cs typeface="+mn-cs"/>
                </a:defRPr>
              </a:lvl7pPr>
              <a:lvl8pPr marL="3200400" eaLnBrk="1" hangingPunct="1">
                <a:defRPr>
                  <a:latin typeface="+mn-lt"/>
                  <a:ea typeface="+mn-ea"/>
                  <a:cs typeface="+mn-cs"/>
                </a:defRPr>
              </a:lvl8pPr>
              <a:lvl9pPr marL="3657600" eaLnBrk="1" hangingPunct="1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>
                  <a:solidFill>
                    <a:schemeClr val="bg1"/>
                  </a:solidFill>
                  <a:latin typeface="+mn-lt"/>
                </a:rPr>
                <a:t>С</a:t>
              </a:r>
              <a:r>
                <a:rPr kumimoji="0" lang="ru-RU" sz="14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+mn-cs"/>
                </a:rPr>
                <a:t>уммарные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+mn-cs"/>
                </a:rPr>
                <a:t> доходы</a:t>
              </a:r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7662B60-346C-46AC-9406-86A0BF6057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93269" y="3846396"/>
            <a:ext cx="523155" cy="52315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EED659E-3D65-4A8F-9F38-C5CC3DF4B8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41595" y="3798586"/>
            <a:ext cx="523155" cy="523155"/>
          </a:xfrm>
          <a:prstGeom prst="rect">
            <a:avLst/>
          </a:prstGeom>
        </p:spPr>
      </p:pic>
      <p:sp>
        <p:nvSpPr>
          <p:cNvPr id="21" name="Скругленный прямоугольник 4">
            <a:extLst>
              <a:ext uri="{FF2B5EF4-FFF2-40B4-BE49-F238E27FC236}">
                <a16:creationId xmlns:a16="http://schemas.microsoft.com/office/drawing/2014/main" id="{84992CF5-268E-472B-BFEE-7E10F3A052A6}"/>
              </a:ext>
            </a:extLst>
          </p:cNvPr>
          <p:cNvSpPr>
            <a:spLocks/>
          </p:cNvSpPr>
          <p:nvPr/>
        </p:nvSpPr>
        <p:spPr>
          <a:xfrm>
            <a:off x="4794271" y="4456004"/>
            <a:ext cx="7403074" cy="1947078"/>
          </a:xfrm>
          <a:prstGeom prst="roundRect">
            <a:avLst>
              <a:gd name="adj" fmla="val 10175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lIns="108000" tIns="108000" rIns="108000" bIns="108000" numCol="1" spcCol="288000" rtlCol="0" anchor="t" anchorCtr="0">
            <a:noAutofit/>
          </a:bodyPr>
          <a:lstStyle/>
          <a:p>
            <a:pPr lvl="0">
              <a:spcBef>
                <a:spcPts val="1800"/>
              </a:spcBef>
              <a:spcAft>
                <a:spcPts val="600"/>
              </a:spcAft>
              <a:buClr>
                <a:srgbClr val="00ADEB"/>
              </a:buClr>
              <a:defRPr/>
            </a:pPr>
            <a:r>
              <a:rPr lang="ru-RU" sz="1600" b="1" kern="0" dirty="0">
                <a:solidFill>
                  <a:schemeClr val="bg1"/>
                </a:solidFill>
              </a:rPr>
              <a:t>Исключения: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00ADEB"/>
              </a:buClr>
              <a:defRPr/>
            </a:pPr>
            <a:r>
              <a:rPr lang="ru-RU" sz="1400" b="1" kern="0" dirty="0">
                <a:solidFill>
                  <a:schemeClr val="bg1"/>
                </a:solidFill>
              </a:rPr>
              <a:t>Компании, </a:t>
            </a:r>
            <a:r>
              <a:rPr lang="ru-RU" sz="1400" kern="0" dirty="0">
                <a:solidFill>
                  <a:schemeClr val="bg1"/>
                </a:solidFill>
              </a:rPr>
              <a:t>заключившие </a:t>
            </a:r>
            <a:r>
              <a:rPr lang="ru-RU" sz="1400" b="1" kern="0" dirty="0">
                <a:solidFill>
                  <a:schemeClr val="bg1"/>
                </a:solidFill>
              </a:rPr>
              <a:t>СЗПК 2.0, </a:t>
            </a:r>
            <a:r>
              <a:rPr lang="ru-RU" sz="1400" b="1" u="sng" kern="0" dirty="0">
                <a:solidFill>
                  <a:schemeClr val="bg1"/>
                </a:solidFill>
              </a:rPr>
              <a:t>обязаны</a:t>
            </a:r>
            <a:r>
              <a:rPr lang="ru-RU" sz="1400" b="1" kern="0" dirty="0">
                <a:solidFill>
                  <a:schemeClr val="bg1"/>
                </a:solidFill>
              </a:rPr>
              <a:t> вступить в режим налогового мониторинга</a:t>
            </a:r>
            <a:endParaRPr lang="ru-RU" sz="1400" kern="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ADEB"/>
              </a:buClr>
              <a:defRPr/>
            </a:pPr>
            <a:r>
              <a:rPr lang="ru-RU" sz="1400" b="1" kern="0" dirty="0">
                <a:solidFill>
                  <a:schemeClr val="bg1"/>
                </a:solidFill>
              </a:rPr>
              <a:t>Компании ОЭЗ, ТОР, СПВ, АЗ, бывшие участники консолидированных групп, операторы лотереи, индустриальные парки, организации, входящие в группы компаний государственные и муниципальные учреждения </a:t>
            </a:r>
            <a:r>
              <a:rPr lang="ru-RU" sz="1400" kern="0" dirty="0">
                <a:solidFill>
                  <a:schemeClr val="bg1"/>
                </a:solidFill>
              </a:rPr>
              <a:t>могут вступить в режим налогового мониторинга </a:t>
            </a:r>
            <a:r>
              <a:rPr lang="ru-RU" sz="1400" b="1" kern="0" dirty="0">
                <a:solidFill>
                  <a:schemeClr val="bg1"/>
                </a:solidFill>
              </a:rPr>
              <a:t>без соблюдения суммовых критериев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7590F69-12EC-45B7-9C25-196D0DA4626C}"/>
              </a:ext>
            </a:extLst>
          </p:cNvPr>
          <p:cNvCxnSpPr/>
          <p:nvPr/>
        </p:nvCxnSpPr>
        <p:spPr>
          <a:xfrm>
            <a:off x="4937171" y="4581571"/>
            <a:ext cx="6982109" cy="0"/>
          </a:xfrm>
          <a:prstGeom prst="line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C0245B8-A59C-442C-8BB9-B0D9EBDD7400}"/>
              </a:ext>
            </a:extLst>
          </p:cNvPr>
          <p:cNvSpPr/>
          <p:nvPr/>
        </p:nvSpPr>
        <p:spPr>
          <a:xfrm>
            <a:off x="422572" y="2130506"/>
            <a:ext cx="11496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B0F0"/>
              </a:buClr>
              <a:defRPr/>
            </a:pPr>
            <a:r>
              <a:rPr lang="ru-RU" sz="1200" b="1" dirty="0">
                <a:solidFill>
                  <a:srgbClr val="03182B"/>
                </a:solidFill>
              </a:rPr>
              <a:t>Реализуется в рамках: </a:t>
            </a:r>
          </a:p>
          <a:p>
            <a:pPr marL="171450" indent="-17145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03182B"/>
                </a:solidFill>
                <a:latin typeface="Arial" panose="020B0604020202020204" pitchFamily="34" charset="0"/>
              </a:rPr>
              <a:t>Концепции развития и функционирования в РФ системы налогового мониторинга (утв. распоряжение Правительства РФ от 21.02.2020 № 381-р )</a:t>
            </a:r>
          </a:p>
          <a:p>
            <a:pPr marL="171450" indent="-17145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latin typeface="Arial" panose="020B0604020202020204" pitchFamily="34" charset="0"/>
              </a:rPr>
              <a:t>Стратегии развития информационного общества в Российской Федерации на 2017–2030 годы (Указ Президента РФ от 9 мая 2017 года №203)</a:t>
            </a:r>
          </a:p>
          <a:p>
            <a:pPr marL="171450" indent="-17145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latin typeface="Arial" panose="020B0604020202020204" pitchFamily="34" charset="0"/>
              </a:rPr>
              <a:t>Нацпроекта «Экономика данных и цифровая трансформация государства» </a:t>
            </a:r>
          </a:p>
          <a:p>
            <a:pPr marL="171450" indent="-17145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latin typeface="Arial" panose="020B0604020202020204" pitchFamily="34" charset="0"/>
              </a:rPr>
              <a:t>Ведомственной программы цифровой трансформации Федеральной налоговой службы на 2025-2027 годы</a:t>
            </a:r>
          </a:p>
          <a:p>
            <a:pPr>
              <a:spcAft>
                <a:spcPts val="600"/>
              </a:spcAft>
            </a:pPr>
            <a:endParaRPr lang="ru-RU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9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D411F-9C78-D41E-3699-88B056996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33888A6-5D2D-4728-8CCD-09D5E43EEC25}"/>
              </a:ext>
            </a:extLst>
          </p:cNvPr>
          <p:cNvSpPr>
            <a:spLocks/>
          </p:cNvSpPr>
          <p:nvPr/>
        </p:nvSpPr>
        <p:spPr>
          <a:xfrm>
            <a:off x="453693" y="1098467"/>
            <a:ext cx="3647256" cy="3887098"/>
          </a:xfrm>
          <a:prstGeom prst="roundRect">
            <a:avLst>
              <a:gd name="adj" fmla="val 3457"/>
            </a:avLst>
          </a:prstGeom>
          <a:solidFill>
            <a:srgbClr val="EBF2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144000" rtlCol="0" anchor="t"/>
          <a:lstStyle/>
          <a:p>
            <a:pPr>
              <a:spcAft>
                <a:spcPts val="300"/>
              </a:spcAft>
              <a:defRPr/>
            </a:pPr>
            <a:r>
              <a:rPr kumimoji="0" lang="ru-RU" sz="4000" b="1" i="0" u="none" strike="noStrike" kern="1200" cap="none" spc="20" normalizeH="0" baseline="0" noProof="0" dirty="0">
                <a:ln>
                  <a:noFill/>
                </a:ln>
                <a:solidFill>
                  <a:srgbClr val="00AA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</a:t>
            </a:r>
            <a:r>
              <a:rPr kumimoji="0" lang="ru-RU" sz="2800" b="1" i="0" u="none" strike="noStrike" kern="1200" cap="none" spc="20" normalizeH="0" baseline="0" noProof="0" dirty="0">
                <a:ln>
                  <a:noFill/>
                </a:ln>
                <a:solidFill>
                  <a:srgbClr val="00AA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Экономия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     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</a:rPr>
              <a:t>Отсутствие</a:t>
            </a:r>
            <a:r>
              <a:rPr lang="ru-RU" sz="1600" b="1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</a:rPr>
              <a:t> </a:t>
            </a:r>
            <a:r>
              <a:rPr lang="ru-RU" sz="160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</a:rPr>
              <a:t>штрафных санкций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</a:rPr>
              <a:t>Получение мотивированного мнения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</a:rPr>
              <a:t>Заявительный порядок возмещение</a:t>
            </a:r>
            <a:r>
              <a:rPr lang="en-US" sz="160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</a:rPr>
              <a:t> </a:t>
            </a:r>
            <a:r>
              <a:rPr lang="ru-RU" sz="160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</a:rPr>
              <a:t>НДС из бюджета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</a:rPr>
              <a:t>Сокращение</a:t>
            </a:r>
            <a:r>
              <a:rPr lang="en-US" sz="160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</a:rPr>
              <a:t> </a:t>
            </a:r>
            <a:r>
              <a:rPr lang="ru-RU" sz="160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</a:rPr>
              <a:t>времени проверки с 3-х лет до 1 года и 9 мес.)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</a:rPr>
              <a:t>Льготы по СЗПК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"/>
            </a:endParaRPr>
          </a:p>
          <a:p>
            <a:pPr>
              <a:spcBef>
                <a:spcPts val="600"/>
              </a:spcBef>
            </a:pPr>
            <a:r>
              <a:rPr lang="ru-RU" sz="170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</a:rPr>
              <a:t> </a:t>
            </a:r>
            <a:endParaRPr lang="ru-RU" sz="1700" dirty="0">
              <a:solidFill>
                <a:schemeClr val="accent4"/>
              </a:solidFill>
            </a:endParaRPr>
          </a:p>
          <a:p>
            <a:endParaRPr lang="ru-RU" sz="1700" dirty="0">
              <a:solidFill>
                <a:schemeClr val="accent4"/>
              </a:solidFill>
            </a:endParaRPr>
          </a:p>
          <a:p>
            <a:pPr lvl="0">
              <a:buClrTx/>
              <a:buSzTx/>
              <a:buFontTx/>
              <a:buNone/>
            </a:pPr>
            <a:endParaRPr lang="ru-RU" sz="1700" dirty="0">
              <a:solidFill>
                <a:schemeClr val="accent4"/>
              </a:solidFill>
            </a:endParaRPr>
          </a:p>
          <a:p>
            <a:pPr lvl="0">
              <a:buClrTx/>
              <a:buSzTx/>
              <a:buFontTx/>
              <a:buNone/>
            </a:pPr>
            <a:endParaRPr lang="ru-RU" sz="1700" dirty="0">
              <a:solidFill>
                <a:schemeClr val="accent4"/>
              </a:solidFill>
            </a:endParaRPr>
          </a:p>
          <a:p>
            <a:pPr>
              <a:spcAft>
                <a:spcPts val="300"/>
              </a:spcAft>
            </a:pPr>
            <a:endParaRPr lang="ru-RU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021CB08-1659-4774-A95E-F66C4F1806BB}"/>
              </a:ext>
            </a:extLst>
          </p:cNvPr>
          <p:cNvSpPr>
            <a:spLocks/>
          </p:cNvSpPr>
          <p:nvPr/>
        </p:nvSpPr>
        <p:spPr>
          <a:xfrm>
            <a:off x="4271168" y="1098467"/>
            <a:ext cx="3770898" cy="3887098"/>
          </a:xfrm>
          <a:prstGeom prst="roundRect">
            <a:avLst>
              <a:gd name="adj" fmla="val 3219"/>
            </a:avLst>
          </a:prstGeom>
          <a:solidFill>
            <a:srgbClr val="EBF2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144000" rtlCol="0" anchor="t"/>
          <a:lstStyle/>
          <a:p>
            <a:pPr>
              <a:spcAft>
                <a:spcPts val="300"/>
              </a:spcAft>
              <a:defRPr/>
            </a:pPr>
            <a:r>
              <a:rPr kumimoji="0" lang="ru-RU" sz="4000" b="1" i="0" u="none" strike="noStrike" kern="1200" cap="none" spc="20" normalizeH="0" baseline="0" noProof="0" dirty="0">
                <a:ln>
                  <a:noFill/>
                </a:ln>
                <a:solidFill>
                  <a:srgbClr val="00AA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 </a:t>
            </a:r>
            <a:r>
              <a:rPr kumimoji="0" lang="ru-RU" sz="2800" b="1" i="0" u="none" strike="noStrike" kern="1200" cap="none" spc="20" normalizeH="0" baseline="0" noProof="0" dirty="0">
                <a:ln>
                  <a:noFill/>
                </a:ln>
                <a:solidFill>
                  <a:srgbClr val="00AA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Оптимизация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</a:rPr>
              <a:t>Сокращение запрашиваемых документов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</a:rPr>
              <a:t>Повышение качества </a:t>
            </a:r>
            <a:br>
              <a:rPr lang="ru-RU" sz="160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</a:rPr>
            </a:br>
            <a:r>
              <a:rPr lang="ru-RU" sz="160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</a:rPr>
              <a:t>налогового учета и СВК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</a:rPr>
              <a:t>Учет на ЕНС переплаты по налогам на дату подачи уточненных деклараций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</a:rPr>
              <a:t>Оптимизация</a:t>
            </a:r>
            <a:r>
              <a:rPr lang="en-US" sz="160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</a:rPr>
              <a:t> </a:t>
            </a:r>
            <a:r>
              <a:rPr lang="ru-RU" sz="160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</a:rPr>
              <a:t>налоговой функции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ru-RU" sz="160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endParaRPr lang="ru-RU" sz="160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"/>
            </a:endParaRPr>
          </a:p>
          <a:p>
            <a:pPr>
              <a:spcAft>
                <a:spcPts val="300"/>
              </a:spcAft>
            </a:pPr>
            <a:endParaRPr lang="ru-RU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E42B5DE0-487E-4528-844B-AB04B29A18CC}"/>
              </a:ext>
            </a:extLst>
          </p:cNvPr>
          <p:cNvSpPr>
            <a:spLocks/>
          </p:cNvSpPr>
          <p:nvPr/>
        </p:nvSpPr>
        <p:spPr>
          <a:xfrm>
            <a:off x="8284464" y="1098467"/>
            <a:ext cx="3657600" cy="3887098"/>
          </a:xfrm>
          <a:prstGeom prst="roundRect">
            <a:avLst>
              <a:gd name="adj" fmla="val 3219"/>
            </a:avLst>
          </a:prstGeom>
          <a:solidFill>
            <a:srgbClr val="EBF2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144000" rtlCol="0" anchor="t"/>
          <a:lstStyle/>
          <a:p>
            <a:pPr>
              <a:spcAft>
                <a:spcPts val="300"/>
              </a:spcAft>
              <a:defRPr/>
            </a:pPr>
            <a:r>
              <a:rPr kumimoji="0" lang="ru-RU" sz="4000" b="1" i="0" u="none" strike="noStrike" kern="1200" cap="none" spc="20" normalizeH="0" baseline="0" noProof="0" dirty="0">
                <a:ln>
                  <a:noFill/>
                </a:ln>
                <a:solidFill>
                  <a:srgbClr val="00AA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 </a:t>
            </a:r>
            <a:r>
              <a:rPr kumimoji="0" lang="ru-RU" sz="2800" b="1" i="0" u="none" strike="noStrike" kern="1200" cap="none" spc="20" normalizeH="0" baseline="0" noProof="0" dirty="0">
                <a:ln>
                  <a:noFill/>
                </a:ln>
                <a:solidFill>
                  <a:srgbClr val="00AA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Репутация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ru-RU" sz="160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</a:rPr>
              <a:t>Повышение доверия контролирующих органов и контрагентов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</a:rPr>
              <a:t>Снижение рисков для бизнеса и неопределенных позиций в вопросах налогообложения  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ru-RU" sz="170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"/>
            </a:endParaRPr>
          </a:p>
          <a:p>
            <a:pPr lvl="0">
              <a:buClrTx/>
              <a:buSzTx/>
              <a:buFontTx/>
              <a:buNone/>
            </a:pPr>
            <a:endParaRPr lang="ru-RU" sz="1400" dirty="0">
              <a:solidFill>
                <a:schemeClr val="accent4"/>
              </a:solidFill>
            </a:endParaRP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C312F617-569D-43A6-84DE-7103661A3BF7}"/>
              </a:ext>
            </a:extLst>
          </p:cNvPr>
          <p:cNvSpPr txBox="1">
            <a:spLocks/>
          </p:cNvSpPr>
          <p:nvPr/>
        </p:nvSpPr>
        <p:spPr>
          <a:xfrm>
            <a:off x="453693" y="287812"/>
            <a:ext cx="9667686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i="0" kern="1200" cap="all" spc="25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/>
              </a:defRPr>
            </a:lvl1pPr>
          </a:lstStyle>
          <a:p>
            <a:r>
              <a:rPr lang="ru-RU" sz="3200" cap="none" dirty="0"/>
              <a:t>Преимущества Налогового мониторинга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8924B4-B7C4-45ED-BBED-73E14C86AD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4581" y="1040163"/>
            <a:ext cx="972000" cy="972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D20AFB-7896-48C4-A80F-59C98E2B9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936" y="1098467"/>
            <a:ext cx="972000" cy="972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3CD68F4-0322-407F-A6C2-33E731036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106" y="1040163"/>
            <a:ext cx="972000" cy="972000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C03FC98-9FDA-4EE7-8282-8D6669942E09}"/>
              </a:ext>
            </a:extLst>
          </p:cNvPr>
          <p:cNvSpPr>
            <a:spLocks/>
          </p:cNvSpPr>
          <p:nvPr/>
        </p:nvSpPr>
        <p:spPr>
          <a:xfrm>
            <a:off x="453693" y="5135482"/>
            <a:ext cx="3649661" cy="1422188"/>
          </a:xfrm>
          <a:prstGeom prst="roundRect">
            <a:avLst>
              <a:gd name="adj" fmla="val 81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</a:rPr>
              <a:t>До 41% </a:t>
            </a:r>
          </a:p>
          <a:p>
            <a:pPr lvl="0"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</a:rPr>
              <a:t>сокращение времени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проверки отчетности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BDDBEB2-38F7-4400-99EE-BB55A55CC5AD}"/>
              </a:ext>
            </a:extLst>
          </p:cNvPr>
          <p:cNvSpPr>
            <a:spLocks/>
          </p:cNvSpPr>
          <p:nvPr/>
        </p:nvSpPr>
        <p:spPr>
          <a:xfrm>
            <a:off x="4289471" y="5148000"/>
            <a:ext cx="3649661" cy="1422188"/>
          </a:xfrm>
          <a:prstGeom prst="roundRect">
            <a:avLst>
              <a:gd name="adj" fmla="val 81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</a:rPr>
              <a:t>До 30% 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</a:rPr>
              <a:t>сокращение затрат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на налоговую функцию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3461DD6-4158-4031-B430-D6032EE8915F}"/>
              </a:ext>
            </a:extLst>
          </p:cNvPr>
          <p:cNvSpPr>
            <a:spLocks/>
          </p:cNvSpPr>
          <p:nvPr/>
        </p:nvSpPr>
        <p:spPr>
          <a:xfrm>
            <a:off x="8132433" y="5201125"/>
            <a:ext cx="3649661" cy="1422188"/>
          </a:xfrm>
          <a:prstGeom prst="roundRect">
            <a:avLst>
              <a:gd name="adj" fmla="val 81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</a:rPr>
              <a:t>До 48% 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</a:rPr>
              <a:t>сокращение налоговых рисков и уровня неопределенности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7678783-385A-4B8A-AA91-6B01735C56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14619" y="5287702"/>
            <a:ext cx="648000" cy="648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DF278D4-6027-4A83-B419-7C88A78DD07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70424" y="5232838"/>
            <a:ext cx="648000" cy="648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FA3DCEB-2A17-4DAA-8F43-24402D8226F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64581" y="5198576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1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F8A9A-F092-4B41-A73D-A81F5CFFA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10" y="322126"/>
            <a:ext cx="11180261" cy="393954"/>
          </a:xfrm>
        </p:spPr>
        <p:txBody>
          <a:bodyPr/>
          <a:lstStyle/>
          <a:p>
            <a:r>
              <a:rPr lang="ru-RU" sz="3200" spc="25" dirty="0">
                <a:solidFill>
                  <a:schemeClr val="accent4"/>
                </a:solidFill>
              </a:rPr>
              <a:t>Что такое Визор и в чем его преимущества?</a:t>
            </a:r>
            <a:endParaRPr lang="ru-RU" sz="3200" dirty="0"/>
          </a:p>
        </p:txBody>
      </p:sp>
      <p:sp>
        <p:nvSpPr>
          <p:cNvPr id="42" name="Прямоугольник: скругленные углы 12">
            <a:extLst>
              <a:ext uri="{FF2B5EF4-FFF2-40B4-BE49-F238E27FC236}">
                <a16:creationId xmlns:a16="http://schemas.microsoft.com/office/drawing/2014/main" id="{622AC9F1-4AFF-49D6-8EB5-B828C1EAF991}"/>
              </a:ext>
            </a:extLst>
          </p:cNvPr>
          <p:cNvSpPr/>
          <p:nvPr/>
        </p:nvSpPr>
        <p:spPr>
          <a:xfrm>
            <a:off x="7828138" y="2363482"/>
            <a:ext cx="4172503" cy="4172392"/>
          </a:xfrm>
          <a:prstGeom prst="roundRect">
            <a:avLst>
              <a:gd name="adj" fmla="val 6723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Преимущества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5 модулей Визор для решения всех задач Налогового мониторинга (коннектор к АИС «Налог-3» уже включен в состав решения 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Высокая производительность и устойчивость к большим нагрузкам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Совместимость с любыми учётными системами и  электронными архивами 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Наличие «гибких» настроек (оперативное управление функциональностью без доработок)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Возможность загрузки данных формата </a:t>
            </a:r>
            <a:r>
              <a:rPr lang="ru-RU" sz="1400" dirty="0" err="1">
                <a:solidFill>
                  <a:schemeClr val="tx1"/>
                </a:solidFill>
              </a:rPr>
              <a:t>Excel</a:t>
            </a:r>
            <a:r>
              <a:rPr lang="ru-RU" sz="1400" dirty="0">
                <a:solidFill>
                  <a:schemeClr val="tx1"/>
                </a:solidFill>
              </a:rPr>
              <a:t> с преобразованием в формат системы)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Возможность кастомных доработок системы и многое другое для удобства вашего бизнеса!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4" name="Заголовок 3">
            <a:extLst>
              <a:ext uri="{FF2B5EF4-FFF2-40B4-BE49-F238E27FC236}">
                <a16:creationId xmlns:a16="http://schemas.microsoft.com/office/drawing/2014/main" id="{2A8E4DF7-CB4A-4D4B-8200-27A56285AE79}"/>
              </a:ext>
            </a:extLst>
          </p:cNvPr>
          <p:cNvSpPr txBox="1">
            <a:spLocks/>
          </p:cNvSpPr>
          <p:nvPr/>
        </p:nvSpPr>
        <p:spPr>
          <a:xfrm>
            <a:off x="1185355" y="2229938"/>
            <a:ext cx="5354820" cy="172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i="1" dirty="0"/>
              <a:t>Модель взаимодействия в Налоговом мониторинге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7B5D3ED-6CF7-444F-9BE9-18A03A0297B4}"/>
              </a:ext>
            </a:extLst>
          </p:cNvPr>
          <p:cNvSpPr txBox="1"/>
          <p:nvPr/>
        </p:nvSpPr>
        <p:spPr>
          <a:xfrm>
            <a:off x="296191" y="950195"/>
            <a:ext cx="6243984" cy="116955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ru-RU" sz="14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Визор</a:t>
            </a:r>
            <a:r>
              <a:rPr kumimoji="0" lang="ru-RU" sz="1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4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—</a:t>
            </a:r>
            <a:r>
              <a:rPr lang="ru-RU" sz="1400" b="1" kern="0" dirty="0">
                <a:latin typeface="Arial" panose="020B0604020202020204" pitchFamily="34" charset="0"/>
              </a:rPr>
              <a:t> </a:t>
            </a:r>
            <a:r>
              <a:rPr lang="ru-RU" sz="1400" kern="0" dirty="0">
                <a:latin typeface="Arial" panose="020B0604020202020204" pitchFamily="34" charset="0"/>
              </a:rPr>
              <a:t>это комплексный программный продукт для автоматизации взаимодействия с налоговым органом в режиме налогового мониторинга. Входит в единый реестр российского программного обеспечения (запись №14021 от 22.06.2022), удостоен ряда наград и является лидером рейтингов решений для Налогового мониторинга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6B59509-C7C7-4760-AE23-3E3656952E5C}"/>
              </a:ext>
            </a:extLst>
          </p:cNvPr>
          <p:cNvGrpSpPr/>
          <p:nvPr/>
        </p:nvGrpSpPr>
        <p:grpSpPr>
          <a:xfrm>
            <a:off x="9995801" y="1018258"/>
            <a:ext cx="1044000" cy="1044000"/>
            <a:chOff x="8065204" y="1756613"/>
            <a:chExt cx="1390576" cy="1390576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4496D40B-9EAF-4D90-8ADB-7ECD508A00A9}"/>
                </a:ext>
              </a:extLst>
            </p:cNvPr>
            <p:cNvSpPr/>
            <p:nvPr/>
          </p:nvSpPr>
          <p:spPr>
            <a:xfrm>
              <a:off x="8065204" y="1756613"/>
              <a:ext cx="1390576" cy="1390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dist="38100" dir="5400000" algn="ctr" rotWithShape="0">
                <a:schemeClr val="accent2">
                  <a:lumMod val="5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>
              <a:noAutofit/>
            </a:bodyPr>
            <a:lstStyle/>
            <a:p>
              <a:pPr>
                <a:spcAft>
                  <a:spcPts val="300"/>
                </a:spcAft>
              </a:pPr>
              <a:endParaRPr sz="1400" dirty="0">
                <a:solidFill>
                  <a:srgbClr val="E2E8EE"/>
                </a:solidFill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F299A75-2902-4A08-B4E5-004014EE0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3968" y="1956607"/>
              <a:ext cx="753049" cy="927163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6F9C7B3-8E77-41E3-AE9C-1B8028C7C127}"/>
              </a:ext>
            </a:extLst>
          </p:cNvPr>
          <p:cNvGrpSpPr/>
          <p:nvPr/>
        </p:nvGrpSpPr>
        <p:grpSpPr>
          <a:xfrm>
            <a:off x="7449364" y="1046282"/>
            <a:ext cx="1044000" cy="1044000"/>
            <a:chOff x="6145987" y="1756613"/>
            <a:chExt cx="1390576" cy="1390576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93C2B701-075B-406B-A7AC-89E289F212E2}"/>
                </a:ext>
              </a:extLst>
            </p:cNvPr>
            <p:cNvSpPr/>
            <p:nvPr/>
          </p:nvSpPr>
          <p:spPr>
            <a:xfrm>
              <a:off x="6145987" y="1756613"/>
              <a:ext cx="1390576" cy="1390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dist="38100" dir="5400000" algn="ctr" rotWithShape="0">
                <a:schemeClr val="accent2">
                  <a:lumMod val="5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>
              <a:noAutofit/>
            </a:bodyPr>
            <a:lstStyle/>
            <a:p>
              <a:pPr>
                <a:spcAft>
                  <a:spcPts val="300"/>
                </a:spcAft>
              </a:pPr>
              <a:endParaRPr sz="1400" dirty="0">
                <a:solidFill>
                  <a:srgbClr val="E2E8EE"/>
                </a:solidFill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474D2EC-21F9-4333-B303-BB5BEA730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05"/>
            <a:stretch/>
          </p:blipFill>
          <p:spPr>
            <a:xfrm>
              <a:off x="6454356" y="1941319"/>
              <a:ext cx="773838" cy="1021164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E0A1215-6C3F-4504-9FFC-E56B77B5D9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14" y="1079133"/>
            <a:ext cx="1044000" cy="1044000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C44832A-CEBC-4491-97E4-9EB9C88CE13C}"/>
              </a:ext>
            </a:extLst>
          </p:cNvPr>
          <p:cNvGrpSpPr/>
          <p:nvPr/>
        </p:nvGrpSpPr>
        <p:grpSpPr>
          <a:xfrm>
            <a:off x="8724878" y="1018258"/>
            <a:ext cx="1044000" cy="1044000"/>
            <a:chOff x="9984421" y="1756613"/>
            <a:chExt cx="1390576" cy="1390576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89F11811-3F8B-4B94-91FA-56B2DC991B3E}"/>
                </a:ext>
              </a:extLst>
            </p:cNvPr>
            <p:cNvSpPr/>
            <p:nvPr/>
          </p:nvSpPr>
          <p:spPr>
            <a:xfrm>
              <a:off x="9984421" y="1756613"/>
              <a:ext cx="1390576" cy="1390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dist="38100" dir="5400000" algn="ctr" rotWithShape="0">
                <a:schemeClr val="accent2">
                  <a:lumMod val="5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>
              <a:noAutofit/>
            </a:bodyPr>
            <a:lstStyle/>
            <a:p>
              <a:pPr>
                <a:spcAft>
                  <a:spcPts val="300"/>
                </a:spcAft>
              </a:pPr>
              <a:endParaRPr sz="1400" dirty="0">
                <a:solidFill>
                  <a:srgbClr val="E2E8EE"/>
                </a:solidFill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E05D830B-4D8C-4E7A-A74C-09DB70B6B38B}"/>
                </a:ext>
              </a:extLst>
            </p:cNvPr>
            <p:cNvGrpSpPr/>
            <p:nvPr/>
          </p:nvGrpSpPr>
          <p:grpSpPr>
            <a:xfrm>
              <a:off x="10150719" y="2157834"/>
              <a:ext cx="1071692" cy="549432"/>
              <a:chOff x="6474802" y="2858453"/>
              <a:chExt cx="1109782" cy="568960"/>
            </a:xfrm>
          </p:grpSpPr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AD32BD59-3925-4A7D-951E-C75B3DCB6F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29048"/>
              <a:stretch/>
            </p:blipFill>
            <p:spPr>
              <a:xfrm>
                <a:off x="6474802" y="2858453"/>
                <a:ext cx="1109782" cy="424817"/>
              </a:xfrm>
              <a:prstGeom prst="rect">
                <a:avLst/>
              </a:prstGeom>
            </p:spPr>
          </p:pic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FC65389F-0FD2-462C-8707-257E8828E8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74892" t="43348" r="-578" b="11810"/>
              <a:stretch/>
            </p:blipFill>
            <p:spPr>
              <a:xfrm>
                <a:off x="6921027" y="3236913"/>
                <a:ext cx="401755" cy="190500"/>
              </a:xfrm>
              <a:prstGeom prst="rect">
                <a:avLst/>
              </a:prstGeom>
            </p:spPr>
          </p:pic>
        </p:grp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C81DEA3-C677-432B-8A33-5BF6990CCCC2}"/>
              </a:ext>
            </a:extLst>
          </p:cNvPr>
          <p:cNvGrpSpPr/>
          <p:nvPr/>
        </p:nvGrpSpPr>
        <p:grpSpPr>
          <a:xfrm>
            <a:off x="11148000" y="951478"/>
            <a:ext cx="1044000" cy="1044000"/>
            <a:chOff x="8288278" y="2043296"/>
            <a:chExt cx="1390576" cy="1390576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677B8D4B-D12F-423D-B769-383A5326CC1D}"/>
                </a:ext>
              </a:extLst>
            </p:cNvPr>
            <p:cNvSpPr/>
            <p:nvPr/>
          </p:nvSpPr>
          <p:spPr>
            <a:xfrm>
              <a:off x="8288278" y="2043296"/>
              <a:ext cx="1390576" cy="1390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dist="38100" dir="5400000" algn="ctr" rotWithShape="0">
                <a:schemeClr val="accent2">
                  <a:lumMod val="5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>
              <a:noAutofit/>
            </a:bodyPr>
            <a:lstStyle/>
            <a:p>
              <a:pPr>
                <a:spcAft>
                  <a:spcPts val="300"/>
                </a:spcAft>
              </a:pPr>
              <a:endParaRPr sz="1400" dirty="0">
                <a:solidFill>
                  <a:srgbClr val="E2E8EE"/>
                </a:solidFill>
              </a:endParaRP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BB7A8EE-281D-487F-83E7-B478CAE7C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520" y="2139664"/>
              <a:ext cx="1158698" cy="1234953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D0CEEF-B3E5-4F67-B977-320D09AF8C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359" y="2509098"/>
            <a:ext cx="7504665" cy="396062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0225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416F575-2496-43A5-B0FB-9673C961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78" y="393945"/>
            <a:ext cx="8637587" cy="393954"/>
          </a:xfrm>
        </p:spPr>
        <p:txBody>
          <a:bodyPr/>
          <a:lstStyle/>
          <a:p>
            <a:r>
              <a:rPr lang="ru-RU" sz="3200" dirty="0"/>
              <a:t>Примеры проектов Визор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06F4DFA-CC99-475C-997F-EB0B6C0AC26C}"/>
              </a:ext>
            </a:extLst>
          </p:cNvPr>
          <p:cNvSpPr/>
          <p:nvPr/>
        </p:nvSpPr>
        <p:spPr>
          <a:xfrm>
            <a:off x="3153401" y="2154150"/>
            <a:ext cx="2406152" cy="4422642"/>
          </a:xfrm>
          <a:prstGeom prst="roundRect">
            <a:avLst>
              <a:gd name="adj" fmla="val 436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Время реализации - 12 месяцев</a:t>
            </a:r>
          </a:p>
          <a:p>
            <a:pPr>
              <a:spcAft>
                <a:spcPts val="600"/>
              </a:spcAft>
            </a:pPr>
            <a:r>
              <a:rPr lang="ru-RU" sz="1400" u="sng" dirty="0">
                <a:solidFill>
                  <a:schemeClr val="tx1"/>
                </a:solidFill>
                <a:latin typeface="Arial" panose="020B0604020202020204" pitchFamily="34" charset="0"/>
              </a:rPr>
              <a:t>Особенности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Замена существующего решения для налогового мониторинга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Реализация 14 интеграций с системами ИТ-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безопасности и внутренними платформами Банка ВТБ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Выполнена модификация Визор для достижения максимального удобства работы пользователей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Реализация массового импорта, экспорта и подписания документов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Миграция исторических данных из заменяемого решения на платформу налогового мониторинга Визор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7D27A5A-4C1B-4FC9-8984-B6ED5456FDB8}"/>
              </a:ext>
            </a:extLst>
          </p:cNvPr>
          <p:cNvSpPr/>
          <p:nvPr/>
        </p:nvSpPr>
        <p:spPr>
          <a:xfrm>
            <a:off x="5703893" y="2154149"/>
            <a:ext cx="2763654" cy="4422642"/>
          </a:xfrm>
          <a:prstGeom prst="roundRect">
            <a:avLst>
              <a:gd name="adj" fmla="val 435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Время реализации - 14 месяцев </a:t>
            </a:r>
          </a:p>
          <a:p>
            <a:pPr>
              <a:spcAft>
                <a:spcPts val="600"/>
              </a:spcAft>
            </a:pPr>
            <a:r>
              <a:rPr lang="ru-RU" sz="1400" u="sng" dirty="0">
                <a:solidFill>
                  <a:schemeClr val="tx1"/>
                </a:solidFill>
                <a:latin typeface="Arial" panose="020B0604020202020204" pitchFamily="34" charset="0"/>
              </a:rPr>
              <a:t>Особенности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+"/>
              <a:defRPr/>
            </a:pPr>
            <a:r>
              <a:rPr lang="ru-RU" sz="1200" dirty="0">
                <a:solidFill>
                  <a:srgbClr val="0D0D0D"/>
                </a:solidFill>
                <a:latin typeface="Arial" panose="020B0604020202020204" pitchFamily="34" charset="0"/>
              </a:rPr>
              <a:t>Смена электронного архива и успешная интеграция в процессе проекта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+"/>
              <a:defRPr/>
            </a:pPr>
            <a:r>
              <a:rPr lang="ru-RU" sz="1200" dirty="0">
                <a:solidFill>
                  <a:srgbClr val="0D0D0D"/>
                </a:solidFill>
                <a:latin typeface="Arial" panose="020B0604020202020204" pitchFamily="34" charset="0"/>
              </a:rPr>
              <a:t>Индивидуальные доработки, позволяющие </a:t>
            </a:r>
            <a:r>
              <a:rPr lang="ru-RU" sz="1200" dirty="0" err="1">
                <a:solidFill>
                  <a:srgbClr val="0D0D0D"/>
                </a:solidFill>
                <a:latin typeface="Arial" panose="020B0604020202020204" pitchFamily="34" charset="0"/>
              </a:rPr>
              <a:t>дообогатить</a:t>
            </a:r>
            <a:r>
              <a:rPr lang="ru-RU" sz="1200" dirty="0">
                <a:solidFill>
                  <a:srgbClr val="0D0D0D"/>
                </a:solidFill>
                <a:latin typeface="Arial" panose="020B0604020202020204" pitchFamily="34" charset="0"/>
              </a:rPr>
              <a:t> документы аналитиками справочников ФНС России в рамках конкретного процесса клиентов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+"/>
              <a:defRPr/>
            </a:pPr>
            <a:r>
              <a:rPr lang="ru-RU" sz="1200" dirty="0">
                <a:solidFill>
                  <a:srgbClr val="0D0D0D"/>
                </a:solidFill>
                <a:latin typeface="Arial" panose="020B0604020202020204" pitchFamily="34" charset="0"/>
              </a:rPr>
              <a:t>Высоконагруженные интеграции с электронным архивом и витриной данных другого вендора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+"/>
              <a:defRPr/>
            </a:pPr>
            <a:r>
              <a:rPr lang="ru-RU" sz="1200" dirty="0">
                <a:solidFill>
                  <a:srgbClr val="0D0D0D"/>
                </a:solidFill>
                <a:latin typeface="Arial" panose="020B0604020202020204" pitchFamily="34" charset="0"/>
              </a:rPr>
              <a:t>Большой объем данных налогового учета и первичных учетных документов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+"/>
              <a:defRPr/>
            </a:pPr>
            <a:r>
              <a:rPr lang="ru-RU" sz="1200" dirty="0">
                <a:solidFill>
                  <a:srgbClr val="0D0D0D"/>
                </a:solidFill>
                <a:latin typeface="Arial" panose="020B0604020202020204" pitchFamily="34" charset="0"/>
              </a:rPr>
              <a:t>Планируемый переход на решение Визор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03C7FA0-0BC9-49AF-8731-0DB0DC47FC34}"/>
              </a:ext>
            </a:extLst>
          </p:cNvPr>
          <p:cNvSpPr/>
          <p:nvPr/>
        </p:nvSpPr>
        <p:spPr>
          <a:xfrm>
            <a:off x="8611886" y="2154148"/>
            <a:ext cx="3314478" cy="4409992"/>
          </a:xfrm>
          <a:prstGeom prst="roundRect">
            <a:avLst>
              <a:gd name="adj" fmla="val 4357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Время реализации - 12 месяцев </a:t>
            </a:r>
          </a:p>
          <a:p>
            <a:pPr>
              <a:spcAft>
                <a:spcPts val="600"/>
              </a:spcAft>
            </a:pPr>
            <a:r>
              <a:rPr lang="ru-RU" sz="1400" u="sng" dirty="0">
                <a:solidFill>
                  <a:schemeClr val="tx1"/>
                </a:solidFill>
                <a:latin typeface="Arial" panose="020B0604020202020204" pitchFamily="34" charset="0"/>
              </a:rPr>
              <a:t>Особенности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</a:p>
          <a:p>
            <a:pPr marL="171450" lvl="0" indent="-171450">
              <a:spcBef>
                <a:spcPts val="500"/>
              </a:spcBef>
              <a:spcAft>
                <a:spcPts val="500"/>
              </a:spcAft>
              <a:buClr>
                <a:srgbClr val="2DB0AF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D0D0D"/>
                </a:solidFill>
                <a:latin typeface="Arial" panose="020B0604020202020204" pitchFamily="34" charset="0"/>
              </a:rPr>
              <a:t>Учтены особенности Компании в виде индивидуальной архитектуры и необходимости разворачивания на серверах </a:t>
            </a:r>
            <a:r>
              <a:rPr lang="ru-RU" sz="1200" dirty="0" err="1">
                <a:solidFill>
                  <a:srgbClr val="0D0D0D"/>
                </a:solidFill>
                <a:latin typeface="Arial" panose="020B0604020202020204" pitchFamily="34" charset="0"/>
              </a:rPr>
              <a:t>Windows</a:t>
            </a:r>
            <a:endParaRPr lang="ru-RU" sz="1200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marL="171450" lvl="0" indent="-171450">
              <a:spcBef>
                <a:spcPts val="500"/>
              </a:spcBef>
              <a:spcAft>
                <a:spcPts val="500"/>
              </a:spcAft>
              <a:buClr>
                <a:srgbClr val="2DB0AF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D0D0D"/>
                </a:solidFill>
                <a:latin typeface="Arial" panose="020B0604020202020204" pitchFamily="34" charset="0"/>
              </a:rPr>
              <a:t>Работа пользователей 6 компаний Холдинга реализована в едином программном решении Визор с возможностью переключения между юридическими лицами</a:t>
            </a:r>
          </a:p>
          <a:p>
            <a:pPr marL="171450" indent="-17145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+"/>
              <a:defRPr/>
            </a:pPr>
            <a:r>
              <a:rPr lang="ru-RU" sz="1200" dirty="0">
                <a:solidFill>
                  <a:srgbClr val="0D0D0D"/>
                </a:solidFill>
                <a:latin typeface="Arial" panose="020B0604020202020204" pitchFamily="34" charset="0"/>
              </a:rPr>
              <a:t>Компания не использует витрину данных для раскрытия данных налогового учета (реализовано прямое подключение к учетным системам Холдинга)</a:t>
            </a:r>
          </a:p>
          <a:p>
            <a:pPr marL="171450" indent="-17145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anose="020B0604020202020204" pitchFamily="34" charset="0"/>
              <a:buChar char="+"/>
              <a:defRPr/>
            </a:pPr>
            <a:r>
              <a:rPr lang="ru-RU" sz="1200" dirty="0">
                <a:solidFill>
                  <a:srgbClr val="0D0D0D"/>
                </a:solidFill>
                <a:latin typeface="Arial" panose="020B0604020202020204" pitchFamily="34" charset="0"/>
              </a:rPr>
              <a:t>В дополнение к модулю подключения к АИС «Налог-3» Компания использует модуль Системы внутреннего контроля и модуль Коммуникации с налоговым органом решения Визор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569EF99-F173-4AF9-B87C-781F77C2E58C}"/>
              </a:ext>
            </a:extLst>
          </p:cNvPr>
          <p:cNvSpPr/>
          <p:nvPr/>
        </p:nvSpPr>
        <p:spPr>
          <a:xfrm>
            <a:off x="294736" y="2141498"/>
            <a:ext cx="2714324" cy="4422642"/>
          </a:xfrm>
          <a:prstGeom prst="roundRect">
            <a:avLst>
              <a:gd name="adj" fmla="val 4672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Время реализации - 12 месяцев</a:t>
            </a:r>
          </a:p>
          <a:p>
            <a:pPr>
              <a:spcAft>
                <a:spcPts val="600"/>
              </a:spcAft>
            </a:pPr>
            <a:r>
              <a:rPr lang="ru-RU" sz="1400" u="sng" dirty="0">
                <a:solidFill>
                  <a:schemeClr val="tx1"/>
                </a:solidFill>
                <a:latin typeface="Arial" panose="020B0604020202020204" pitchFamily="34" charset="0"/>
              </a:rPr>
              <a:t>Особенности: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Уникальная инсталляция с использованием собственной платформы Банка для передачи всех потоков данных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Архитектура разработана с учетом сложного ИТ-ландшафта Банка и содержит инструменты оптимизации ряда бизнес-процессов.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Высокий уровень кастомизации Визор в соответствии с индивидуальными требованиями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Сжатые сроки реализации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Беспрецедентное для проекта количество проектных документов, что логично при сотрудничестве с главным государственным банком финансового рынка  РФ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07986BA-5FBA-4B36-AA9C-D78C4963AB9B}"/>
              </a:ext>
            </a:extLst>
          </p:cNvPr>
          <p:cNvSpPr/>
          <p:nvPr/>
        </p:nvSpPr>
        <p:spPr>
          <a:xfrm>
            <a:off x="293878" y="1564372"/>
            <a:ext cx="2715182" cy="589777"/>
          </a:xfrm>
          <a:prstGeom prst="roundRect">
            <a:avLst>
              <a:gd name="adj" fmla="val 6723"/>
            </a:avLst>
          </a:prstGeom>
          <a:solidFill>
            <a:srgbClr val="00AD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0" bIns="14400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Банк России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9039C49-D802-4073-BE9D-EFF4FE9367BA}"/>
              </a:ext>
            </a:extLst>
          </p:cNvPr>
          <p:cNvSpPr/>
          <p:nvPr/>
        </p:nvSpPr>
        <p:spPr>
          <a:xfrm>
            <a:off x="3153400" y="1564371"/>
            <a:ext cx="2406152" cy="589777"/>
          </a:xfrm>
          <a:prstGeom prst="roundRect">
            <a:avLst>
              <a:gd name="adj" fmla="val 6723"/>
            </a:avLst>
          </a:prstGeom>
          <a:solidFill>
            <a:srgbClr val="00AD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44000" rIns="0" bIns="14400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Банк ВТБ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FA831E-82E6-402B-BC1E-FA8133E7CED4}"/>
              </a:ext>
            </a:extLst>
          </p:cNvPr>
          <p:cNvSpPr/>
          <p:nvPr/>
        </p:nvSpPr>
        <p:spPr>
          <a:xfrm>
            <a:off x="5703892" y="1564371"/>
            <a:ext cx="2763654" cy="589777"/>
          </a:xfrm>
          <a:prstGeom prst="roundRect">
            <a:avLst>
              <a:gd name="adj" fmla="val 6723"/>
            </a:avLst>
          </a:prstGeom>
          <a:solidFill>
            <a:srgbClr val="00AD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44000" rIns="0" bIns="14400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FMCG-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ритейлер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800B039-1125-4BD3-A141-B46BC92DB80E}"/>
              </a:ext>
            </a:extLst>
          </p:cNvPr>
          <p:cNvSpPr/>
          <p:nvPr/>
        </p:nvSpPr>
        <p:spPr>
          <a:xfrm>
            <a:off x="8611887" y="1564371"/>
            <a:ext cx="3314477" cy="576000"/>
          </a:xfrm>
          <a:prstGeom prst="roundRect">
            <a:avLst>
              <a:gd name="adj" fmla="val 6723"/>
            </a:avLst>
          </a:prstGeom>
          <a:solidFill>
            <a:srgbClr val="00AD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Судоходный холдинг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7C3E799-2C29-4006-B8DE-1077D0D9DA55}"/>
              </a:ext>
            </a:extLst>
          </p:cNvPr>
          <p:cNvSpPr/>
          <p:nvPr/>
        </p:nvSpPr>
        <p:spPr>
          <a:xfrm>
            <a:off x="293878" y="879485"/>
            <a:ext cx="4032841" cy="648967"/>
          </a:xfrm>
          <a:prstGeom prst="roundRect">
            <a:avLst>
              <a:gd name="adj" fmla="val 2472"/>
            </a:avLst>
          </a:prstGeom>
          <a:solidFill>
            <a:schemeClr val="tx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Публичные кейсы: Банк ВТБ, Почта Банк, Лента 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8B5542B-48D2-419F-A90B-82BB9F36A9C8}"/>
              </a:ext>
            </a:extLst>
          </p:cNvPr>
          <p:cNvSpPr/>
          <p:nvPr/>
        </p:nvSpPr>
        <p:spPr>
          <a:xfrm>
            <a:off x="4541868" y="879485"/>
            <a:ext cx="7356254" cy="648967"/>
          </a:xfrm>
          <a:prstGeom prst="roundRect">
            <a:avLst>
              <a:gd name="adj" fmla="val 2472"/>
            </a:avLst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noAutofit/>
          </a:bodyPr>
          <a:lstStyle/>
          <a:p>
            <a:pPr lvl="0">
              <a:lnSpc>
                <a:spcPct val="110000"/>
              </a:lnSpc>
              <a:spcAft>
                <a:spcPts val="600"/>
              </a:spcAf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Непубличные кейсы: ЦБ </a:t>
            </a:r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</a:rPr>
              <a:t>РФ, МСП-банк,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ВТБ Инфраструктурный холдинг, Титан-Полимер, КСК, ГК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Совкомфлот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89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2407" y="394505"/>
            <a:ext cx="8469310" cy="1179609"/>
          </a:xfrm>
        </p:spPr>
        <p:txBody>
          <a:bodyPr/>
          <a:lstStyle/>
          <a:p>
            <a:r>
              <a:rPr lang="ru-RU" dirty="0"/>
              <a:t>Оазис</a:t>
            </a:r>
            <a:br>
              <a:rPr lang="ru-RU" dirty="0"/>
            </a:br>
            <a:r>
              <a:rPr lang="ru-RU" sz="3600" b="0" dirty="0"/>
              <a:t>Превращая риски в возможности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6206" y="4881932"/>
            <a:ext cx="74985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GRC-система — цифровая платформа, объединяющая управление рисками, аудитом и ключевыми бизнес-процессами для обеспечения прозрачности и контроля на всех уровнях компании.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572B1E-288F-4DDA-B20E-B137E24C3E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121" t="-27320" r="11302" b="15549"/>
          <a:stretch/>
        </p:blipFill>
        <p:spPr bwMode="auto">
          <a:xfrm>
            <a:off x="392407" y="727989"/>
            <a:ext cx="3197460" cy="4018393"/>
          </a:xfrm>
          <a:prstGeom prst="roundRect">
            <a:avLst>
              <a:gd name="adj" fmla="val 3942"/>
            </a:avLst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1B248E9-EE2B-7995-B7D1-7BF43789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20" y="423292"/>
            <a:ext cx="1753990" cy="457867"/>
          </a:xfrm>
        </p:spPr>
        <p:txBody>
          <a:bodyPr/>
          <a:lstStyle/>
          <a:p>
            <a:r>
              <a:rPr lang="en-US" dirty="0"/>
              <a:t>GRC</a:t>
            </a:r>
            <a:r>
              <a:rPr lang="ru-RU" dirty="0"/>
              <a:t>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AE91D56-F0F7-4FE5-8212-23578E898572}"/>
              </a:ext>
            </a:extLst>
          </p:cNvPr>
          <p:cNvSpPr/>
          <p:nvPr/>
        </p:nvSpPr>
        <p:spPr>
          <a:xfrm>
            <a:off x="432619" y="1141035"/>
            <a:ext cx="11513848" cy="12658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defTabSz="444500">
              <a:lnSpc>
                <a:spcPct val="110000"/>
              </a:lnSpc>
              <a:buClr>
                <a:srgbClr val="254AFA"/>
              </a:buClr>
              <a:buSzPct val="100000"/>
              <a:defRPr/>
            </a:pPr>
            <a:r>
              <a:rPr lang="ru-RU" sz="2000" b="1" dirty="0">
                <a:solidFill>
                  <a:schemeClr val="bg1"/>
                </a:solidFill>
              </a:rPr>
              <a:t>Что такое GRC?</a:t>
            </a:r>
          </a:p>
          <a:p>
            <a:pPr defTabSz="444500">
              <a:lnSpc>
                <a:spcPct val="110000"/>
              </a:lnSpc>
              <a:buClr>
                <a:srgbClr val="254AFA"/>
              </a:buClr>
              <a:buSzPct val="100000"/>
              <a:defRPr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Governance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Risk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and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Compliance</a:t>
            </a:r>
            <a:r>
              <a:rPr lang="ru-RU" sz="2000" dirty="0">
                <a:solidFill>
                  <a:schemeClr val="bg1"/>
                </a:solidFill>
              </a:rPr>
              <a:t> — то есть корпоративное руководство, управление рисками и соответствие внешним требованиям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7A9B6A5-242B-43B4-B889-3CC0EE0424B9}"/>
              </a:ext>
            </a:extLst>
          </p:cNvPr>
          <p:cNvSpPr/>
          <p:nvPr/>
        </p:nvSpPr>
        <p:spPr>
          <a:xfrm>
            <a:off x="432619" y="2700380"/>
            <a:ext cx="11513848" cy="19459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defTabSz="444500">
              <a:lnSpc>
                <a:spcPct val="110000"/>
              </a:lnSpc>
              <a:buClr>
                <a:srgbClr val="254AFA"/>
              </a:buClr>
              <a:buSzPct val="100000"/>
              <a:defRPr/>
            </a:pPr>
            <a:r>
              <a:rPr lang="ru-RU" sz="2000" b="1" dirty="0">
                <a:solidFill>
                  <a:schemeClr val="bg1"/>
                </a:solidFill>
              </a:rPr>
              <a:t>Почему GRC важно?</a:t>
            </a:r>
          </a:p>
          <a:p>
            <a:pPr defTabSz="444500">
              <a:lnSpc>
                <a:spcPct val="110000"/>
              </a:lnSpc>
              <a:buClr>
                <a:srgbClr val="254AFA"/>
              </a:buClr>
              <a:buSzPct val="100000"/>
              <a:defRPr/>
            </a:pPr>
            <a:r>
              <a:rPr lang="ru-RU" sz="2000" dirty="0">
                <a:solidFill>
                  <a:schemeClr val="bg1"/>
                </a:solidFill>
              </a:rPr>
              <a:t>Основа для принятия решений, снижения рисков, а также использования возможностей, связанных с неопределённостью.</a:t>
            </a:r>
          </a:p>
          <a:p>
            <a:pPr defTabSz="444500">
              <a:lnSpc>
                <a:spcPct val="110000"/>
              </a:lnSpc>
              <a:buClr>
                <a:srgbClr val="254AFA"/>
              </a:buClr>
              <a:buSzPct val="100000"/>
              <a:defRPr/>
            </a:pPr>
            <a:r>
              <a:rPr lang="ru-RU" sz="2000" dirty="0">
                <a:solidFill>
                  <a:schemeClr val="bg1"/>
                </a:solidFill>
              </a:rPr>
              <a:t>Комплексный набор средств, позволяющий организации эффективно достигать поставленных целей, устранять факторы неопределенности и действовать добросовестно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7B1CB28-A4DD-4B2D-815B-546D9520B196}"/>
              </a:ext>
            </a:extLst>
          </p:cNvPr>
          <p:cNvSpPr/>
          <p:nvPr/>
        </p:nvSpPr>
        <p:spPr>
          <a:xfrm>
            <a:off x="432619" y="4931253"/>
            <a:ext cx="11513848" cy="15714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defTabSz="444500">
              <a:lnSpc>
                <a:spcPct val="110000"/>
              </a:lnSpc>
              <a:buClr>
                <a:srgbClr val="254AFA"/>
              </a:buClr>
              <a:buSzPct val="100000"/>
              <a:defRPr/>
            </a:pPr>
            <a:r>
              <a:rPr lang="ru-RU" sz="2000" b="1" dirty="0">
                <a:solidFill>
                  <a:schemeClr val="bg1"/>
                </a:solidFill>
              </a:rPr>
              <a:t>В чем сложность управления GRC?</a:t>
            </a:r>
          </a:p>
          <a:p>
            <a:pPr defTabSz="444500">
              <a:lnSpc>
                <a:spcPct val="110000"/>
              </a:lnSpc>
              <a:buClr>
                <a:srgbClr val="254AFA"/>
              </a:buClr>
              <a:buSzPct val="100000"/>
              <a:defRPr/>
            </a:pPr>
            <a:r>
              <a:rPr lang="ru-RU" sz="2000" dirty="0">
                <a:solidFill>
                  <a:schemeClr val="bg1"/>
                </a:solidFill>
              </a:rPr>
              <a:t>Постоянные изменения. Уровень риск-культуры. Большой объем данных и растущее количество требований затрудняют принятие обоснованных решений и требуют эффективных инструментов для анализа и обработки информации. </a:t>
            </a:r>
          </a:p>
        </p:txBody>
      </p:sp>
    </p:spTree>
    <p:extLst>
      <p:ext uri="{BB962C8B-B14F-4D97-AF65-F5344CB8AC3E}">
        <p14:creationId xmlns:p14="http://schemas.microsoft.com/office/powerpoint/2010/main" val="74369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1B248E9-EE2B-7995-B7D1-7BF43789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GRC </a:t>
            </a:r>
            <a:r>
              <a:rPr lang="ru-RU" dirty="0"/>
              <a:t>платформа Оазис</a:t>
            </a:r>
          </a:p>
        </p:txBody>
      </p:sp>
      <p:sp>
        <p:nvSpPr>
          <p:cNvPr id="13" name="Скругленный прямоугольник 25">
            <a:extLst>
              <a:ext uri="{FF2B5EF4-FFF2-40B4-BE49-F238E27FC236}">
                <a16:creationId xmlns:a16="http://schemas.microsoft.com/office/drawing/2014/main" id="{2B9F0265-1390-4529-B9CB-235B0225A16C}"/>
              </a:ext>
            </a:extLst>
          </p:cNvPr>
          <p:cNvSpPr/>
          <p:nvPr/>
        </p:nvSpPr>
        <p:spPr>
          <a:xfrm>
            <a:off x="431799" y="1011238"/>
            <a:ext cx="5008881" cy="3140137"/>
          </a:xfrm>
          <a:prstGeom prst="roundRect">
            <a:avLst>
              <a:gd name="adj" fmla="val 5528"/>
            </a:avLst>
          </a:prstGeom>
          <a:solidFill>
            <a:srgbClr val="EBF3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36000" bIns="144000" rtlCol="0" anchor="t" anchorCtr="0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ADE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Какую задачу решает?</a:t>
            </a:r>
            <a:endParaRPr lang="ru-RU" sz="1400" dirty="0">
              <a:solidFill>
                <a:srgbClr val="03182B"/>
              </a:solidFill>
            </a:endParaRPr>
          </a:p>
          <a:p>
            <a:pPr marL="141288" lvl="1" indent="-141288">
              <a:spcAft>
                <a:spcPts val="400"/>
              </a:spcAft>
              <a:buClr>
                <a:srgbClr val="00ADEB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rgbClr val="03182B"/>
                </a:solidFill>
              </a:rPr>
              <a:t>Повышение скорости принятия управленческих решений.</a:t>
            </a:r>
          </a:p>
          <a:p>
            <a:pPr marL="141288" lvl="1" indent="-141288">
              <a:spcAft>
                <a:spcPts val="400"/>
              </a:spcAft>
              <a:buClr>
                <a:srgbClr val="00ADEB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rgbClr val="03182B"/>
                </a:solidFill>
              </a:rPr>
              <a:t>Систематизация данных о потерях, затратах на устранение последствий или недопущения потерь.</a:t>
            </a:r>
          </a:p>
          <a:p>
            <a:pPr marL="141288" lvl="1" indent="-141288">
              <a:spcAft>
                <a:spcPts val="400"/>
              </a:spcAft>
              <a:buClr>
                <a:srgbClr val="00ADEB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rgbClr val="03182B"/>
                </a:solidFill>
              </a:rPr>
              <a:t>Создание единой цифровой платформы взаимодействия подразделений рисков, внутреннего контроля, внутреннего аудита, владельцев бизнес-процессов.</a:t>
            </a:r>
          </a:p>
          <a:p>
            <a:pPr marL="141288" lvl="1" indent="-141288">
              <a:spcAft>
                <a:spcPts val="400"/>
              </a:spcAft>
              <a:buClr>
                <a:srgbClr val="00ADEB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rgbClr val="03182B"/>
                </a:solidFill>
              </a:rPr>
              <a:t>Поддержка выполнения требований ФНС к системе внутреннего контроля при переходе на налоговый мониторинг.</a:t>
            </a:r>
          </a:p>
          <a:p>
            <a:pPr marL="141288" lvl="1" indent="-141288">
              <a:spcAft>
                <a:spcPts val="400"/>
              </a:spcAft>
              <a:buClr>
                <a:srgbClr val="00ADEB"/>
              </a:buClr>
              <a:buFont typeface="Системный шрифт, обычный"/>
              <a:buChar char="+"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318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41288" marR="0" lvl="1" indent="-141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ADEB"/>
              </a:buClr>
              <a:buSzTx/>
              <a:buFont typeface="Системный шрифт, обычный"/>
              <a:buChar char="+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318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Скругленный прямоугольник 25">
            <a:extLst>
              <a:ext uri="{FF2B5EF4-FFF2-40B4-BE49-F238E27FC236}">
                <a16:creationId xmlns:a16="http://schemas.microsoft.com/office/drawing/2014/main" id="{60CD88FA-7A80-40F5-8421-73B5D6073295}"/>
              </a:ext>
            </a:extLst>
          </p:cNvPr>
          <p:cNvSpPr>
            <a:spLocks/>
          </p:cNvSpPr>
          <p:nvPr/>
        </p:nvSpPr>
        <p:spPr>
          <a:xfrm>
            <a:off x="6486154" y="946618"/>
            <a:ext cx="5008881" cy="3140137"/>
          </a:xfrm>
          <a:prstGeom prst="roundRect">
            <a:avLst>
              <a:gd name="adj" fmla="val 435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144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Какая ценность?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000" indent="-180000">
              <a:spcAft>
                <a:spcPts val="300"/>
              </a:spcAft>
              <a:buFont typeface="Arial" panose="020B0604020202020204" pitchFamily="34" charset="0"/>
              <a:buChar char="+"/>
              <a:defRPr/>
            </a:pPr>
            <a:r>
              <a:rPr lang="ru-RU" sz="1400" dirty="0">
                <a:solidFill>
                  <a:srgbClr val="FFFFFF"/>
                </a:solidFill>
              </a:rPr>
              <a:t>Приоритезация ресурсов для устранения наиболее критических угроз с учетом риск-аппетита компании</a:t>
            </a:r>
          </a:p>
          <a:p>
            <a:pPr marL="180000" lvl="0" indent="-180000">
              <a:spcAft>
                <a:spcPts val="300"/>
              </a:spcAft>
              <a:buFont typeface="Arial" panose="020B0604020202020204" pitchFamily="34" charset="0"/>
              <a:buChar char="+"/>
              <a:defRPr/>
            </a:pPr>
            <a:r>
              <a:rPr lang="ru-RU" sz="1400" dirty="0">
                <a:solidFill>
                  <a:srgbClr val="FFFFFF"/>
                </a:solidFill>
              </a:rPr>
              <a:t>Возможность построения и визуализации карты рисков для стратегического анализа и принятия решений</a:t>
            </a:r>
          </a:p>
          <a:p>
            <a:pPr marL="180000" indent="-180000">
              <a:spcAft>
                <a:spcPts val="300"/>
              </a:spcAft>
              <a:buFont typeface="Arial" panose="020B0604020202020204" pitchFamily="34" charset="0"/>
              <a:buChar char="+"/>
              <a:defRPr/>
            </a:pPr>
            <a:r>
              <a:rPr lang="ru-RU" sz="1400" dirty="0">
                <a:solidFill>
                  <a:srgbClr val="FFFFFF"/>
                </a:solidFill>
              </a:rPr>
              <a:t>Управляемость на уровне компании — единая цифровая среда для взаимодействия подразделений.</a:t>
            </a:r>
          </a:p>
          <a:p>
            <a:pPr marL="180000" lvl="0" indent="-180000">
              <a:spcAft>
                <a:spcPts val="300"/>
              </a:spcAft>
              <a:buFont typeface="Arial" panose="020B0604020202020204" pitchFamily="34" charset="0"/>
              <a:buChar char="+"/>
              <a:defRPr/>
            </a:pPr>
            <a:r>
              <a:rPr lang="ru-RU" sz="1400" dirty="0">
                <a:solidFill>
                  <a:srgbClr val="FFFFFF"/>
                </a:solidFill>
              </a:rPr>
              <a:t>Снижение регуляторных и комплаенс-рисков благодаря автоматизации учёта и отчетности.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Системный шрифт, обычный"/>
              <a:buChar char="+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8DC35B-CDE0-41C9-AE6E-9FA05D37F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39372" y="3429000"/>
            <a:ext cx="432000" cy="432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2C93C99-6996-43FB-94AC-2E8309521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155372" y="5863865"/>
            <a:ext cx="432000" cy="432000"/>
          </a:xfrm>
          <a:prstGeom prst="rect">
            <a:avLst/>
          </a:prstGeom>
        </p:spPr>
      </p:pic>
      <p:sp>
        <p:nvSpPr>
          <p:cNvPr id="18" name="Скругленный прямоугольник 8">
            <a:extLst>
              <a:ext uri="{FF2B5EF4-FFF2-40B4-BE49-F238E27FC236}">
                <a16:creationId xmlns:a16="http://schemas.microsoft.com/office/drawing/2014/main" id="{CADF3ED3-69BF-4ED0-BFC9-A92ABB9BC0BF}"/>
              </a:ext>
            </a:extLst>
          </p:cNvPr>
          <p:cNvSpPr/>
          <p:nvPr/>
        </p:nvSpPr>
        <p:spPr>
          <a:xfrm>
            <a:off x="3302789" y="4441609"/>
            <a:ext cx="5687805" cy="2173862"/>
          </a:xfrm>
          <a:prstGeom prst="roundRect">
            <a:avLst>
              <a:gd name="adj" fmla="val 518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108000" rtlCol="0" anchor="t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DEB"/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ADE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Области применения</a:t>
            </a:r>
          </a:p>
          <a:p>
            <a:pPr marL="141288" lvl="1" indent="-141288">
              <a:spcAft>
                <a:spcPts val="400"/>
              </a:spcAft>
              <a:buClr>
                <a:srgbClr val="00ADEB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tx1"/>
                </a:solidFill>
              </a:rPr>
              <a:t>Управление рисками и внутренними контролями.</a:t>
            </a:r>
          </a:p>
          <a:p>
            <a:pPr marL="141288" lvl="1" indent="-141288">
              <a:spcAft>
                <a:spcPts val="400"/>
              </a:spcAft>
              <a:buClr>
                <a:srgbClr val="00ADEB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tx1"/>
                </a:solidFill>
              </a:rPr>
              <a:t>Управление внутренним аудитом и планированием проверок.</a:t>
            </a:r>
          </a:p>
          <a:p>
            <a:pPr marL="141288" lvl="1" indent="-141288">
              <a:spcAft>
                <a:spcPts val="400"/>
              </a:spcAft>
              <a:buClr>
                <a:srgbClr val="00ADEB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tx1"/>
                </a:solidFill>
              </a:rPr>
              <a:t>Управление обеспечением непрерывности бизнеса.</a:t>
            </a:r>
          </a:p>
          <a:p>
            <a:pPr marL="141288" lvl="1" indent="-141288">
              <a:spcAft>
                <a:spcPts val="400"/>
              </a:spcAft>
              <a:buClr>
                <a:srgbClr val="00ADEB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tx1"/>
                </a:solidFill>
              </a:rPr>
              <a:t>Управление устойчивым развитием.</a:t>
            </a:r>
          </a:p>
          <a:p>
            <a:pPr marL="141288" lvl="1" indent="-141288">
              <a:spcAft>
                <a:spcPts val="400"/>
              </a:spcAft>
              <a:buClr>
                <a:srgbClr val="00ADEB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tx1"/>
                </a:solidFill>
              </a:rPr>
              <a:t>Управление процессами по обработке персональных данных.</a:t>
            </a:r>
          </a:p>
          <a:p>
            <a:pPr marL="141288" lvl="1" indent="-141288">
              <a:spcAft>
                <a:spcPts val="400"/>
              </a:spcAft>
              <a:buClr>
                <a:srgbClr val="00ADEB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tx1"/>
                </a:solidFill>
              </a:rPr>
              <a:t>Управление конфликтом интересов.</a:t>
            </a:r>
          </a:p>
          <a:p>
            <a:pPr marL="141288" lvl="1" indent="-141288">
              <a:spcAft>
                <a:spcPts val="400"/>
              </a:spcAft>
              <a:buClr>
                <a:srgbClr val="00ADEB"/>
              </a:buClr>
              <a:buFont typeface="Системный шрифт, обычный"/>
              <a:buChar char="+"/>
            </a:pPr>
            <a:endParaRPr lang="ru-RU" sz="1400" dirty="0">
              <a:solidFill>
                <a:srgbClr val="03182B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338AC96-79FC-49BB-B47C-75DF807C67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85370" y="3696065"/>
            <a:ext cx="455310" cy="4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17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:a16="http://schemas.microsoft.com/office/drawing/2014/main" id="{4BFCFE56-7480-4AEC-B05E-C6D90F3B4A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Автоматизация риск-менеджмента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FCA2B03-F4AB-4DD2-A27B-0B78338B3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37919"/>
            <a:ext cx="9635208" cy="369332"/>
          </a:xfrm>
        </p:spPr>
        <p:txBody>
          <a:bodyPr/>
          <a:lstStyle/>
          <a:p>
            <a:r>
              <a:rPr lang="ru-RU" dirty="0"/>
              <a:t>Потенциальные нефинансовые эффекты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D519198-4C6C-4D2E-BF70-E6D9C2D7DE26}"/>
              </a:ext>
            </a:extLst>
          </p:cNvPr>
          <p:cNvSpPr/>
          <p:nvPr/>
        </p:nvSpPr>
        <p:spPr>
          <a:xfrm>
            <a:off x="432619" y="1282088"/>
            <a:ext cx="3647256" cy="5219700"/>
          </a:xfrm>
          <a:prstGeom prst="roundRect">
            <a:avLst>
              <a:gd name="adj" fmla="val 521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108000" rtlCol="0" anchor="t"/>
          <a:lstStyle/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ru-RU" sz="1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</a:t>
            </a:r>
            <a:br>
              <a:rPr lang="en-US" sz="1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бизнес-процессов</a:t>
            </a:r>
          </a:p>
          <a:p>
            <a:pPr marL="171450" indent="-1714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+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на непрерывный мониторинг</a:t>
            </a:r>
            <a:b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анализ рисков</a:t>
            </a:r>
          </a:p>
          <a:p>
            <a:pPr marL="541338" lvl="1" indent="-182563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+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отчетности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режиме реального времени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вместо нескольких рабочих дней</a:t>
            </a:r>
          </a:p>
          <a:p>
            <a:pPr marL="171450" indent="-1714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+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сроков устранения нарушений</a:t>
            </a:r>
          </a:p>
          <a:p>
            <a:pPr marL="541338" lvl="1" indent="-182563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+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скорости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эффективности корректирующих мероприятий за счет сквозного трекинга от выявления до закрытия</a:t>
            </a:r>
          </a:p>
          <a:p>
            <a:pPr marL="171450" indent="-1714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+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трудозатрат</a:t>
            </a:r>
          </a:p>
          <a:p>
            <a:pPr marL="541338" lvl="1" indent="-182563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+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рутинных контрольных и аудиторских процедур, а также эффективное управление загрузкой сотрудников при планировали контрольных мероприятий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C192771-9B7F-4DF6-B188-3628A4B172EA}"/>
              </a:ext>
            </a:extLst>
          </p:cNvPr>
          <p:cNvSpPr/>
          <p:nvPr/>
        </p:nvSpPr>
        <p:spPr>
          <a:xfrm>
            <a:off x="4271962" y="1282088"/>
            <a:ext cx="3646487" cy="5219700"/>
          </a:xfrm>
          <a:prstGeom prst="roundRect">
            <a:avLst>
              <a:gd name="adj" fmla="val 521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108000" rtlCol="0" anchor="t"/>
          <a:lstStyle/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ru-RU" sz="1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и обоснованности управленческих решений</a:t>
            </a:r>
          </a:p>
          <a:p>
            <a:pPr marL="171450" indent="-1714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+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согласованности данных</a:t>
            </a:r>
          </a:p>
          <a:p>
            <a:pPr marL="541338" lvl="1" indent="-182563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+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Консолидация всех данных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рисках, контрольных процедурах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аудиторских проверок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централизованной системе</a:t>
            </a:r>
          </a:p>
          <a:p>
            <a:pPr marL="171450" indent="-1714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+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полной и актуальной карты рисков</a:t>
            </a:r>
          </a:p>
          <a:p>
            <a:pPr marL="541338" lvl="1" indent="-182563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+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быстрого построения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визуализации карты рисков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стратегического анализа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принятия решений</a:t>
            </a:r>
          </a:p>
          <a:p>
            <a:pPr marL="541338" lvl="1" indent="-182563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+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ресурсов и инвестиций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наиболее рискованные области</a:t>
            </a:r>
          </a:p>
          <a:p>
            <a:pPr marL="171450" indent="-1714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+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Стандартизация методологий управления рисками</a:t>
            </a:r>
          </a:p>
          <a:p>
            <a:pPr marL="541338" lvl="1" indent="-182563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+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единого реестра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(базы знаний), содержащего утвержденные методологии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проверок и контрольных процедур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1C30420-4F7F-4E46-BCA4-5C51FC025B06}"/>
              </a:ext>
            </a:extLst>
          </p:cNvPr>
          <p:cNvSpPr/>
          <p:nvPr/>
        </p:nvSpPr>
        <p:spPr>
          <a:xfrm>
            <a:off x="8110537" y="1282088"/>
            <a:ext cx="3646487" cy="5219700"/>
          </a:xfrm>
          <a:prstGeom prst="roundRect">
            <a:avLst>
              <a:gd name="adj" fmla="val 521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108000" rtlCol="0" anchor="t"/>
          <a:lstStyle/>
          <a:p>
            <a:pPr>
              <a:spcAft>
                <a:spcPts val="1200"/>
              </a:spcAft>
              <a:buClr>
                <a:schemeClr val="accent2"/>
              </a:buClr>
            </a:pPr>
            <a:r>
              <a:rPr lang="ru-RU" sz="1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контроля</a:t>
            </a:r>
            <a:br>
              <a:rPr lang="en-US" sz="1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прозрачности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+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Гибкое разграничение прав подступа</a:t>
            </a:r>
          </a:p>
          <a:p>
            <a:pPr marL="541338" lvl="1" indent="-182563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+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настройки прав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доступа ответственных сотрудников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их зонами ответственности в единой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системе управления рисками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+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прозрачности процессов</a:t>
            </a:r>
          </a:p>
          <a:p>
            <a:pPr marL="541338" lvl="1" indent="-182563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+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сквозной видимости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процессов управления рисками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контроля для ключевых стейкхолдеров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26E8EF-8506-4871-BE2C-EF09A4553E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54" b="9889"/>
          <a:stretch/>
        </p:blipFill>
        <p:spPr>
          <a:xfrm>
            <a:off x="8948964" y="4710453"/>
            <a:ext cx="2180370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231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ой шаблон Т1">
  <a:themeElements>
    <a:clrScheme name="T1 2024">
      <a:dk1>
        <a:srgbClr val="03182B"/>
      </a:dk1>
      <a:lt1>
        <a:srgbClr val="FFFFFF"/>
      </a:lt1>
      <a:dk2>
        <a:srgbClr val="00ADEB"/>
      </a:dk2>
      <a:lt2>
        <a:srgbClr val="00ADEB"/>
      </a:lt2>
      <a:accent1>
        <a:srgbClr val="017FAD"/>
      </a:accent1>
      <a:accent2>
        <a:srgbClr val="0059AA"/>
      </a:accent2>
      <a:accent3>
        <a:srgbClr val="C3C3C3"/>
      </a:accent3>
      <a:accent4>
        <a:srgbClr val="151515"/>
      </a:accent4>
      <a:accent5>
        <a:srgbClr val="ECF2F9"/>
      </a:accent5>
      <a:accent6>
        <a:srgbClr val="C7F1FF"/>
      </a:accent6>
      <a:hlink>
        <a:srgbClr val="00ADEB"/>
      </a:hlink>
      <a:folHlink>
        <a:srgbClr val="005AAA"/>
      </a:folHlink>
    </a:clrScheme>
    <a:fontScheme name="Друга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20000"/>
            <a:lumOff val="80000"/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сновной шаблон Т1">
  <a:themeElements>
    <a:clrScheme name="T1 2024">
      <a:dk1>
        <a:srgbClr val="03182B"/>
      </a:dk1>
      <a:lt1>
        <a:srgbClr val="FFFFFF"/>
      </a:lt1>
      <a:dk2>
        <a:srgbClr val="00ADEB"/>
      </a:dk2>
      <a:lt2>
        <a:srgbClr val="00ADEB"/>
      </a:lt2>
      <a:accent1>
        <a:srgbClr val="017FAD"/>
      </a:accent1>
      <a:accent2>
        <a:srgbClr val="0059AA"/>
      </a:accent2>
      <a:accent3>
        <a:srgbClr val="C3C3C3"/>
      </a:accent3>
      <a:accent4>
        <a:srgbClr val="151515"/>
      </a:accent4>
      <a:accent5>
        <a:srgbClr val="ECF2F9"/>
      </a:accent5>
      <a:accent6>
        <a:srgbClr val="C7F1FF"/>
      </a:accent6>
      <a:hlink>
        <a:srgbClr val="00ADEB"/>
      </a:hlink>
      <a:folHlink>
        <a:srgbClr val="005AAA"/>
      </a:folHlink>
    </a:clrScheme>
    <a:fontScheme name="Друга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20000"/>
            <a:lumOff val="80000"/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15452</TotalTime>
  <Words>1546</Words>
  <Application>Microsoft Office PowerPoint</Application>
  <PresentationFormat>Широкоэкранный</PresentationFormat>
  <Paragraphs>197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ALS Hauss</vt:lpstr>
      <vt:lpstr>ALS Hauss Black</vt:lpstr>
      <vt:lpstr>ALS Hauss Book</vt:lpstr>
      <vt:lpstr>Arial</vt:lpstr>
      <vt:lpstr>Calibri</vt:lpstr>
      <vt:lpstr>Calibri Light</vt:lpstr>
      <vt:lpstr>Wingdings</vt:lpstr>
      <vt:lpstr>Системный шрифт, обычный</vt:lpstr>
      <vt:lpstr>Тема Office</vt:lpstr>
      <vt:lpstr>Основной шаблон Т1</vt:lpstr>
      <vt:lpstr>Основной шаблон Т1</vt:lpstr>
      <vt:lpstr>Презентация PowerPoint</vt:lpstr>
      <vt:lpstr>Что такое Налоговый мониторинг?</vt:lpstr>
      <vt:lpstr>Презентация PowerPoint</vt:lpstr>
      <vt:lpstr>Что такое Визор и в чем его преимущества?</vt:lpstr>
      <vt:lpstr>Примеры проектов Визор</vt:lpstr>
      <vt:lpstr>Оазис Превращая риски в возможности</vt:lpstr>
      <vt:lpstr>GRC.</vt:lpstr>
      <vt:lpstr>GRC платформа Оазис</vt:lpstr>
      <vt:lpstr>Потенциальные нефинансовые эффекты</vt:lpstr>
      <vt:lpstr>Функциональные возможности платформы</vt:lpstr>
      <vt:lpstr>Почему Оазис?</vt:lpstr>
    </vt:vector>
  </TitlesOfParts>
  <Company>Банк Открытие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Оазис Превращая риски в возможности</dc:title>
  <dc:creator>Атамасова Мария Евгеньевна</dc:creator>
  <cp:lastModifiedBy>Sergeeva, Ekaterina</cp:lastModifiedBy>
  <cp:revision>81</cp:revision>
  <dcterms:created xsi:type="dcterms:W3CDTF">2024-07-04T19:57:47Z</dcterms:created>
  <dcterms:modified xsi:type="dcterms:W3CDTF">2026-06-29T08:29:17Z</dcterms:modified>
</cp:coreProperties>
</file>