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8" r:id="rId1"/>
    <p:sldMasterId id="2147483699" r:id="rId2"/>
  </p:sldMasterIdLst>
  <p:notesMasterIdLst>
    <p:notesMasterId r:id="rId20"/>
  </p:notesMasterIdLst>
  <p:sldIdLst>
    <p:sldId id="774" r:id="rId3"/>
    <p:sldId id="2147474217" r:id="rId4"/>
    <p:sldId id="773" r:id="rId5"/>
    <p:sldId id="2147474195" r:id="rId6"/>
    <p:sldId id="2147474215" r:id="rId7"/>
    <p:sldId id="2147474201" r:id="rId8"/>
    <p:sldId id="2147474219" r:id="rId9"/>
    <p:sldId id="2147474197" r:id="rId10"/>
    <p:sldId id="2147474220" r:id="rId11"/>
    <p:sldId id="2147474202" r:id="rId12"/>
    <p:sldId id="283" r:id="rId13"/>
    <p:sldId id="2147472296" r:id="rId14"/>
    <p:sldId id="2147474218" r:id="rId15"/>
    <p:sldId id="2147474163" r:id="rId16"/>
    <p:sldId id="2147474165" r:id="rId17"/>
    <p:sldId id="2147474221" r:id="rId18"/>
    <p:sldId id="2147474150" r:id="rId19"/>
  </p:sldIdLst>
  <p:sldSz cx="12192000" cy="6858000"/>
  <p:notesSz cx="12192000" cy="6858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RF Dewi Bold" panose="020B0604020202020204" charset="-52"/>
      <p:bold r:id="rId25"/>
    </p:embeddedFont>
    <p:embeddedFont>
      <p:font typeface="RF Dewi Extended Light" panose="00000405000000000000" charset="-52"/>
      <p:regular r:id="rId26"/>
      <p:italic r:id="rId27"/>
    </p:embeddedFont>
    <p:embeddedFont>
      <p:font typeface="RF Dewi Extended Semibold" panose="00000705000000000000" charset="-52"/>
      <p:bold r:id="rId28"/>
      <p:boldItalic r:id="rId29"/>
    </p:embeddedFont>
    <p:embeddedFont>
      <p:font typeface="RF Dewi Extended Ultrabold" panose="00000905000000000000" charset="-52"/>
      <p:bold r:id="rId30"/>
      <p:boldItalic r:id="rId31"/>
    </p:embeddedFont>
    <p:embeddedFont>
      <p:font typeface="RF Dewi Semibold" panose="00000700000000000000" charset="-52"/>
      <p:bold r:id="rId32"/>
      <p:boldItalic r:id="rId33"/>
    </p:embeddedFont>
  </p:embeddedFontLst>
  <p:defaultTextStyle>
    <a:defPPr>
      <a:defRPr lang="ru-RU"/>
    </a:defPPr>
    <a:lvl1pPr marL="0" algn="l" defTabSz="950952">
      <a:defRPr sz="1850">
        <a:solidFill>
          <a:schemeClr val="tx1"/>
        </a:solidFill>
        <a:latin typeface="+mn-lt"/>
        <a:ea typeface="+mn-ea"/>
        <a:cs typeface="+mn-cs"/>
      </a:defRPr>
    </a:lvl1pPr>
    <a:lvl2pPr marL="475476" algn="l" defTabSz="950952">
      <a:defRPr sz="1850">
        <a:solidFill>
          <a:schemeClr val="tx1"/>
        </a:solidFill>
        <a:latin typeface="+mn-lt"/>
        <a:ea typeface="+mn-ea"/>
        <a:cs typeface="+mn-cs"/>
      </a:defRPr>
    </a:lvl2pPr>
    <a:lvl3pPr marL="950952" algn="l" defTabSz="950952">
      <a:defRPr sz="1850">
        <a:solidFill>
          <a:schemeClr val="tx1"/>
        </a:solidFill>
        <a:latin typeface="+mn-lt"/>
        <a:ea typeface="+mn-ea"/>
        <a:cs typeface="+mn-cs"/>
      </a:defRPr>
    </a:lvl3pPr>
    <a:lvl4pPr marL="1426428" algn="l" defTabSz="950952">
      <a:defRPr sz="1850">
        <a:solidFill>
          <a:schemeClr val="tx1"/>
        </a:solidFill>
        <a:latin typeface="+mn-lt"/>
        <a:ea typeface="+mn-ea"/>
        <a:cs typeface="+mn-cs"/>
      </a:defRPr>
    </a:lvl4pPr>
    <a:lvl5pPr marL="1901904" algn="l" defTabSz="950952">
      <a:defRPr sz="1850">
        <a:solidFill>
          <a:schemeClr val="tx1"/>
        </a:solidFill>
        <a:latin typeface="+mn-lt"/>
        <a:ea typeface="+mn-ea"/>
        <a:cs typeface="+mn-cs"/>
      </a:defRPr>
    </a:lvl5pPr>
    <a:lvl6pPr marL="2377381" algn="l" defTabSz="950952">
      <a:defRPr sz="1850">
        <a:solidFill>
          <a:schemeClr val="tx1"/>
        </a:solidFill>
        <a:latin typeface="+mn-lt"/>
        <a:ea typeface="+mn-ea"/>
        <a:cs typeface="+mn-cs"/>
      </a:defRPr>
    </a:lvl6pPr>
    <a:lvl7pPr marL="2852857" algn="l" defTabSz="950952">
      <a:defRPr sz="1850">
        <a:solidFill>
          <a:schemeClr val="tx1"/>
        </a:solidFill>
        <a:latin typeface="+mn-lt"/>
        <a:ea typeface="+mn-ea"/>
        <a:cs typeface="+mn-cs"/>
      </a:defRPr>
    </a:lvl7pPr>
    <a:lvl8pPr marL="3328333" algn="l" defTabSz="950952">
      <a:defRPr sz="1850">
        <a:solidFill>
          <a:schemeClr val="tx1"/>
        </a:solidFill>
        <a:latin typeface="+mn-lt"/>
        <a:ea typeface="+mn-ea"/>
        <a:cs typeface="+mn-cs"/>
      </a:defRPr>
    </a:lvl8pPr>
    <a:lvl9pPr marL="3803809" algn="l" defTabSz="950952">
      <a:defRPr sz="185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94">
          <p15:clr>
            <a:srgbClr val="A4A3A4"/>
          </p15:clr>
        </p15:guide>
        <p15:guide id="2" orient="horz" pos="731">
          <p15:clr>
            <a:srgbClr val="A4A3A4"/>
          </p15:clr>
        </p15:guide>
        <p15:guide id="3" pos="75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4AFC"/>
    <a:srgbClr val="4FA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B62E74-8C94-4431-88D5-AAD351FC0E93}" v="2" dt="2026-04-07T07:07:13.6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1" d="100"/>
          <a:sy n="61" d="100"/>
        </p:scale>
        <p:origin x="860" y="60"/>
      </p:cViewPr>
      <p:guideLst>
        <p:guide orient="horz" pos="1094"/>
        <p:guide orient="horz" pos="731"/>
        <p:guide pos="755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1286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microsoft.com/office/2015/10/relationships/revisionInfo" Target="revisionInfo.xml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tor Dmitriev" userId="e7a382c8a47d95c4" providerId="LiveId" clId="{82F4BDF8-CC53-4501-A00A-14247DEBE7E3}"/>
    <pc:docChg chg="addSld delSld modSld">
      <pc:chgData name="Victor Dmitriev" userId="e7a382c8a47d95c4" providerId="LiveId" clId="{82F4BDF8-CC53-4501-A00A-14247DEBE7E3}" dt="2026-04-09T11:45:15.245" v="3" actId="47"/>
      <pc:docMkLst>
        <pc:docMk/>
      </pc:docMkLst>
      <pc:sldChg chg="add">
        <pc:chgData name="Victor Dmitriev" userId="e7a382c8a47d95c4" providerId="LiveId" clId="{82F4BDF8-CC53-4501-A00A-14247DEBE7E3}" dt="2026-04-07T07:07:13.685" v="2"/>
        <pc:sldMkLst>
          <pc:docMk/>
          <pc:sldMk cId="1975553517" sldId="2147472146"/>
        </pc:sldMkLst>
      </pc:sldChg>
      <pc:sldChg chg="add">
        <pc:chgData name="Victor Dmitriev" userId="e7a382c8a47d95c4" providerId="LiveId" clId="{82F4BDF8-CC53-4501-A00A-14247DEBE7E3}" dt="2026-04-07T07:07:03.576" v="1"/>
        <pc:sldMkLst>
          <pc:docMk/>
          <pc:sldMk cId="1321565115" sldId="2147472296"/>
        </pc:sldMkLst>
      </pc:sldChg>
      <pc:sldChg chg="del">
        <pc:chgData name="Victor Dmitriev" userId="e7a382c8a47d95c4" providerId="LiveId" clId="{82F4BDF8-CC53-4501-A00A-14247DEBE7E3}" dt="2026-04-09T11:45:15.245" v="3" actId="47"/>
        <pc:sldMkLst>
          <pc:docMk/>
          <pc:sldMk cId="3655428452" sldId="214747416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5EE7797-DEB4-4521-9C5C-D718B0842888}" type="datetimeFigureOut">
              <a:rPr lang="ru-RU"/>
              <a:t>29.06.2026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9588702-CDEB-4C0B-97E8-2E5D67897D28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219170">
      <a:defRPr sz="16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>
      <a:defRPr sz="16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>
      <a:defRPr sz="16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>
      <a:defRPr sz="16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>
      <a:defRPr sz="16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>
      <a:defRPr sz="16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>
      <a:defRPr sz="16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>
      <a:defRPr sz="16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>
      <a:defRPr sz="16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88702-CDEB-4C0B-97E8-2E5D67897D2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21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88702-CDEB-4C0B-97E8-2E5D67897D2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4095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88702-CDEB-4C0B-97E8-2E5D67897D2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0483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88702-CDEB-4C0B-97E8-2E5D67897D2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526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r>
              <a:rPr lang="ru-RU" dirty="0"/>
              <a:t>Клауд и он-прем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88702-CDEB-4C0B-97E8-2E5D67897D2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840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вниз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50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88702-CDEB-4C0B-97E8-2E5D67897D2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509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234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ов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C3EAA9D-C5F7-4CFB-A045-76FA957C1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89553"/>
            <a:ext cx="10728000" cy="55399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6EE765BA-5F3E-438F-8572-7050235A51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0500" y="852395"/>
            <a:ext cx="107280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lv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</a:pP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609128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+ логотип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2532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4_Текстовый слайд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 bwMode="auto">
          <a:xfrm>
            <a:off x="190500" y="89553"/>
            <a:ext cx="10728000" cy="55399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4" name="Текст 2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190500" y="852395"/>
            <a:ext cx="10728000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ru-RU" sz="15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lvl="0" indent="-228600" algn="l" defTabSz="914400">
              <a:lnSpc>
                <a:spcPct val="100000"/>
              </a:lnSpc>
              <a:spcBef>
                <a:spcPts val="1000"/>
              </a:spcBef>
              <a:defRPr/>
            </a:pPr>
            <a:r>
              <a:rPr lang="ru-RU"/>
              <a:t>Подзаголовок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48136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Текстовый слайд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 bwMode="auto">
          <a:xfrm>
            <a:off x="190500" y="89553"/>
            <a:ext cx="10728000" cy="55399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11169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solidFill>
          <a:srgbClr val="1113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Text">
            <a:extLst>
              <a:ext uri="{FF2B5EF4-FFF2-40B4-BE49-F238E27FC236}">
                <a16:creationId xmlns:a16="http://schemas.microsoft.com/office/drawing/2014/main" id="{BE3DECA0-A1C7-4BCE-B477-48090D607B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8367" y="2709000"/>
            <a:ext cx="7421283" cy="14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4000" b="0" i="0">
                <a:solidFill>
                  <a:srgbClr val="FFFFFF"/>
                </a:solidFill>
                <a:latin typeface="+mj-lt"/>
                <a:cs typeface="+mn-cs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209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_в 2 строчки">
    <p:bg>
      <p:bgPr>
        <a:solidFill>
          <a:srgbClr val="1113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Text">
            <a:extLst>
              <a:ext uri="{FF2B5EF4-FFF2-40B4-BE49-F238E27FC236}">
                <a16:creationId xmlns:a16="http://schemas.microsoft.com/office/drawing/2014/main" id="{BE3DECA0-A1C7-4BCE-B477-48090D607B4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78367" y="2673000"/>
            <a:ext cx="7421283" cy="151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3600" b="0" i="0">
                <a:solidFill>
                  <a:srgbClr val="FFFFFF"/>
                </a:solidFill>
                <a:latin typeface="+mj-lt"/>
                <a:cs typeface="+mn-cs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в 2 строчки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489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_в 3 строчки">
    <p:bg>
      <p:bgPr>
        <a:solidFill>
          <a:srgbClr val="1113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Text">
            <a:extLst>
              <a:ext uri="{FF2B5EF4-FFF2-40B4-BE49-F238E27FC236}">
                <a16:creationId xmlns:a16="http://schemas.microsoft.com/office/drawing/2014/main" id="{BE3DECA0-A1C7-4BCE-B477-48090D607B4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78367" y="2457000"/>
            <a:ext cx="7421283" cy="194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3600" b="0" i="0">
                <a:solidFill>
                  <a:srgbClr val="FFFFFF"/>
                </a:solidFill>
                <a:latin typeface="+mj-lt"/>
                <a:cs typeface="+mn-cs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  <a:br>
              <a:rPr lang="ru-RU" dirty="0"/>
            </a:br>
            <a:r>
              <a:rPr lang="ru-RU" dirty="0"/>
              <a:t>в 3 строчки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334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_с фото">
    <p:bg>
      <p:bgPr>
        <a:solidFill>
          <a:srgbClr val="1113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>
            <a:extLst>
              <a:ext uri="{FF2B5EF4-FFF2-40B4-BE49-F238E27FC236}">
                <a16:creationId xmlns:a16="http://schemas.microsoft.com/office/drawing/2014/main" id="{6512D0A6-E801-4E31-8D8F-87814188BAC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5925" y="5810780"/>
            <a:ext cx="468000" cy="468000"/>
          </a:xfrm>
          <a:prstGeom prst="ellipse">
            <a:avLst/>
          </a:prstGeom>
        </p:spPr>
        <p:txBody>
          <a:bodyPr lIns="0" tIns="0" rIns="0" bIns="0" anchor="ctr"/>
          <a:lstStyle>
            <a:lvl1pPr marL="0" indent="0" algn="ctr">
              <a:buFontTx/>
              <a:buNone/>
              <a:defRPr sz="8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6" name="Title Text">
            <a:extLst>
              <a:ext uri="{FF2B5EF4-FFF2-40B4-BE49-F238E27FC236}">
                <a16:creationId xmlns:a16="http://schemas.microsoft.com/office/drawing/2014/main" id="{B5184E0C-CCA5-4212-99FA-408B83C118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8367" y="2709000"/>
            <a:ext cx="7421283" cy="14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4000" b="0" i="0">
                <a:solidFill>
                  <a:srgbClr val="FFFFFF"/>
                </a:solidFill>
                <a:latin typeface="+mj-lt"/>
                <a:cs typeface="+mn-cs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6364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_в 2 строчки_с фото">
    <p:bg>
      <p:bgPr>
        <a:solidFill>
          <a:srgbClr val="1113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>
            <a:extLst>
              <a:ext uri="{FF2B5EF4-FFF2-40B4-BE49-F238E27FC236}">
                <a16:creationId xmlns:a16="http://schemas.microsoft.com/office/drawing/2014/main" id="{6512D0A6-E801-4E31-8D8F-87814188BAC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5925" y="5810780"/>
            <a:ext cx="468000" cy="468000"/>
          </a:xfrm>
          <a:prstGeom prst="ellipse">
            <a:avLst/>
          </a:prstGeom>
        </p:spPr>
        <p:txBody>
          <a:bodyPr lIns="0" tIns="0" rIns="0" bIns="0" anchor="ctr"/>
          <a:lstStyle>
            <a:lvl1pPr marL="0" indent="0" algn="ctr">
              <a:buFontTx/>
              <a:buNone/>
              <a:defRPr sz="8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5" name="Title Text">
            <a:extLst>
              <a:ext uri="{FF2B5EF4-FFF2-40B4-BE49-F238E27FC236}">
                <a16:creationId xmlns:a16="http://schemas.microsoft.com/office/drawing/2014/main" id="{6629C23C-A5F2-437E-92CC-D571329E613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78367" y="2673000"/>
            <a:ext cx="7421283" cy="151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Autofit/>
          </a:bodyPr>
          <a:lstStyle>
            <a:lvl1pPr>
              <a:lnSpc>
                <a:spcPct val="100000"/>
              </a:lnSpc>
              <a:defRPr sz="3600" b="0" i="0">
                <a:solidFill>
                  <a:srgbClr val="FFFFFF"/>
                </a:solidFill>
                <a:latin typeface="+mj-lt"/>
                <a:cs typeface="+mn-cs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в 2 строчки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427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тбивоч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Text">
            <a:extLst>
              <a:ext uri="{FF2B5EF4-FFF2-40B4-BE49-F238E27FC236}">
                <a16:creationId xmlns:a16="http://schemas.microsoft.com/office/drawing/2014/main" id="{C7D33E16-49BC-4E36-8862-76CDCD1F7EF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757423" y="2875003"/>
            <a:ext cx="8677155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lnSpc>
                <a:spcPct val="100000"/>
              </a:lnSpc>
              <a:defRPr sz="3600" b="0" i="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r>
              <a:rPr lang="ru-RU" dirty="0" err="1"/>
              <a:t>Отбивочный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слайд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530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C3EAA9D-C5F7-4CFB-A045-76FA957C1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89553"/>
            <a:ext cx="10728000" cy="55399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77228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екстовый слайд">
    <p:bg>
      <p:bgPr>
        <a:solidFill>
          <a:srgbClr val="1113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id="{36652543-E614-4E3C-B1BF-EC784E07376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0700" y="1736052"/>
            <a:ext cx="5860800" cy="4910400"/>
          </a:xfrm>
          <a:prstGeom prst="roundRect">
            <a:avLst>
              <a:gd name="adj" fmla="val 3711"/>
            </a:avLst>
          </a:prstGeom>
          <a:noFill/>
        </p:spPr>
        <p:txBody>
          <a:bodyPr lIns="0" tIns="0" rIns="0" bIns="0"/>
          <a:lstStyle>
            <a:lvl1pPr marL="0" indent="0">
              <a:buFontTx/>
              <a:buNone/>
              <a:defRPr lang="ru-RU" sz="1400" dirty="0">
                <a:solidFill>
                  <a:schemeClr val="tx1"/>
                </a:solidFill>
              </a:defRPr>
            </a:lvl1pPr>
          </a:lstStyle>
          <a:p>
            <a:pPr lvl="0"/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DE4D7729-FB77-4DBE-AA0D-AC0170D4F0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0499" y="1736052"/>
            <a:ext cx="5860800" cy="49104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Tx/>
              <a:buNone/>
              <a:def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C3EAA9D-C5F7-4CFB-A045-76FA957C1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89553"/>
            <a:ext cx="10728000" cy="55399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6EE765BA-5F3E-438F-8572-7050235A51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0500" y="852395"/>
            <a:ext cx="107280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lv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</a:pPr>
            <a:r>
              <a:rPr lang="ru-RU" dirty="0"/>
              <a:t>Подзаголовок</a:t>
            </a: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A274F2E8-2F76-4C15-981F-8AAB50DD7A8A}"/>
              </a:ext>
            </a:extLst>
          </p:cNvPr>
          <p:cNvSpPr txBox="1">
            <a:spLocks/>
          </p:cNvSpPr>
          <p:nvPr userDrawn="1"/>
        </p:nvSpPr>
        <p:spPr>
          <a:xfrm>
            <a:off x="0" y="6565920"/>
            <a:ext cx="432000" cy="123111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148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екстовый слайд">
    <p:bg>
      <p:bgPr>
        <a:solidFill>
          <a:srgbClr val="1113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id="{2E1E1F39-D8EE-423D-BF4A-19A6C01641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0500" y="1724477"/>
            <a:ext cx="10728000" cy="1506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Tx/>
              <a:buNone/>
              <a:defRPr lang="ru-RU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C3EAA9D-C5F7-4CFB-A045-76FA957C1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89553"/>
            <a:ext cx="10728000" cy="55399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6EE765BA-5F3E-438F-8572-7050235A51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0500" y="852395"/>
            <a:ext cx="107280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lv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</a:pP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303891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екстовый слайд">
    <p:bg>
      <p:bgPr>
        <a:solidFill>
          <a:srgbClr val="1113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C3EAA9D-C5F7-4CFB-A045-76FA957C1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89553"/>
            <a:ext cx="10728000" cy="55399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6EE765BA-5F3E-438F-8572-7050235A51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0500" y="852395"/>
            <a:ext cx="107280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lv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</a:pPr>
            <a:r>
              <a:rPr lang="ru-RU" dirty="0"/>
              <a:t>Подзаголовок</a:t>
            </a: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A274F2E8-2F76-4C15-981F-8AAB50DD7A8A}"/>
              </a:ext>
            </a:extLst>
          </p:cNvPr>
          <p:cNvSpPr txBox="1">
            <a:spLocks/>
          </p:cNvSpPr>
          <p:nvPr userDrawn="1"/>
        </p:nvSpPr>
        <p:spPr>
          <a:xfrm>
            <a:off x="0" y="6565920"/>
            <a:ext cx="432000" cy="123111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Рисунок 6">
            <a:extLst>
              <a:ext uri="{FF2B5EF4-FFF2-40B4-BE49-F238E27FC236}">
                <a16:creationId xmlns:a16="http://schemas.microsoft.com/office/drawing/2014/main" id="{888EA1B2-BBCD-43A1-BCD5-8699D675D21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0700" y="1736052"/>
            <a:ext cx="5860800" cy="4910400"/>
          </a:xfrm>
          <a:prstGeom prst="roundRect">
            <a:avLst>
              <a:gd name="adj" fmla="val 3711"/>
            </a:avLst>
          </a:prstGeom>
          <a:solidFill>
            <a:schemeClr val="tx1">
              <a:alpha val="5000"/>
            </a:schemeClr>
          </a:solidFill>
        </p:spPr>
        <p:txBody>
          <a:bodyPr lIns="0" tIns="0" rIns="0" bIns="0"/>
          <a:lstStyle>
            <a:lvl1pPr marL="0" indent="0">
              <a:buFontTx/>
              <a:buNone/>
              <a:defRPr lang="ru-RU" sz="1400" dirty="0">
                <a:solidFill>
                  <a:schemeClr val="tx1"/>
                </a:solidFill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3485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екстовый слайд">
    <p:bg>
      <p:bgPr>
        <a:solidFill>
          <a:srgbClr val="1113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id="{36652543-E614-4E3C-B1BF-EC784E07376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101" y="1736052"/>
            <a:ext cx="11815200" cy="4910400"/>
          </a:xfrm>
          <a:prstGeom prst="roundRect">
            <a:avLst>
              <a:gd name="adj" fmla="val 3711"/>
            </a:avLst>
          </a:prstGeom>
          <a:solidFill>
            <a:schemeClr val="tx1">
              <a:alpha val="5000"/>
            </a:schemeClr>
          </a:solidFill>
        </p:spPr>
        <p:txBody>
          <a:bodyPr lIns="0" tIns="0" rIns="0" bIns="0"/>
          <a:lstStyle>
            <a:lvl1pPr marL="0" indent="0">
              <a:buFontTx/>
              <a:buNone/>
              <a:defRPr lang="ru-RU" sz="1400" dirty="0">
                <a:solidFill>
                  <a:schemeClr val="tx1"/>
                </a:solidFill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C3EAA9D-C5F7-4CFB-A045-76FA957C1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89553"/>
            <a:ext cx="10728000" cy="55399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6EE765BA-5F3E-438F-8572-7050235A51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0500" y="852395"/>
            <a:ext cx="107280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lv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</a:pPr>
            <a:r>
              <a:rPr lang="ru-RU" dirty="0"/>
              <a:t>Подзаголовок</a:t>
            </a: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A274F2E8-2F76-4C15-981F-8AAB50DD7A8A}"/>
              </a:ext>
            </a:extLst>
          </p:cNvPr>
          <p:cNvSpPr txBox="1">
            <a:spLocks/>
          </p:cNvSpPr>
          <p:nvPr userDrawn="1"/>
        </p:nvSpPr>
        <p:spPr>
          <a:xfrm>
            <a:off x="0" y="6565920"/>
            <a:ext cx="432000" cy="123111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926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екстовый слайд">
    <p:bg>
      <p:bgPr>
        <a:solidFill>
          <a:srgbClr val="1113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id="{36652543-E614-4E3C-B1BF-EC784E07376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04168" y="1736051"/>
            <a:ext cx="2883600" cy="4910811"/>
          </a:xfrm>
          <a:prstGeom prst="roundRect">
            <a:avLst>
              <a:gd name="adj" fmla="val 5422"/>
            </a:avLst>
          </a:prstGeom>
          <a:noFill/>
        </p:spPr>
        <p:txBody>
          <a:bodyPr lIns="0" tIns="0" rIns="0" bIns="0"/>
          <a:lstStyle>
            <a:lvl1pPr marL="0" indent="0">
              <a:buFontTx/>
              <a:buNone/>
              <a:defRPr lang="ru-RU" sz="140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Фото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C3EAA9D-C5F7-4CFB-A045-76FA957C1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89553"/>
            <a:ext cx="10728000" cy="55399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A274F2E8-2F76-4C15-981F-8AAB50DD7A8A}"/>
              </a:ext>
            </a:extLst>
          </p:cNvPr>
          <p:cNvSpPr txBox="1">
            <a:spLocks/>
          </p:cNvSpPr>
          <p:nvPr userDrawn="1"/>
        </p:nvSpPr>
        <p:spPr>
          <a:xfrm>
            <a:off x="0" y="6565920"/>
            <a:ext cx="432000" cy="123111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451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екстовый слайд">
    <p:bg>
      <p:bgPr>
        <a:solidFill>
          <a:srgbClr val="1113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id="{36652543-E614-4E3C-B1BF-EC784E07376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04168" y="1736051"/>
            <a:ext cx="3813174" cy="4910811"/>
          </a:xfrm>
          <a:prstGeom prst="roundRect">
            <a:avLst>
              <a:gd name="adj" fmla="val 5422"/>
            </a:avLst>
          </a:prstGeom>
          <a:noFill/>
        </p:spPr>
        <p:txBody>
          <a:bodyPr lIns="0" tIns="0" rIns="0" bIns="0"/>
          <a:lstStyle>
            <a:lvl1pPr marL="0" indent="0">
              <a:buFontTx/>
              <a:buNone/>
              <a:defRPr lang="ru-RU" sz="140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Фото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C3EAA9D-C5F7-4CFB-A045-76FA957C1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89553"/>
            <a:ext cx="10728000" cy="55399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A274F2E8-2F76-4C15-981F-8AAB50DD7A8A}"/>
              </a:ext>
            </a:extLst>
          </p:cNvPr>
          <p:cNvSpPr txBox="1">
            <a:spLocks/>
          </p:cNvSpPr>
          <p:nvPr userDrawn="1"/>
        </p:nvSpPr>
        <p:spPr>
          <a:xfrm>
            <a:off x="0" y="6565920"/>
            <a:ext cx="432000" cy="123111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598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екстов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C3EAA9D-C5F7-4CFB-A045-76FA957C1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89553"/>
            <a:ext cx="10728000" cy="55399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6620B24B-F720-43E3-97C6-20E2778C3E9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4045" y="2540408"/>
            <a:ext cx="1512000" cy="1512000"/>
          </a:xfrm>
          <a:prstGeom prst="ellipse">
            <a:avLst/>
          </a:prstGeom>
        </p:spPr>
        <p:txBody>
          <a:bodyPr lIns="0" tIns="0" rIns="0" bIns="0" anchor="ctr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ru-RU" dirty="0"/>
              <a:t>Фото</a:t>
            </a:r>
          </a:p>
        </p:txBody>
      </p:sp>
    </p:spTree>
    <p:extLst>
      <p:ext uri="{BB962C8B-B14F-4D97-AF65-F5344CB8AC3E}">
        <p14:creationId xmlns:p14="http://schemas.microsoft.com/office/powerpoint/2010/main" val="847530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201FD7-06E7-4522-95BC-34531E0B0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89553"/>
            <a:ext cx="1072800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2883650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713" r:id="rId11"/>
    <p:sldLayoutId id="2147483714" r:id="rId12"/>
  </p:sldLayoutIdLst>
  <p:txStyles>
    <p:titleStyle>
      <a:lvl1pPr algn="l" defTabSz="822918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5998" indent="-95998" algn="l" defTabSz="822918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95998" indent="-95998" algn="l" defTabSz="822918" rtl="0" eaLnBrk="1" latinLnBrk="0" hangingPunct="1">
        <a:lnSpc>
          <a:spcPct val="100000"/>
        </a:lnSpc>
        <a:spcBef>
          <a:spcPts val="451"/>
        </a:spcBef>
        <a:buClr>
          <a:schemeClr val="tx1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95998" indent="-95998" algn="l" defTabSz="822918" rtl="0" eaLnBrk="1" latinLnBrk="0" hangingPunct="1">
        <a:lnSpc>
          <a:spcPct val="100000"/>
        </a:lnSpc>
        <a:spcBef>
          <a:spcPts val="451"/>
        </a:spcBef>
        <a:buClr>
          <a:schemeClr val="tx1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95998" indent="-95998" algn="l" defTabSz="822918" rtl="0" eaLnBrk="1" latinLnBrk="0" hangingPunct="1">
        <a:lnSpc>
          <a:spcPct val="100000"/>
        </a:lnSpc>
        <a:spcBef>
          <a:spcPts val="451"/>
        </a:spcBef>
        <a:buClr>
          <a:schemeClr val="tx1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95998" indent="-95998" algn="l" defTabSz="822918" rtl="0" eaLnBrk="1" latinLnBrk="0" hangingPunct="1">
        <a:lnSpc>
          <a:spcPct val="100000"/>
        </a:lnSpc>
        <a:spcBef>
          <a:spcPts val="451"/>
        </a:spcBef>
        <a:buClr>
          <a:schemeClr val="tx1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2263026" indent="-205730" algn="l" defTabSz="822918" rtl="0" eaLnBrk="1" latinLnBrk="0" hangingPunct="1">
        <a:lnSpc>
          <a:spcPct val="90000"/>
        </a:lnSpc>
        <a:spcBef>
          <a:spcPts val="451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486" indent="-205730" algn="l" defTabSz="822918" rtl="0" eaLnBrk="1" latinLnBrk="0" hangingPunct="1">
        <a:lnSpc>
          <a:spcPct val="90000"/>
        </a:lnSpc>
        <a:spcBef>
          <a:spcPts val="451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5946" indent="-205730" algn="l" defTabSz="822918" rtl="0" eaLnBrk="1" latinLnBrk="0" hangingPunct="1">
        <a:lnSpc>
          <a:spcPct val="90000"/>
        </a:lnSpc>
        <a:spcBef>
          <a:spcPts val="451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406" indent="-205730" algn="l" defTabSz="822918" rtl="0" eaLnBrk="1" latinLnBrk="0" hangingPunct="1">
        <a:lnSpc>
          <a:spcPct val="90000"/>
        </a:lnSpc>
        <a:spcBef>
          <a:spcPts val="451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22918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60" algn="l" defTabSz="822918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18" algn="l" defTabSz="822918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378" algn="l" defTabSz="822918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838" algn="l" defTabSz="822918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298" algn="l" defTabSz="822918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757" algn="l" defTabSz="822918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216" algn="l" defTabSz="822918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676" algn="l" defTabSz="822918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345">
          <p15:clr>
            <a:srgbClr val="F26B43"/>
          </p15:clr>
        </p15:guide>
        <p15:guide id="8" pos="120">
          <p15:clr>
            <a:srgbClr val="F26B43"/>
          </p15:clr>
        </p15:guide>
        <p15:guide id="9" pos="7560">
          <p15:clr>
            <a:srgbClr val="F26B43"/>
          </p15:clr>
        </p15:guide>
        <p15:guide id="10" orient="horz" pos="418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34298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</p:sldLayoutIdLst>
  <p:txStyles>
    <p:titleStyle>
      <a:lvl1pPr algn="l" defTabSz="822939" rtl="0" eaLnBrk="1" latinLnBrk="0" hangingPunct="1">
        <a:lnSpc>
          <a:spcPct val="100000"/>
        </a:lnSpc>
        <a:spcBef>
          <a:spcPct val="0"/>
        </a:spcBef>
        <a:buNone/>
        <a:defRPr sz="2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2796" indent="-172796" algn="l" defTabSz="822939" rtl="0" eaLnBrk="1" latinLnBrk="0" hangingPunct="1">
        <a:lnSpc>
          <a:spcPct val="100000"/>
        </a:lnSpc>
        <a:spcBef>
          <a:spcPts val="900"/>
        </a:spcBef>
        <a:buClr>
          <a:srgbClr val="8B8B8B"/>
        </a:buClr>
        <a:buFont typeface="Courier New" panose="02070309020205020404" pitchFamily="49" charset="0"/>
        <a:buChar char="o"/>
        <a:defRPr sz="960" kern="1200">
          <a:solidFill>
            <a:schemeClr val="tx1"/>
          </a:solidFill>
          <a:latin typeface="+mn-lt"/>
          <a:ea typeface="+mn-ea"/>
          <a:cs typeface="+mn-cs"/>
        </a:defRPr>
      </a:lvl1pPr>
      <a:lvl2pPr marL="172796" indent="-172796" algn="l" defTabSz="822939" rtl="0" eaLnBrk="1" latinLnBrk="0" hangingPunct="1">
        <a:lnSpc>
          <a:spcPct val="100000"/>
        </a:lnSpc>
        <a:spcBef>
          <a:spcPts val="451"/>
        </a:spcBef>
        <a:buClr>
          <a:srgbClr val="8B8B8B"/>
        </a:buClr>
        <a:buFont typeface="Courier New" panose="02070309020205020404" pitchFamily="49" charset="0"/>
        <a:buChar char="o"/>
        <a:defRPr sz="960" kern="1200">
          <a:solidFill>
            <a:schemeClr val="tx1"/>
          </a:solidFill>
          <a:latin typeface="+mn-lt"/>
          <a:ea typeface="+mn-ea"/>
          <a:cs typeface="+mn-cs"/>
        </a:defRPr>
      </a:lvl2pPr>
      <a:lvl3pPr marL="172796" indent="-172796" algn="l" defTabSz="822939" rtl="0" eaLnBrk="1" latinLnBrk="0" hangingPunct="1">
        <a:lnSpc>
          <a:spcPct val="100000"/>
        </a:lnSpc>
        <a:spcBef>
          <a:spcPts val="451"/>
        </a:spcBef>
        <a:buClr>
          <a:srgbClr val="8B8B8B"/>
        </a:buClr>
        <a:buFont typeface="Courier New" panose="02070309020205020404" pitchFamily="49" charset="0"/>
        <a:buChar char="o"/>
        <a:defRPr sz="960" kern="1200">
          <a:solidFill>
            <a:schemeClr val="tx1"/>
          </a:solidFill>
          <a:latin typeface="+mn-lt"/>
          <a:ea typeface="+mn-ea"/>
          <a:cs typeface="+mn-cs"/>
        </a:defRPr>
      </a:lvl3pPr>
      <a:lvl4pPr marL="172796" indent="-172796" algn="l" defTabSz="822939" rtl="0" eaLnBrk="1" latinLnBrk="0" hangingPunct="1">
        <a:lnSpc>
          <a:spcPct val="100000"/>
        </a:lnSpc>
        <a:spcBef>
          <a:spcPts val="451"/>
        </a:spcBef>
        <a:buClr>
          <a:srgbClr val="8B8B8B"/>
        </a:buClr>
        <a:buFont typeface="Courier New" panose="02070309020205020404" pitchFamily="49" charset="0"/>
        <a:buChar char="o"/>
        <a:defRPr sz="960" kern="1200">
          <a:solidFill>
            <a:schemeClr val="tx1"/>
          </a:solidFill>
          <a:latin typeface="+mn-lt"/>
          <a:ea typeface="+mn-ea"/>
          <a:cs typeface="+mn-cs"/>
        </a:defRPr>
      </a:lvl4pPr>
      <a:lvl5pPr marL="172796" indent="-172796" algn="l" defTabSz="822939" rtl="0" eaLnBrk="1" latinLnBrk="0" hangingPunct="1">
        <a:lnSpc>
          <a:spcPct val="100000"/>
        </a:lnSpc>
        <a:spcBef>
          <a:spcPts val="451"/>
        </a:spcBef>
        <a:buClr>
          <a:srgbClr val="8B8B8B"/>
        </a:buClr>
        <a:buFont typeface="Courier New" panose="02070309020205020404" pitchFamily="49" charset="0"/>
        <a:buChar char="o"/>
        <a:defRPr sz="9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083" indent="-205735" algn="l" defTabSz="822939" rtl="0" eaLnBrk="1" latinLnBrk="0" hangingPunct="1">
        <a:lnSpc>
          <a:spcPct val="90000"/>
        </a:lnSpc>
        <a:spcBef>
          <a:spcPts val="451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553" indent="-205735" algn="l" defTabSz="822939" rtl="0" eaLnBrk="1" latinLnBrk="0" hangingPunct="1">
        <a:lnSpc>
          <a:spcPct val="90000"/>
        </a:lnSpc>
        <a:spcBef>
          <a:spcPts val="451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023" indent="-205735" algn="l" defTabSz="822939" rtl="0" eaLnBrk="1" latinLnBrk="0" hangingPunct="1">
        <a:lnSpc>
          <a:spcPct val="90000"/>
        </a:lnSpc>
        <a:spcBef>
          <a:spcPts val="451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493" indent="-205735" algn="l" defTabSz="822939" rtl="0" eaLnBrk="1" latinLnBrk="0" hangingPunct="1">
        <a:lnSpc>
          <a:spcPct val="90000"/>
        </a:lnSpc>
        <a:spcBef>
          <a:spcPts val="451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22939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70" algn="l" defTabSz="822939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39" algn="l" defTabSz="822939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09" algn="l" defTabSz="822939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879" algn="l" defTabSz="822939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349" algn="l" defTabSz="822939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18" algn="l" defTabSz="822939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288" algn="l" defTabSz="822939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758" algn="l" defTabSz="822939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316">
          <p15:clr>
            <a:srgbClr val="F26B43"/>
          </p15:clr>
        </p15:guide>
        <p15:guide id="8" pos="301">
          <p15:clr>
            <a:srgbClr val="F26B43"/>
          </p15:clr>
        </p15:guide>
        <p15:guide id="9" pos="7379">
          <p15:clr>
            <a:srgbClr val="F26B43"/>
          </p15:clr>
        </p15:guide>
        <p15:guide id="10" orient="horz" pos="40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faq.dion.vc/ru/onprem/architectures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3" Type="http://schemas.openxmlformats.org/officeDocument/2006/relationships/image" Target="../media/image6.svg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11" Type="http://schemas.microsoft.com/office/2007/relationships/hdphoto" Target="../media/hdphoto1.wdp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6.svg"/><Relationship Id="rId7" Type="http://schemas.openxmlformats.org/officeDocument/2006/relationships/image" Target="../media/image5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.png"/><Relationship Id="rId7" Type="http://schemas.openxmlformats.org/officeDocument/2006/relationships/image" Target="../media/image6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.svg"/><Relationship Id="rId9" Type="http://schemas.openxmlformats.org/officeDocument/2006/relationships/image" Target="../media/image6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.png"/><Relationship Id="rId7" Type="http://schemas.openxmlformats.org/officeDocument/2006/relationships/image" Target="../media/image6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png"/><Relationship Id="rId11" Type="http://schemas.openxmlformats.org/officeDocument/2006/relationships/image" Target="../media/image72.sv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.svg"/><Relationship Id="rId9" Type="http://schemas.openxmlformats.org/officeDocument/2006/relationships/image" Target="../media/image7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nota.tech/media-files/nota.tech/sitepages/NOTA_Produkty_Dorozhnaya_karta_2026.pdf" TargetMode="External"/><Relationship Id="rId5" Type="http://schemas.openxmlformats.org/officeDocument/2006/relationships/image" Target="../media/image74.png"/><Relationship Id="rId4" Type="http://schemas.openxmlformats.org/officeDocument/2006/relationships/image" Target="../media/image7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5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4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svg"/><Relationship Id="rId7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6.sv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5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6.svg"/><Relationship Id="rId7" Type="http://schemas.openxmlformats.org/officeDocument/2006/relationships/image" Target="../media/image3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.svg"/><Relationship Id="rId7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.svg"/><Relationship Id="rId7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B48A16-BFA5-4A37-B32C-41B44A9A26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A911CC-2A5A-442A-BFA4-94EBDF34D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67" y="2457000"/>
            <a:ext cx="7421283" cy="1944000"/>
          </a:xfrm>
        </p:spPr>
        <p:txBody>
          <a:bodyPr/>
          <a:lstStyle/>
          <a:p>
            <a:r>
              <a:rPr lang="en-US" sz="4400" dirty="0"/>
              <a:t>DION</a:t>
            </a:r>
            <a:r>
              <a:rPr lang="ru-RU" sz="4400" dirty="0"/>
              <a:t> -</a:t>
            </a:r>
            <a:r>
              <a:rPr lang="en-US" sz="4400" dirty="0"/>
              <a:t> </a:t>
            </a:r>
            <a:r>
              <a:rPr lang="en-US" sz="4400" dirty="0" err="1"/>
              <a:t>Эволюция</a:t>
            </a:r>
            <a:r>
              <a:rPr lang="en-US" sz="4400" dirty="0"/>
              <a:t> </a:t>
            </a:r>
            <a:r>
              <a:rPr lang="en-US" sz="4400" dirty="0" err="1"/>
              <a:t>корпоративной</a:t>
            </a:r>
            <a:r>
              <a:rPr lang="en-US" sz="4400" dirty="0"/>
              <a:t> </a:t>
            </a:r>
            <a:r>
              <a:rPr lang="en-US" sz="4400" dirty="0" err="1"/>
              <a:t>связи</a:t>
            </a:r>
            <a:endParaRPr lang="ru-RU" sz="44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D3F57A-B222-4BE4-A55C-0D7545B291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41" y="5984775"/>
            <a:ext cx="1249200" cy="36861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153CB52-D367-456B-920F-5AC1E1AD83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7838" y="502704"/>
            <a:ext cx="1248000" cy="30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129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1F7A895-8F74-4D0D-AFEF-0BABDEDC8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A911CC-2A5A-442A-BFA4-94EBDF34D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67" y="2857726"/>
            <a:ext cx="7421283" cy="747372"/>
          </a:xfrm>
        </p:spPr>
        <p:txBody>
          <a:bodyPr/>
          <a:lstStyle/>
          <a:p>
            <a:r>
              <a:rPr lang="en-US" sz="4400" dirty="0" err="1"/>
              <a:t>DION.On</a:t>
            </a:r>
            <a:r>
              <a:rPr lang="en-US" sz="4400" dirty="0"/>
              <a:t>-Premises </a:t>
            </a:r>
            <a:endParaRPr lang="ru-RU" sz="44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D3F57A-B222-4BE4-A55C-0D7545B291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41" y="5984775"/>
            <a:ext cx="1249200" cy="36861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153CB52-D367-456B-920F-5AC1E1AD83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7838" y="502704"/>
            <a:ext cx="1248000" cy="302147"/>
          </a:xfrm>
          <a:prstGeom prst="rect">
            <a:avLst/>
          </a:prstGeom>
        </p:spPr>
      </p:pic>
      <p:sp>
        <p:nvSpPr>
          <p:cNvPr id="8" name="Заголовок 5">
            <a:extLst>
              <a:ext uri="{FF2B5EF4-FFF2-40B4-BE49-F238E27FC236}">
                <a16:creationId xmlns:a16="http://schemas.microsoft.com/office/drawing/2014/main" id="{EA52D7DF-9CA6-49F4-ACAC-0A96EE131CAF}"/>
              </a:ext>
            </a:extLst>
          </p:cNvPr>
          <p:cNvSpPr txBox="1"/>
          <p:nvPr/>
        </p:nvSpPr>
        <p:spPr bwMode="auto">
          <a:xfrm>
            <a:off x="486841" y="3708981"/>
            <a:ext cx="5933415" cy="276999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spAutoFit/>
          </a:bodyPr>
          <a:lstStyle>
            <a:lvl1pPr algn="l" defTabSz="617220">
              <a:lnSpc>
                <a:spcPct val="100000"/>
              </a:lnSpc>
              <a:spcBef>
                <a:spcPts val="0"/>
              </a:spcBef>
              <a:buNone/>
              <a:defRPr sz="2600" b="0" i="0">
                <a:solidFill>
                  <a:srgbClr val="FFFFFF"/>
                </a:solidFill>
                <a:latin typeface="+mj-lt"/>
                <a:ea typeface="+mj-ea"/>
                <a:cs typeface="+mn-cs"/>
              </a:defRPr>
            </a:lvl1pPr>
          </a:lstStyle>
          <a:p>
            <a:pPr lvl="0" defTabSz="822939">
              <a:defRPr/>
            </a:pPr>
            <a:r>
              <a:rPr lang="ru-RU" sz="1800" dirty="0">
                <a:latin typeface="RF Dewi Semibold"/>
              </a:rPr>
              <a:t>Он-прем решение для бизнеса</a:t>
            </a:r>
          </a:p>
        </p:txBody>
      </p:sp>
    </p:spTree>
    <p:extLst>
      <p:ext uri="{BB962C8B-B14F-4D97-AF65-F5344CB8AC3E}">
        <p14:creationId xmlns:p14="http://schemas.microsoft.com/office/powerpoint/2010/main" val="407234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Заголовок 1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Типовые архитектуры</a:t>
            </a:r>
            <a:endParaRPr/>
          </a:p>
        </p:txBody>
      </p:sp>
      <p:pic>
        <p:nvPicPr>
          <p:cNvPr id="200" name="Рисунок 19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045684" y="187555"/>
            <a:ext cx="960000" cy="232419"/>
          </a:xfrm>
          <a:prstGeom prst="rect">
            <a:avLst/>
          </a:prstGeom>
        </p:spPr>
      </p:pic>
      <p:sp>
        <p:nvSpPr>
          <p:cNvPr id="204" name="Прямоугольник: скругленные углы 203"/>
          <p:cNvSpPr/>
          <p:nvPr/>
        </p:nvSpPr>
        <p:spPr bwMode="auto">
          <a:xfrm>
            <a:off x="194008" y="6145310"/>
            <a:ext cx="11811676" cy="504000"/>
          </a:xfrm>
          <a:prstGeom prst="roundRect">
            <a:avLst>
              <a:gd name="adj" fmla="val 21168"/>
            </a:avLst>
          </a:prstGeom>
          <a:solidFill>
            <a:schemeClr val="tx1">
              <a:alpha val="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0" rIns="14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600"/>
              </a:spcAft>
              <a:defRPr/>
            </a:pPr>
            <a:r>
              <a:rPr lang="ru-RU" sz="1200" dirty="0">
                <a:solidFill>
                  <a:schemeClr val="accent6"/>
                </a:solidFill>
              </a:rPr>
              <a:t>Более подробно </a:t>
            </a:r>
            <a:r>
              <a:rPr lang="ru-RU" sz="1200" u="sng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3" tooltip="https://faq.dion.vc/ru/onprem/architectur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 приложении</a:t>
            </a:r>
            <a:endParaRPr lang="ru-RU" sz="1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Прямоугольник: скругленные углы 10"/>
          <p:cNvSpPr/>
          <p:nvPr/>
        </p:nvSpPr>
        <p:spPr bwMode="auto">
          <a:xfrm>
            <a:off x="6135368" y="1182041"/>
            <a:ext cx="2894400" cy="4896000"/>
          </a:xfrm>
          <a:prstGeom prst="roundRect">
            <a:avLst>
              <a:gd name="adj" fmla="val 4971"/>
            </a:avLst>
          </a:prstGeom>
          <a:solidFill>
            <a:schemeClr val="tx1">
              <a:alpha val="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2400">
                <a:solidFill>
                  <a:srgbClr val="FFFFFF"/>
                </a:solidFill>
                <a:latin typeface="+mj-lt"/>
              </a:rPr>
              <a:t>Standard </a:t>
            </a:r>
            <a:endParaRPr lang="ru-RU" sz="2400">
              <a:solidFill>
                <a:srgbClr val="FFFFFF"/>
              </a:solidFill>
              <a:latin typeface="+mj-lt"/>
            </a:endParaRPr>
          </a:p>
          <a:p>
            <a:pPr>
              <a:spcAft>
                <a:spcPts val="600"/>
              </a:spcAft>
              <a:defRPr/>
            </a:pPr>
            <a:r>
              <a:rPr lang="en-US" sz="1200">
                <a:solidFill>
                  <a:schemeClr val="accent6"/>
                </a:solidFill>
              </a:rPr>
              <a:t>(High Availability)</a:t>
            </a:r>
            <a:endParaRPr/>
          </a:p>
        </p:txBody>
      </p:sp>
      <p:sp>
        <p:nvSpPr>
          <p:cNvPr id="12" name="Прямоугольник: скругленные углы 11"/>
          <p:cNvSpPr/>
          <p:nvPr/>
        </p:nvSpPr>
        <p:spPr bwMode="auto">
          <a:xfrm>
            <a:off x="195506" y="1182041"/>
            <a:ext cx="2894400" cy="4896000"/>
          </a:xfrm>
          <a:prstGeom prst="roundRect">
            <a:avLst>
              <a:gd name="adj" fmla="val 4806"/>
            </a:avLst>
          </a:prstGeom>
          <a:solidFill>
            <a:schemeClr val="tx1">
              <a:alpha val="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2400">
                <a:solidFill>
                  <a:srgbClr val="FFFFFF"/>
                </a:solidFill>
                <a:latin typeface="+mj-lt"/>
              </a:rPr>
              <a:t>All-In-One</a:t>
            </a:r>
            <a:endParaRPr/>
          </a:p>
        </p:txBody>
      </p:sp>
      <p:sp>
        <p:nvSpPr>
          <p:cNvPr id="15" name="Прямоугольник: скругленные углы 14"/>
          <p:cNvSpPr/>
          <p:nvPr/>
        </p:nvSpPr>
        <p:spPr bwMode="auto">
          <a:xfrm>
            <a:off x="3165437" y="1182041"/>
            <a:ext cx="2894400" cy="4896000"/>
          </a:xfrm>
          <a:prstGeom prst="roundRect">
            <a:avLst>
              <a:gd name="adj" fmla="val 4572"/>
            </a:avLst>
          </a:prstGeom>
          <a:solidFill>
            <a:schemeClr val="tx1">
              <a:alpha val="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2400">
                <a:solidFill>
                  <a:srgbClr val="FFFFFF"/>
                </a:solidFill>
                <a:latin typeface="+mj-lt"/>
              </a:rPr>
              <a:t>Basic</a:t>
            </a:r>
            <a:endParaRPr/>
          </a:p>
        </p:txBody>
      </p:sp>
      <p:sp>
        <p:nvSpPr>
          <p:cNvPr id="22" name="Прямоугольник: скругленные углы 21"/>
          <p:cNvSpPr/>
          <p:nvPr/>
        </p:nvSpPr>
        <p:spPr bwMode="auto">
          <a:xfrm>
            <a:off x="9105299" y="1182041"/>
            <a:ext cx="2894400" cy="4896000"/>
          </a:xfrm>
          <a:prstGeom prst="roundRect">
            <a:avLst>
              <a:gd name="adj" fmla="val 4971"/>
            </a:avLst>
          </a:prstGeom>
          <a:solidFill>
            <a:schemeClr val="tx1">
              <a:alpha val="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2400">
                <a:solidFill>
                  <a:srgbClr val="FFFFFF"/>
                </a:solidFill>
                <a:latin typeface="+mj-lt"/>
              </a:rPr>
              <a:t>Enterprise 2+1 </a:t>
            </a:r>
            <a:endParaRPr lang="ru-RU" sz="2400">
              <a:solidFill>
                <a:srgbClr val="FFFFFF"/>
              </a:solidFill>
              <a:latin typeface="+mj-lt"/>
            </a:endParaRPr>
          </a:p>
          <a:p>
            <a:pPr>
              <a:spcAft>
                <a:spcPts val="600"/>
              </a:spcAft>
              <a:defRPr/>
            </a:pPr>
            <a:r>
              <a:rPr lang="en-US" sz="1200">
                <a:solidFill>
                  <a:schemeClr val="accent6"/>
                </a:solidFill>
              </a:rPr>
              <a:t>(High Availability)</a:t>
            </a:r>
            <a:endParaRPr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388993" y="5049274"/>
            <a:ext cx="2507470" cy="83099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ru-RU" sz="1100" dirty="0">
                <a:solidFill>
                  <a:srgbClr val="BFBFCE"/>
                </a:solidFill>
              </a:rPr>
              <a:t>Расположение: 1 ЦОД</a:t>
            </a:r>
            <a:endParaRPr dirty="0"/>
          </a:p>
          <a:p>
            <a:pPr lvl="0">
              <a:spcAft>
                <a:spcPts val="600"/>
              </a:spcAft>
              <a:defRPr/>
            </a:pPr>
            <a:r>
              <a:rPr lang="ru-RU" sz="1100" dirty="0">
                <a:solidFill>
                  <a:srgbClr val="BFBFCE"/>
                </a:solidFill>
              </a:rPr>
              <a:t>Отказоустойчивость: Нет</a:t>
            </a:r>
            <a:endParaRPr dirty="0"/>
          </a:p>
          <a:p>
            <a:pPr lvl="0">
              <a:spcAft>
                <a:spcPts val="600"/>
              </a:spcAft>
              <a:defRPr/>
            </a:pPr>
            <a:r>
              <a:rPr lang="ru-RU" sz="1100" dirty="0">
                <a:solidFill>
                  <a:srgbClr val="BFBFCE"/>
                </a:solidFill>
              </a:rPr>
              <a:t>Ориентированность: тестовая среда для ознакомления с продуктом</a:t>
            </a:r>
            <a:endParaRPr lang="en-US" sz="1100" dirty="0">
              <a:solidFill>
                <a:srgbClr val="BFBFCE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 bwMode="auto">
          <a:xfrm>
            <a:off x="3355720" y="5049274"/>
            <a:ext cx="2511268" cy="83099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ru-RU" sz="1100">
                <a:solidFill>
                  <a:srgbClr val="BFBFCE"/>
                </a:solidFill>
              </a:rPr>
              <a:t>Расположение: 1 ЦОД</a:t>
            </a:r>
            <a:endParaRPr/>
          </a:p>
          <a:p>
            <a:pPr lvl="0">
              <a:spcAft>
                <a:spcPts val="600"/>
              </a:spcAft>
              <a:defRPr/>
            </a:pPr>
            <a:r>
              <a:rPr lang="ru-RU" sz="1100">
                <a:solidFill>
                  <a:srgbClr val="BFBFCE"/>
                </a:solidFill>
              </a:rPr>
              <a:t>Отказоустойчивость: Нет</a:t>
            </a:r>
            <a:endParaRPr/>
          </a:p>
          <a:p>
            <a:pPr lvl="0">
              <a:spcAft>
                <a:spcPts val="600"/>
              </a:spcAft>
              <a:defRPr/>
            </a:pPr>
            <a:r>
              <a:rPr lang="ru-RU" sz="1100">
                <a:solidFill>
                  <a:srgbClr val="BFBFCE"/>
                </a:solidFill>
              </a:rPr>
              <a:t>Ориентированность: продуктивная среда небольших компаний</a:t>
            </a:r>
            <a:endParaRPr lang="en-US" sz="1100">
              <a:solidFill>
                <a:srgbClr val="BFBFC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 bwMode="auto">
          <a:xfrm>
            <a:off x="6328855" y="5049274"/>
            <a:ext cx="2507485" cy="83099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ru-RU" sz="1100">
                <a:solidFill>
                  <a:srgbClr val="BFBFCE"/>
                </a:solidFill>
              </a:rPr>
              <a:t>Расположение: 1 ЦОД</a:t>
            </a:r>
            <a:endParaRPr/>
          </a:p>
          <a:p>
            <a:pPr lvl="0">
              <a:spcAft>
                <a:spcPts val="600"/>
              </a:spcAft>
              <a:defRPr/>
            </a:pPr>
            <a:r>
              <a:rPr lang="ru-RU" sz="1100">
                <a:solidFill>
                  <a:srgbClr val="BFBFCE"/>
                </a:solidFill>
              </a:rPr>
              <a:t>Отказоустойчивость: Да</a:t>
            </a:r>
            <a:endParaRPr/>
          </a:p>
          <a:p>
            <a:pPr lvl="0">
              <a:spcAft>
                <a:spcPts val="600"/>
              </a:spcAft>
              <a:defRPr/>
            </a:pPr>
            <a:r>
              <a:rPr lang="ru-RU" sz="1100">
                <a:solidFill>
                  <a:srgbClr val="BFBFCE"/>
                </a:solidFill>
              </a:rPr>
              <a:t>Ориентированность: продуктивная среда средних компаний</a:t>
            </a:r>
            <a:endParaRPr lang="en-US" sz="1100">
              <a:solidFill>
                <a:srgbClr val="BFBFC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 bwMode="auto">
          <a:xfrm>
            <a:off x="9295581" y="5049274"/>
            <a:ext cx="2519822" cy="83099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ru-RU" sz="1100">
                <a:solidFill>
                  <a:srgbClr val="BFBFCE"/>
                </a:solidFill>
              </a:rPr>
              <a:t>Расположение: 3 ЦОДа</a:t>
            </a:r>
          </a:p>
          <a:p>
            <a:pPr lvl="0">
              <a:spcAft>
                <a:spcPts val="600"/>
              </a:spcAft>
              <a:defRPr/>
            </a:pPr>
            <a:r>
              <a:rPr lang="ru-RU" sz="1100">
                <a:solidFill>
                  <a:srgbClr val="BFBFCE"/>
                </a:solidFill>
              </a:rPr>
              <a:t>Отказоустойчивость: Да</a:t>
            </a:r>
            <a:endParaRPr/>
          </a:p>
          <a:p>
            <a:pPr lvl="0">
              <a:spcAft>
                <a:spcPts val="600"/>
              </a:spcAft>
              <a:defRPr/>
            </a:pPr>
            <a:r>
              <a:rPr lang="ru-RU" sz="1100">
                <a:solidFill>
                  <a:srgbClr val="BFBFCE"/>
                </a:solidFill>
              </a:rPr>
              <a:t>Ориентированность: продуктивная среда крупных компаний</a:t>
            </a:r>
            <a:endParaRPr lang="en-US" sz="1100">
              <a:solidFill>
                <a:srgbClr val="BFBFCE"/>
              </a:solidFill>
            </a:endParaRPr>
          </a:p>
        </p:txBody>
      </p:sp>
      <p:sp>
        <p:nvSpPr>
          <p:cNvPr id="44" name="Прямоугольник: скругленные углы 43"/>
          <p:cNvSpPr/>
          <p:nvPr/>
        </p:nvSpPr>
        <p:spPr bwMode="auto">
          <a:xfrm>
            <a:off x="382795" y="2125755"/>
            <a:ext cx="2519822" cy="2155933"/>
          </a:xfrm>
          <a:prstGeom prst="roundRect">
            <a:avLst>
              <a:gd name="adj" fmla="val 2518"/>
            </a:avLst>
          </a:prstGeom>
          <a:noFill/>
          <a:ln w="9525">
            <a:solidFill>
              <a:srgbClr val="646E7C">
                <a:alpha val="50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0" rIns="288000" bIns="0" rtlCol="0" anchor="ctr"/>
          <a:lstStyle/>
          <a:p>
            <a:pPr>
              <a:lnSpc>
                <a:spcPct val="110000"/>
              </a:lnSpc>
              <a:defRPr/>
            </a:pPr>
            <a:endParaRPr lang="ru-RU" sz="1350">
              <a:solidFill>
                <a:srgbClr val="FFFFFF"/>
              </a:solidFill>
            </a:endParaRPr>
          </a:p>
        </p:txBody>
      </p:sp>
      <p:grpSp>
        <p:nvGrpSpPr>
          <p:cNvPr id="256" name="Группа 255"/>
          <p:cNvGrpSpPr/>
          <p:nvPr/>
        </p:nvGrpSpPr>
        <p:grpSpPr bwMode="auto">
          <a:xfrm>
            <a:off x="1161178" y="2915721"/>
            <a:ext cx="432000" cy="576000"/>
            <a:chOff x="1161178" y="2866946"/>
            <a:chExt cx="432000" cy="576000"/>
          </a:xfrm>
        </p:grpSpPr>
        <p:sp>
          <p:nvSpPr>
            <p:cNvPr id="46" name="Прямоугольник: скругленные углы 45"/>
            <p:cNvSpPr/>
            <p:nvPr/>
          </p:nvSpPr>
          <p:spPr bwMode="auto">
            <a:xfrm>
              <a:off x="1161178" y="2866946"/>
              <a:ext cx="432000" cy="576000"/>
            </a:xfrm>
            <a:prstGeom prst="roundRect">
              <a:avLst>
                <a:gd name="adj" fmla="val 7068"/>
              </a:avLst>
            </a:prstGeom>
            <a:solidFill>
              <a:schemeClr val="tx1">
                <a:alpha val="5000"/>
              </a:schemeClr>
            </a:solidFill>
            <a:ln w="635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0" rtlCol="0" anchor="t"/>
            <a:lstStyle/>
            <a:p>
              <a:pPr algn="ctr">
                <a:lnSpc>
                  <a:spcPct val="90000"/>
                </a:lnSpc>
                <a:spcAft>
                  <a:spcPts val="800"/>
                </a:spcAft>
                <a:defRPr/>
              </a:pPr>
              <a:r>
                <a:rPr lang="en-US" sz="500">
                  <a:solidFill>
                    <a:srgbClr val="FFFFFF"/>
                  </a:solidFill>
                </a:rPr>
                <a:t>DION </a:t>
              </a:r>
              <a:br>
                <a:rPr lang="en-US" sz="500">
                  <a:solidFill>
                    <a:srgbClr val="FFFFFF"/>
                  </a:solidFill>
                </a:rPr>
              </a:br>
              <a:r>
                <a:rPr lang="en-US" sz="500">
                  <a:solidFill>
                    <a:srgbClr val="FFFFFF"/>
                  </a:solidFill>
                </a:rPr>
                <a:t>All-In-One</a:t>
              </a:r>
              <a:endParaRPr/>
            </a:p>
          </p:txBody>
        </p:sp>
        <p:grpSp>
          <p:nvGrpSpPr>
            <p:cNvPr id="50" name="Группа 49"/>
            <p:cNvGrpSpPr/>
            <p:nvPr/>
          </p:nvGrpSpPr>
          <p:grpSpPr bwMode="auto">
            <a:xfrm>
              <a:off x="1278470" y="3155944"/>
              <a:ext cx="197415" cy="178737"/>
              <a:chOff x="6888035" y="3184187"/>
              <a:chExt cx="227786" cy="206235"/>
            </a:xfrm>
            <a:solidFill>
              <a:srgbClr val="D9D9D9"/>
            </a:solidFill>
          </p:grpSpPr>
          <p:sp>
            <p:nvSpPr>
              <p:cNvPr id="52" name="Полилиния: фигура 51"/>
              <p:cNvSpPr>
                <a:spLocks noChangeAspect="1"/>
              </p:cNvSpPr>
              <p:nvPr/>
            </p:nvSpPr>
            <p:spPr bwMode="auto">
              <a:xfrm>
                <a:off x="6888035" y="3184187"/>
                <a:ext cx="227786" cy="95351"/>
              </a:xfrm>
              <a:custGeom>
                <a:avLst/>
                <a:gdLst>
                  <a:gd name="connsiteX0" fmla="*/ 531455 w 578064"/>
                  <a:gd name="connsiteY0" fmla="*/ 1563 h 241980"/>
                  <a:gd name="connsiteX1" fmla="*/ 49735 w 578064"/>
                  <a:gd name="connsiteY1" fmla="*/ 1563 h 241980"/>
                  <a:gd name="connsiteX2" fmla="*/ 15672 w 578064"/>
                  <a:gd name="connsiteY2" fmla="*/ 15559 h 241980"/>
                  <a:gd name="connsiteX3" fmla="*/ 1563 w 578064"/>
                  <a:gd name="connsiteY3" fmla="*/ 49347 h 241980"/>
                  <a:gd name="connsiteX4" fmla="*/ 1563 w 578064"/>
                  <a:gd name="connsiteY4" fmla="*/ 192699 h 241980"/>
                  <a:gd name="connsiteX5" fmla="*/ 15672 w 578064"/>
                  <a:gd name="connsiteY5" fmla="*/ 226486 h 241980"/>
                  <a:gd name="connsiteX6" fmla="*/ 49735 w 578064"/>
                  <a:gd name="connsiteY6" fmla="*/ 240481 h 241980"/>
                  <a:gd name="connsiteX7" fmla="*/ 531455 w 578064"/>
                  <a:gd name="connsiteY7" fmla="*/ 240481 h 241980"/>
                  <a:gd name="connsiteX8" fmla="*/ 565516 w 578064"/>
                  <a:gd name="connsiteY8" fmla="*/ 226486 h 241980"/>
                  <a:gd name="connsiteX9" fmla="*/ 579627 w 578064"/>
                  <a:gd name="connsiteY9" fmla="*/ 192699 h 241980"/>
                  <a:gd name="connsiteX10" fmla="*/ 579627 w 578064"/>
                  <a:gd name="connsiteY10" fmla="*/ 49347 h 241980"/>
                  <a:gd name="connsiteX11" fmla="*/ 565516 w 578064"/>
                  <a:gd name="connsiteY11" fmla="*/ 15559 h 241980"/>
                  <a:gd name="connsiteX12" fmla="*/ 531455 w 578064"/>
                  <a:gd name="connsiteY12" fmla="*/ 1563 h 241980"/>
                  <a:gd name="connsiteX13" fmla="*/ 447154 w 578064"/>
                  <a:gd name="connsiteY13" fmla="*/ 156860 h 241980"/>
                  <a:gd name="connsiteX14" fmla="*/ 427082 w 578064"/>
                  <a:gd name="connsiteY14" fmla="*/ 150820 h 241980"/>
                  <a:gd name="connsiteX15" fmla="*/ 413775 w 578064"/>
                  <a:gd name="connsiteY15" fmla="*/ 134737 h 241980"/>
                  <a:gd name="connsiteX16" fmla="*/ 411719 w 578064"/>
                  <a:gd name="connsiteY16" fmla="*/ 114030 h 241980"/>
                  <a:gd name="connsiteX17" fmla="*/ 421607 w 578064"/>
                  <a:gd name="connsiteY17" fmla="*/ 95681 h 241980"/>
                  <a:gd name="connsiteX18" fmla="*/ 440106 w 578064"/>
                  <a:gd name="connsiteY18" fmla="*/ 85873 h 241980"/>
                  <a:gd name="connsiteX19" fmla="*/ 460981 w 578064"/>
                  <a:gd name="connsiteY19" fmla="*/ 87913 h 241980"/>
                  <a:gd name="connsiteX20" fmla="*/ 477193 w 578064"/>
                  <a:gd name="connsiteY20" fmla="*/ 101112 h 241980"/>
                  <a:gd name="connsiteX21" fmla="*/ 483283 w 578064"/>
                  <a:gd name="connsiteY21" fmla="*/ 121022 h 241980"/>
                  <a:gd name="connsiteX22" fmla="*/ 472703 w 578064"/>
                  <a:gd name="connsiteY22" fmla="*/ 146363 h 241980"/>
                  <a:gd name="connsiteX23" fmla="*/ 447154 w 578064"/>
                  <a:gd name="connsiteY23" fmla="*/ 156860 h 24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78064" h="241980" extrusionOk="0">
                    <a:moveTo>
                      <a:pt x="531455" y="1563"/>
                    </a:moveTo>
                    <a:lnTo>
                      <a:pt x="49735" y="1563"/>
                    </a:lnTo>
                    <a:cubicBezTo>
                      <a:pt x="36959" y="1563"/>
                      <a:pt x="24706" y="6598"/>
                      <a:pt x="15672" y="15559"/>
                    </a:cubicBezTo>
                    <a:cubicBezTo>
                      <a:pt x="6638" y="24520"/>
                      <a:pt x="1563" y="36674"/>
                      <a:pt x="1563" y="49347"/>
                    </a:cubicBezTo>
                    <a:lnTo>
                      <a:pt x="1563" y="192699"/>
                    </a:lnTo>
                    <a:cubicBezTo>
                      <a:pt x="1563" y="205371"/>
                      <a:pt x="6638" y="217524"/>
                      <a:pt x="15672" y="226486"/>
                    </a:cubicBezTo>
                    <a:cubicBezTo>
                      <a:pt x="24706" y="235449"/>
                      <a:pt x="36959" y="240481"/>
                      <a:pt x="49735" y="240481"/>
                    </a:cubicBezTo>
                    <a:lnTo>
                      <a:pt x="531455" y="240481"/>
                    </a:lnTo>
                    <a:cubicBezTo>
                      <a:pt x="544231" y="240481"/>
                      <a:pt x="556482" y="235449"/>
                      <a:pt x="565516" y="226486"/>
                    </a:cubicBezTo>
                    <a:cubicBezTo>
                      <a:pt x="574550" y="217524"/>
                      <a:pt x="579627" y="205371"/>
                      <a:pt x="579627" y="192699"/>
                    </a:cubicBezTo>
                    <a:lnTo>
                      <a:pt x="579627" y="49347"/>
                    </a:lnTo>
                    <a:cubicBezTo>
                      <a:pt x="579627" y="36674"/>
                      <a:pt x="574550" y="24520"/>
                      <a:pt x="565516" y="15559"/>
                    </a:cubicBezTo>
                    <a:cubicBezTo>
                      <a:pt x="556482" y="6598"/>
                      <a:pt x="544231" y="1563"/>
                      <a:pt x="531455" y="1563"/>
                    </a:cubicBezTo>
                    <a:close/>
                    <a:moveTo>
                      <a:pt x="447154" y="156860"/>
                    </a:moveTo>
                    <a:cubicBezTo>
                      <a:pt x="440009" y="156860"/>
                      <a:pt x="433023" y="154758"/>
                      <a:pt x="427082" y="150820"/>
                    </a:cubicBezTo>
                    <a:cubicBezTo>
                      <a:pt x="421140" y="146882"/>
                      <a:pt x="416510" y="141285"/>
                      <a:pt x="413775" y="134737"/>
                    </a:cubicBezTo>
                    <a:cubicBezTo>
                      <a:pt x="411041" y="128188"/>
                      <a:pt x="410325" y="120982"/>
                      <a:pt x="411719" y="114030"/>
                    </a:cubicBezTo>
                    <a:cubicBezTo>
                      <a:pt x="413113" y="107079"/>
                      <a:pt x="416554" y="100693"/>
                      <a:pt x="421607" y="95681"/>
                    </a:cubicBezTo>
                    <a:cubicBezTo>
                      <a:pt x="426660" y="90669"/>
                      <a:pt x="433097" y="87256"/>
                      <a:pt x="440106" y="85873"/>
                    </a:cubicBezTo>
                    <a:cubicBezTo>
                      <a:pt x="447114" y="84490"/>
                      <a:pt x="454380" y="85200"/>
                      <a:pt x="460981" y="87913"/>
                    </a:cubicBezTo>
                    <a:cubicBezTo>
                      <a:pt x="467581" y="90625"/>
                      <a:pt x="473223" y="95218"/>
                      <a:pt x="477193" y="101112"/>
                    </a:cubicBezTo>
                    <a:cubicBezTo>
                      <a:pt x="481164" y="107005"/>
                      <a:pt x="483283" y="113934"/>
                      <a:pt x="483283" y="121022"/>
                    </a:cubicBezTo>
                    <a:cubicBezTo>
                      <a:pt x="483283" y="130527"/>
                      <a:pt x="479479" y="139642"/>
                      <a:pt x="472703" y="146363"/>
                    </a:cubicBezTo>
                    <a:cubicBezTo>
                      <a:pt x="465928" y="153084"/>
                      <a:pt x="456737" y="156860"/>
                      <a:pt x="447154" y="156860"/>
                    </a:cubicBezTo>
                    <a:close/>
                  </a:path>
                </a:pathLst>
              </a:custGeom>
              <a:grpFill/>
              <a:ln w="44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Полилиния: фигура 52"/>
              <p:cNvSpPr>
                <a:spLocks noChangeAspect="1"/>
              </p:cNvSpPr>
              <p:nvPr/>
            </p:nvSpPr>
            <p:spPr bwMode="auto">
              <a:xfrm>
                <a:off x="6888035" y="3295071"/>
                <a:ext cx="227786" cy="95351"/>
              </a:xfrm>
              <a:custGeom>
                <a:avLst/>
                <a:gdLst>
                  <a:gd name="connsiteX0" fmla="*/ 531455 w 578064"/>
                  <a:gd name="connsiteY0" fmla="*/ 1563 h 241980"/>
                  <a:gd name="connsiteX1" fmla="*/ 49735 w 578064"/>
                  <a:gd name="connsiteY1" fmla="*/ 1563 h 241980"/>
                  <a:gd name="connsiteX2" fmla="*/ 15672 w 578064"/>
                  <a:gd name="connsiteY2" fmla="*/ 15559 h 241980"/>
                  <a:gd name="connsiteX3" fmla="*/ 1563 w 578064"/>
                  <a:gd name="connsiteY3" fmla="*/ 49347 h 241980"/>
                  <a:gd name="connsiteX4" fmla="*/ 1563 w 578064"/>
                  <a:gd name="connsiteY4" fmla="*/ 192699 h 241980"/>
                  <a:gd name="connsiteX5" fmla="*/ 15672 w 578064"/>
                  <a:gd name="connsiteY5" fmla="*/ 226486 h 241980"/>
                  <a:gd name="connsiteX6" fmla="*/ 49735 w 578064"/>
                  <a:gd name="connsiteY6" fmla="*/ 240481 h 241980"/>
                  <a:gd name="connsiteX7" fmla="*/ 531455 w 578064"/>
                  <a:gd name="connsiteY7" fmla="*/ 240481 h 241980"/>
                  <a:gd name="connsiteX8" fmla="*/ 565516 w 578064"/>
                  <a:gd name="connsiteY8" fmla="*/ 226486 h 241980"/>
                  <a:gd name="connsiteX9" fmla="*/ 579627 w 578064"/>
                  <a:gd name="connsiteY9" fmla="*/ 192699 h 241980"/>
                  <a:gd name="connsiteX10" fmla="*/ 579627 w 578064"/>
                  <a:gd name="connsiteY10" fmla="*/ 49347 h 241980"/>
                  <a:gd name="connsiteX11" fmla="*/ 565516 w 578064"/>
                  <a:gd name="connsiteY11" fmla="*/ 15559 h 241980"/>
                  <a:gd name="connsiteX12" fmla="*/ 531455 w 578064"/>
                  <a:gd name="connsiteY12" fmla="*/ 1563 h 241980"/>
                  <a:gd name="connsiteX13" fmla="*/ 447154 w 578064"/>
                  <a:gd name="connsiteY13" fmla="*/ 156860 h 241980"/>
                  <a:gd name="connsiteX14" fmla="*/ 427082 w 578064"/>
                  <a:gd name="connsiteY14" fmla="*/ 150820 h 241980"/>
                  <a:gd name="connsiteX15" fmla="*/ 413775 w 578064"/>
                  <a:gd name="connsiteY15" fmla="*/ 134737 h 241980"/>
                  <a:gd name="connsiteX16" fmla="*/ 411719 w 578064"/>
                  <a:gd name="connsiteY16" fmla="*/ 114030 h 241980"/>
                  <a:gd name="connsiteX17" fmla="*/ 421607 w 578064"/>
                  <a:gd name="connsiteY17" fmla="*/ 95681 h 241980"/>
                  <a:gd name="connsiteX18" fmla="*/ 440106 w 578064"/>
                  <a:gd name="connsiteY18" fmla="*/ 85873 h 241980"/>
                  <a:gd name="connsiteX19" fmla="*/ 460981 w 578064"/>
                  <a:gd name="connsiteY19" fmla="*/ 87913 h 241980"/>
                  <a:gd name="connsiteX20" fmla="*/ 477193 w 578064"/>
                  <a:gd name="connsiteY20" fmla="*/ 101112 h 241980"/>
                  <a:gd name="connsiteX21" fmla="*/ 483283 w 578064"/>
                  <a:gd name="connsiteY21" fmla="*/ 121022 h 241980"/>
                  <a:gd name="connsiteX22" fmla="*/ 472703 w 578064"/>
                  <a:gd name="connsiteY22" fmla="*/ 146363 h 241980"/>
                  <a:gd name="connsiteX23" fmla="*/ 447154 w 578064"/>
                  <a:gd name="connsiteY23" fmla="*/ 156860 h 24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78064" h="241980" extrusionOk="0">
                    <a:moveTo>
                      <a:pt x="531455" y="1563"/>
                    </a:moveTo>
                    <a:lnTo>
                      <a:pt x="49735" y="1563"/>
                    </a:lnTo>
                    <a:cubicBezTo>
                      <a:pt x="36959" y="1563"/>
                      <a:pt x="24706" y="6598"/>
                      <a:pt x="15672" y="15559"/>
                    </a:cubicBezTo>
                    <a:cubicBezTo>
                      <a:pt x="6638" y="24520"/>
                      <a:pt x="1563" y="36674"/>
                      <a:pt x="1563" y="49347"/>
                    </a:cubicBezTo>
                    <a:lnTo>
                      <a:pt x="1563" y="192699"/>
                    </a:lnTo>
                    <a:cubicBezTo>
                      <a:pt x="1563" y="205371"/>
                      <a:pt x="6638" y="217524"/>
                      <a:pt x="15672" y="226486"/>
                    </a:cubicBezTo>
                    <a:cubicBezTo>
                      <a:pt x="24706" y="235449"/>
                      <a:pt x="36959" y="240481"/>
                      <a:pt x="49735" y="240481"/>
                    </a:cubicBezTo>
                    <a:lnTo>
                      <a:pt x="531455" y="240481"/>
                    </a:lnTo>
                    <a:cubicBezTo>
                      <a:pt x="544231" y="240481"/>
                      <a:pt x="556482" y="235449"/>
                      <a:pt x="565516" y="226486"/>
                    </a:cubicBezTo>
                    <a:cubicBezTo>
                      <a:pt x="574550" y="217524"/>
                      <a:pt x="579627" y="205371"/>
                      <a:pt x="579627" y="192699"/>
                    </a:cubicBezTo>
                    <a:lnTo>
                      <a:pt x="579627" y="49347"/>
                    </a:lnTo>
                    <a:cubicBezTo>
                      <a:pt x="579627" y="36674"/>
                      <a:pt x="574550" y="24520"/>
                      <a:pt x="565516" y="15559"/>
                    </a:cubicBezTo>
                    <a:cubicBezTo>
                      <a:pt x="556482" y="6598"/>
                      <a:pt x="544231" y="1563"/>
                      <a:pt x="531455" y="1563"/>
                    </a:cubicBezTo>
                    <a:close/>
                    <a:moveTo>
                      <a:pt x="447154" y="156860"/>
                    </a:moveTo>
                    <a:cubicBezTo>
                      <a:pt x="440009" y="156860"/>
                      <a:pt x="433023" y="154758"/>
                      <a:pt x="427082" y="150820"/>
                    </a:cubicBezTo>
                    <a:cubicBezTo>
                      <a:pt x="421140" y="146882"/>
                      <a:pt x="416510" y="141285"/>
                      <a:pt x="413775" y="134737"/>
                    </a:cubicBezTo>
                    <a:cubicBezTo>
                      <a:pt x="411041" y="128188"/>
                      <a:pt x="410325" y="120982"/>
                      <a:pt x="411719" y="114030"/>
                    </a:cubicBezTo>
                    <a:cubicBezTo>
                      <a:pt x="413113" y="107079"/>
                      <a:pt x="416554" y="100693"/>
                      <a:pt x="421607" y="95681"/>
                    </a:cubicBezTo>
                    <a:cubicBezTo>
                      <a:pt x="426660" y="90669"/>
                      <a:pt x="433097" y="87256"/>
                      <a:pt x="440106" y="85873"/>
                    </a:cubicBezTo>
                    <a:cubicBezTo>
                      <a:pt x="447114" y="84490"/>
                      <a:pt x="454380" y="85200"/>
                      <a:pt x="460981" y="87913"/>
                    </a:cubicBezTo>
                    <a:cubicBezTo>
                      <a:pt x="467581" y="90625"/>
                      <a:pt x="473223" y="95218"/>
                      <a:pt x="477193" y="101112"/>
                    </a:cubicBezTo>
                    <a:cubicBezTo>
                      <a:pt x="481164" y="107005"/>
                      <a:pt x="483283" y="113934"/>
                      <a:pt x="483283" y="121022"/>
                    </a:cubicBezTo>
                    <a:cubicBezTo>
                      <a:pt x="483283" y="130527"/>
                      <a:pt x="479479" y="139642"/>
                      <a:pt x="472703" y="146363"/>
                    </a:cubicBezTo>
                    <a:cubicBezTo>
                      <a:pt x="465928" y="153084"/>
                      <a:pt x="456737" y="156860"/>
                      <a:pt x="447154" y="156860"/>
                    </a:cubicBezTo>
                    <a:close/>
                  </a:path>
                </a:pathLst>
              </a:custGeom>
              <a:grpFill/>
              <a:ln w="44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54" name="TextBox 53"/>
          <p:cNvSpPr txBox="1"/>
          <p:nvPr/>
        </p:nvSpPr>
        <p:spPr bwMode="auto">
          <a:xfrm>
            <a:off x="833141" y="2197622"/>
            <a:ext cx="252000" cy="144000"/>
          </a:xfrm>
          <a:prstGeom prst="roundRect">
            <a:avLst>
              <a:gd name="adj" fmla="val 15022"/>
            </a:avLst>
          </a:prstGeom>
          <a:noFill/>
          <a:ln w="9525" cap="flat" cmpd="sng" algn="ctr">
            <a:solidFill>
              <a:srgbClr val="545290"/>
            </a:solidFill>
            <a:prstDash val="dash"/>
            <a:miter lim="800000"/>
          </a:ln>
          <a:effectLst/>
        </p:spPr>
        <p:txBody>
          <a:bodyPr lIns="36000" tIns="0" rIns="36000" bIns="0" rtlCol="0" anchor="ctr"/>
          <a:lstStyle>
            <a:defPPr>
              <a:defRPr lang="ru-RU"/>
            </a:defPPr>
            <a:lvl1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Inter Medium"/>
                <a:ea typeface="Inter Medium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71323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500" b="0" i="0" u="none" strike="noStrike" cap="none" spc="0">
              <a:ln>
                <a:noFill/>
              </a:ln>
              <a:solidFill>
                <a:srgbClr val="FFFFFF"/>
              </a:solidFill>
              <a:latin typeface="+mn-lt"/>
              <a:ea typeface="Inter Medium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 bwMode="auto">
          <a:xfrm>
            <a:off x="1669215" y="2197622"/>
            <a:ext cx="252000" cy="144000"/>
          </a:xfrm>
          <a:prstGeom prst="roundRect">
            <a:avLst>
              <a:gd name="adj" fmla="val 15022"/>
            </a:avLst>
          </a:prstGeom>
          <a:noFill/>
          <a:ln w="9525" cap="flat" cmpd="sng" algn="ctr">
            <a:solidFill>
              <a:srgbClr val="545290"/>
            </a:solidFill>
            <a:prstDash val="dash"/>
            <a:miter lim="800000"/>
          </a:ln>
          <a:effectLst/>
        </p:spPr>
        <p:txBody>
          <a:bodyPr lIns="36000" tIns="0" rIns="36000" bIns="0" rtlCol="0" anchor="ctr"/>
          <a:lstStyle>
            <a:defPPr>
              <a:defRPr lang="ru-RU"/>
            </a:defPPr>
            <a:lvl1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Inter Medium"/>
                <a:ea typeface="Inter Medium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 algn="ctr" defTabSz="713232">
              <a:defRPr/>
            </a:pPr>
            <a:endParaRPr lang="en-US" sz="500">
              <a:latin typeface="+mn-lt"/>
            </a:endParaRPr>
          </a:p>
        </p:txBody>
      </p:sp>
      <p:sp>
        <p:nvSpPr>
          <p:cNvPr id="56" name="TextBox 55"/>
          <p:cNvSpPr txBox="1"/>
          <p:nvPr/>
        </p:nvSpPr>
        <p:spPr bwMode="auto">
          <a:xfrm>
            <a:off x="1997252" y="2197622"/>
            <a:ext cx="324000" cy="144000"/>
          </a:xfrm>
          <a:prstGeom prst="roundRect">
            <a:avLst>
              <a:gd name="adj" fmla="val 15022"/>
            </a:avLst>
          </a:prstGeom>
          <a:solidFill>
            <a:srgbClr val="867DF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36000" tIns="0" rIns="36000" bIns="0" rtlCol="0" anchor="ctr"/>
          <a:lstStyle>
            <a:defPPr>
              <a:defRPr lang="ru-RU"/>
            </a:defPPr>
            <a:lvl1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Inter Medium"/>
                <a:ea typeface="Inter Medium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71323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00">
                <a:latin typeface="+mn-lt"/>
              </a:rPr>
              <a:t>SIP ATC</a:t>
            </a:r>
            <a:endParaRPr lang="ru-RU" sz="500" b="0" i="0" u="none" strike="noStrike" cap="none" spc="0">
              <a:ln>
                <a:noFill/>
              </a:ln>
              <a:solidFill>
                <a:srgbClr val="FFFFFF"/>
              </a:solidFill>
              <a:latin typeface="+mn-lt"/>
              <a:ea typeface="Inter Medium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 bwMode="auto">
          <a:xfrm>
            <a:off x="1997252" y="3804366"/>
            <a:ext cx="324000" cy="234000"/>
          </a:xfrm>
          <a:prstGeom prst="roundRect">
            <a:avLst>
              <a:gd name="adj" fmla="val 15022"/>
            </a:avLst>
          </a:prstGeom>
          <a:solidFill>
            <a:srgbClr val="4C39BB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36000" tIns="0" rIns="36000" bIns="0" rtlCol="0" anchor="ctr"/>
          <a:lstStyle>
            <a:defPPr>
              <a:defRPr lang="ru-RU"/>
            </a:defPPr>
            <a:lvl1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Inter Medium"/>
                <a:ea typeface="Inter Medium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71323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+mn-lt"/>
                <a:ea typeface="Inter Medium"/>
                <a:cs typeface="+mn-cs"/>
              </a:rPr>
              <a:t>SMTP </a:t>
            </a:r>
            <a:br>
              <a:rPr lang="ru-RU" sz="5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+mn-lt"/>
                <a:ea typeface="Inter Medium"/>
                <a:cs typeface="+mn-cs"/>
              </a:rPr>
            </a:br>
            <a:r>
              <a:rPr lang="ru-RU" sz="5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+mn-lt"/>
                <a:ea typeface="Inter Medium"/>
                <a:cs typeface="+mn-cs"/>
              </a:rPr>
              <a:t>сервер</a:t>
            </a:r>
            <a:endParaRPr lang="en-US" sz="500" b="0" i="0" u="none" strike="noStrike" cap="none" spc="0">
              <a:ln>
                <a:noFill/>
              </a:ln>
              <a:solidFill>
                <a:srgbClr val="FFFFFF"/>
              </a:solidFill>
              <a:latin typeface="+mn-lt"/>
              <a:ea typeface="Inter Medium"/>
              <a:cs typeface="+mn-cs"/>
            </a:endParaRPr>
          </a:p>
        </p:txBody>
      </p:sp>
      <p:sp>
        <p:nvSpPr>
          <p:cNvPr id="66" name="TextBox 65"/>
          <p:cNvSpPr txBox="1"/>
          <p:nvPr/>
        </p:nvSpPr>
        <p:spPr bwMode="auto">
          <a:xfrm>
            <a:off x="2397289" y="3086721"/>
            <a:ext cx="432000" cy="234000"/>
          </a:xfrm>
          <a:prstGeom prst="roundRect">
            <a:avLst>
              <a:gd name="adj" fmla="val 15022"/>
            </a:avLst>
          </a:prstGeom>
          <a:solidFill>
            <a:srgbClr val="007F7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36000" tIns="0" rIns="36000" bIns="0" rtlCol="0" anchor="ctr"/>
          <a:lstStyle>
            <a:defPPr>
              <a:defRPr lang="ru-RU"/>
            </a:defPPr>
            <a:lvl1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Inter Medium"/>
                <a:ea typeface="Inter Medium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71323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500">
                <a:latin typeface="+mn-lt"/>
              </a:rPr>
              <a:t>Сервер </a:t>
            </a:r>
            <a:br>
              <a:rPr lang="ru-RU" sz="500">
                <a:latin typeface="+mn-lt"/>
              </a:rPr>
            </a:br>
            <a:r>
              <a:rPr lang="ru-RU" sz="500">
                <a:latin typeface="+mn-lt"/>
              </a:rPr>
              <a:t>каталогов</a:t>
            </a:r>
            <a:endParaRPr lang="ru-RU" sz="500" b="0" i="0" u="none" strike="noStrike" cap="none" spc="0">
              <a:ln>
                <a:noFill/>
              </a:ln>
              <a:solidFill>
                <a:srgbClr val="FFFFFF"/>
              </a:solidFill>
              <a:latin typeface="+mn-lt"/>
              <a:ea typeface="Inter Medium"/>
              <a:cs typeface="+mn-cs"/>
            </a:endParaRPr>
          </a:p>
        </p:txBody>
      </p:sp>
      <p:cxnSp>
        <p:nvCxnSpPr>
          <p:cNvPr id="67" name="Прямая соединительная линия 66"/>
          <p:cNvCxnSpPr>
            <a:cxnSpLocks/>
          </p:cNvCxnSpPr>
          <p:nvPr/>
        </p:nvCxnSpPr>
        <p:spPr bwMode="auto">
          <a:xfrm flipH="1">
            <a:off x="719006" y="3203721"/>
            <a:ext cx="442172" cy="0"/>
          </a:xfrm>
          <a:prstGeom prst="line">
            <a:avLst/>
          </a:prstGeom>
          <a:noFill/>
          <a:ln w="9525" cap="rnd">
            <a:solidFill>
              <a:srgbClr val="545290"/>
            </a:solidFill>
            <a:round/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68" name="Рисунок 6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54704" y="3086121"/>
            <a:ext cx="302400" cy="235200"/>
          </a:xfrm>
          <a:prstGeom prst="rect">
            <a:avLst/>
          </a:prstGeom>
        </p:spPr>
      </p:pic>
      <p:cxnSp>
        <p:nvCxnSpPr>
          <p:cNvPr id="69" name="Прямая соединительная линия 68"/>
          <p:cNvCxnSpPr>
            <a:cxnSpLocks/>
          </p:cNvCxnSpPr>
          <p:nvPr/>
        </p:nvCxnSpPr>
        <p:spPr bwMode="auto">
          <a:xfrm flipH="1">
            <a:off x="1593178" y="3203721"/>
            <a:ext cx="804111" cy="0"/>
          </a:xfrm>
          <a:prstGeom prst="line">
            <a:avLst/>
          </a:prstGeom>
          <a:noFill/>
          <a:ln w="9525" cap="rnd">
            <a:solidFill>
              <a:srgbClr val="545290"/>
            </a:solidFill>
            <a:round/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0" name="Прямая соединительная линия 69"/>
          <p:cNvCxnSpPr>
            <a:cxnSpLocks/>
            <a:stCxn id="65" idx="0"/>
            <a:endCxn id="56" idx="2"/>
          </p:cNvCxnSpPr>
          <p:nvPr/>
        </p:nvCxnSpPr>
        <p:spPr bwMode="auto">
          <a:xfrm flipV="1">
            <a:off x="2159252" y="2341622"/>
            <a:ext cx="0" cy="1462744"/>
          </a:xfrm>
          <a:prstGeom prst="line">
            <a:avLst/>
          </a:prstGeom>
          <a:noFill/>
          <a:ln w="9525" cap="rnd">
            <a:solidFill>
              <a:srgbClr val="545290"/>
            </a:solidFill>
            <a:round/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1" name="Прямая соединительная линия 70"/>
          <p:cNvCxnSpPr>
            <a:cxnSpLocks/>
          </p:cNvCxnSpPr>
          <p:nvPr/>
        </p:nvCxnSpPr>
        <p:spPr bwMode="auto">
          <a:xfrm flipV="1">
            <a:off x="1795215" y="2341622"/>
            <a:ext cx="0" cy="1836000"/>
          </a:xfrm>
          <a:prstGeom prst="line">
            <a:avLst/>
          </a:prstGeom>
          <a:noFill/>
          <a:ln w="9525" cap="rnd">
            <a:solidFill>
              <a:srgbClr val="545290"/>
            </a:solidFill>
            <a:prstDash val="dash"/>
            <a:round/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2" name="Прямая соединительная линия 71"/>
          <p:cNvCxnSpPr>
            <a:cxnSpLocks/>
          </p:cNvCxnSpPr>
          <p:nvPr/>
        </p:nvCxnSpPr>
        <p:spPr bwMode="auto">
          <a:xfrm flipV="1">
            <a:off x="959141" y="2341622"/>
            <a:ext cx="0" cy="1836000"/>
          </a:xfrm>
          <a:prstGeom prst="line">
            <a:avLst/>
          </a:prstGeom>
          <a:noFill/>
          <a:ln w="9525" cap="rnd">
            <a:solidFill>
              <a:srgbClr val="545290"/>
            </a:solidFill>
            <a:prstDash val="dash"/>
            <a:round/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3" name="Прямоугольник: скругленные углы 72"/>
          <p:cNvSpPr/>
          <p:nvPr/>
        </p:nvSpPr>
        <p:spPr bwMode="auto">
          <a:xfrm>
            <a:off x="3350370" y="2125755"/>
            <a:ext cx="2519822" cy="2155933"/>
          </a:xfrm>
          <a:prstGeom prst="roundRect">
            <a:avLst>
              <a:gd name="adj" fmla="val 2518"/>
            </a:avLst>
          </a:prstGeom>
          <a:noFill/>
          <a:ln w="9525">
            <a:solidFill>
              <a:srgbClr val="646E7C">
                <a:alpha val="50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0" rIns="288000" bIns="0" rtlCol="0" anchor="ctr"/>
          <a:lstStyle/>
          <a:p>
            <a:pPr>
              <a:lnSpc>
                <a:spcPct val="110000"/>
              </a:lnSpc>
              <a:defRPr/>
            </a:pPr>
            <a:endParaRPr lang="ru-RU" sz="1350">
              <a:solidFill>
                <a:srgbClr val="FFFFFF"/>
              </a:solidFill>
            </a:endParaRPr>
          </a:p>
        </p:txBody>
      </p:sp>
      <p:sp>
        <p:nvSpPr>
          <p:cNvPr id="74" name="TextBox 73"/>
          <p:cNvSpPr txBox="1"/>
          <p:nvPr/>
        </p:nvSpPr>
        <p:spPr bwMode="auto">
          <a:xfrm>
            <a:off x="3716044" y="2197622"/>
            <a:ext cx="252000" cy="144000"/>
          </a:xfrm>
          <a:prstGeom prst="roundRect">
            <a:avLst>
              <a:gd name="adj" fmla="val 15022"/>
            </a:avLst>
          </a:prstGeom>
          <a:noFill/>
          <a:ln w="9525" cap="flat" cmpd="sng" algn="ctr">
            <a:solidFill>
              <a:srgbClr val="545290"/>
            </a:solidFill>
            <a:prstDash val="dash"/>
            <a:miter lim="800000"/>
          </a:ln>
          <a:effectLst/>
        </p:spPr>
        <p:txBody>
          <a:bodyPr lIns="36000" tIns="0" rIns="36000" bIns="0" rtlCol="0" anchor="ctr"/>
          <a:lstStyle>
            <a:defPPr>
              <a:defRPr lang="ru-RU"/>
            </a:defPPr>
            <a:lvl1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Inter Medium"/>
                <a:ea typeface="Inter Medium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71323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500" b="0" i="0" u="none" strike="noStrike" cap="none" spc="0">
              <a:ln>
                <a:noFill/>
              </a:ln>
              <a:solidFill>
                <a:srgbClr val="FFFFFF"/>
              </a:solidFill>
              <a:latin typeface="+mn-lt"/>
              <a:ea typeface="Inter Medium"/>
              <a:cs typeface="+mn-cs"/>
            </a:endParaRPr>
          </a:p>
        </p:txBody>
      </p:sp>
      <p:sp>
        <p:nvSpPr>
          <p:cNvPr id="75" name="TextBox 74"/>
          <p:cNvSpPr txBox="1"/>
          <p:nvPr/>
        </p:nvSpPr>
        <p:spPr bwMode="auto">
          <a:xfrm>
            <a:off x="4382772" y="2197622"/>
            <a:ext cx="252000" cy="144000"/>
          </a:xfrm>
          <a:prstGeom prst="roundRect">
            <a:avLst>
              <a:gd name="adj" fmla="val 15022"/>
            </a:avLst>
          </a:prstGeom>
          <a:noFill/>
          <a:ln w="9525" cap="flat" cmpd="sng" algn="ctr">
            <a:solidFill>
              <a:srgbClr val="545290"/>
            </a:solidFill>
            <a:prstDash val="dash"/>
            <a:miter lim="800000"/>
          </a:ln>
          <a:effectLst/>
        </p:spPr>
        <p:txBody>
          <a:bodyPr lIns="36000" tIns="0" rIns="36000" bIns="0" rtlCol="0" anchor="ctr"/>
          <a:lstStyle>
            <a:defPPr>
              <a:defRPr lang="ru-RU"/>
            </a:defPPr>
            <a:lvl1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Inter Medium"/>
                <a:ea typeface="Inter Medium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 algn="ctr" defTabSz="713232">
              <a:defRPr/>
            </a:pPr>
            <a:endParaRPr lang="en-US" sz="500">
              <a:latin typeface="+mn-lt"/>
            </a:endParaRPr>
          </a:p>
        </p:txBody>
      </p:sp>
      <p:sp>
        <p:nvSpPr>
          <p:cNvPr id="76" name="TextBox 75"/>
          <p:cNvSpPr txBox="1"/>
          <p:nvPr/>
        </p:nvSpPr>
        <p:spPr bwMode="auto">
          <a:xfrm>
            <a:off x="5127334" y="2617784"/>
            <a:ext cx="324000" cy="144000"/>
          </a:xfrm>
          <a:prstGeom prst="roundRect">
            <a:avLst>
              <a:gd name="adj" fmla="val 15022"/>
            </a:avLst>
          </a:prstGeom>
          <a:solidFill>
            <a:srgbClr val="867DF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36000" tIns="0" rIns="36000" bIns="0" rtlCol="0" anchor="ctr"/>
          <a:lstStyle>
            <a:defPPr>
              <a:defRPr lang="ru-RU"/>
            </a:defPPr>
            <a:lvl1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Inter Medium"/>
                <a:ea typeface="Inter Medium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71323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00">
                <a:latin typeface="+mn-lt"/>
              </a:rPr>
              <a:t>SIP ATC</a:t>
            </a:r>
            <a:endParaRPr lang="ru-RU" sz="500" b="0" i="0" u="none" strike="noStrike" cap="none" spc="0">
              <a:ln>
                <a:noFill/>
              </a:ln>
              <a:solidFill>
                <a:srgbClr val="FFFFFF"/>
              </a:solidFill>
              <a:latin typeface="+mn-lt"/>
              <a:ea typeface="Inter Medium"/>
              <a:cs typeface="+mn-cs"/>
            </a:endParaRPr>
          </a:p>
        </p:txBody>
      </p:sp>
      <p:sp>
        <p:nvSpPr>
          <p:cNvPr id="77" name="TextBox 76"/>
          <p:cNvSpPr txBox="1"/>
          <p:nvPr/>
        </p:nvSpPr>
        <p:spPr bwMode="auto">
          <a:xfrm>
            <a:off x="5364865" y="3086721"/>
            <a:ext cx="432000" cy="234000"/>
          </a:xfrm>
          <a:prstGeom prst="roundRect">
            <a:avLst>
              <a:gd name="adj" fmla="val 15022"/>
            </a:avLst>
          </a:prstGeom>
          <a:solidFill>
            <a:srgbClr val="007F7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36000" tIns="0" rIns="36000" bIns="0" rtlCol="0" anchor="ctr"/>
          <a:lstStyle>
            <a:defPPr>
              <a:defRPr lang="ru-RU"/>
            </a:defPPr>
            <a:lvl1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Inter Medium"/>
                <a:ea typeface="Inter Medium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71323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500">
                <a:latin typeface="+mn-lt"/>
              </a:rPr>
              <a:t>Сервер </a:t>
            </a:r>
            <a:br>
              <a:rPr lang="ru-RU" sz="500">
                <a:latin typeface="+mn-lt"/>
              </a:rPr>
            </a:br>
            <a:r>
              <a:rPr lang="ru-RU" sz="500">
                <a:latin typeface="+mn-lt"/>
              </a:rPr>
              <a:t>каталогов</a:t>
            </a:r>
            <a:endParaRPr lang="ru-RU" sz="500" b="0" i="0" u="none" strike="noStrike" cap="none" spc="0">
              <a:ln>
                <a:noFill/>
              </a:ln>
              <a:solidFill>
                <a:srgbClr val="FFFFFF"/>
              </a:solidFill>
              <a:latin typeface="+mn-lt"/>
              <a:ea typeface="Inter Medium"/>
              <a:cs typeface="+mn-cs"/>
            </a:endParaRPr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422280" y="3086121"/>
            <a:ext cx="302400" cy="235200"/>
          </a:xfrm>
          <a:prstGeom prst="rect">
            <a:avLst/>
          </a:prstGeom>
        </p:spPr>
      </p:pic>
      <p:sp>
        <p:nvSpPr>
          <p:cNvPr id="81" name="Прямоугольник: скругленные углы 80"/>
          <p:cNvSpPr/>
          <p:nvPr/>
        </p:nvSpPr>
        <p:spPr bwMode="auto">
          <a:xfrm>
            <a:off x="4626136" y="2401784"/>
            <a:ext cx="432000" cy="576000"/>
          </a:xfrm>
          <a:prstGeom prst="roundRect">
            <a:avLst>
              <a:gd name="adj" fmla="val 7068"/>
            </a:avLst>
          </a:prstGeom>
          <a:solidFill>
            <a:schemeClr val="tx1">
              <a:alpha val="5000"/>
            </a:schemeClr>
          </a:solidFill>
          <a:ln w="63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0" rtlCol="0" anchor="t"/>
          <a:lstStyle/>
          <a:p>
            <a:pPr algn="ctr">
              <a:lnSpc>
                <a:spcPct val="90000"/>
              </a:lnSpc>
              <a:spcAft>
                <a:spcPts val="800"/>
              </a:spcAft>
              <a:defRPr/>
            </a:pPr>
            <a:r>
              <a:rPr lang="en-US" sz="500">
                <a:solidFill>
                  <a:srgbClr val="FFFFFF"/>
                </a:solidFill>
              </a:rPr>
              <a:t>DION </a:t>
            </a:r>
            <a:endParaRPr/>
          </a:p>
        </p:txBody>
      </p:sp>
      <p:sp>
        <p:nvSpPr>
          <p:cNvPr id="82" name="TextBox 81"/>
          <p:cNvSpPr txBox="1"/>
          <p:nvPr/>
        </p:nvSpPr>
        <p:spPr bwMode="auto">
          <a:xfrm>
            <a:off x="3959408" y="2545784"/>
            <a:ext cx="432000" cy="288000"/>
          </a:xfrm>
          <a:prstGeom prst="roundRect">
            <a:avLst>
              <a:gd name="adj" fmla="val 15022"/>
            </a:avLst>
          </a:prstGeom>
          <a:solidFill>
            <a:srgbClr val="1FA87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36000" tIns="0" rIns="36000" bIns="0" rtlCol="0" anchor="ctr"/>
          <a:lstStyle>
            <a:defPPr>
              <a:defRPr lang="ru-RU"/>
            </a:defPPr>
            <a:lvl1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Inter Medium"/>
                <a:ea typeface="Inter Medium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71323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00">
                <a:latin typeface="+mn-lt"/>
              </a:rPr>
              <a:t>WEB Reverse proxy</a:t>
            </a:r>
            <a:endParaRPr lang="ru-RU" sz="500" b="0" i="0" u="none" strike="noStrike" cap="none" spc="0">
              <a:ln>
                <a:noFill/>
              </a:ln>
              <a:solidFill>
                <a:srgbClr val="FFFFFF"/>
              </a:solidFill>
              <a:latin typeface="+mn-lt"/>
              <a:ea typeface="Inter Medium"/>
              <a:cs typeface="+mn-cs"/>
            </a:endParaRPr>
          </a:p>
        </p:txBody>
      </p:sp>
      <p:sp>
        <p:nvSpPr>
          <p:cNvPr id="83" name="TextBox 82"/>
          <p:cNvSpPr txBox="1"/>
          <p:nvPr/>
        </p:nvSpPr>
        <p:spPr bwMode="auto">
          <a:xfrm>
            <a:off x="5127334" y="3804366"/>
            <a:ext cx="324000" cy="234000"/>
          </a:xfrm>
          <a:prstGeom prst="roundRect">
            <a:avLst>
              <a:gd name="adj" fmla="val 15022"/>
            </a:avLst>
          </a:prstGeom>
          <a:solidFill>
            <a:srgbClr val="4C39BB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36000" tIns="0" rIns="36000" bIns="0" rtlCol="0" anchor="ctr"/>
          <a:lstStyle>
            <a:defPPr>
              <a:defRPr lang="ru-RU"/>
            </a:defPPr>
            <a:lvl1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Inter Medium"/>
                <a:ea typeface="Inter Medium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71323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00" b="0" i="0" u="none" strike="noStrike" cap="none" spc="0" dirty="0">
                <a:ln>
                  <a:noFill/>
                </a:ln>
                <a:solidFill>
                  <a:srgbClr val="FFFFFF"/>
                </a:solidFill>
                <a:latin typeface="+mn-lt"/>
                <a:ea typeface="Inter Medium"/>
                <a:cs typeface="+mn-cs"/>
              </a:rPr>
              <a:t>SMTP </a:t>
            </a:r>
            <a:br>
              <a:rPr lang="ru-RU" sz="500" b="0" i="0" u="none" strike="noStrike" cap="none" spc="0" dirty="0">
                <a:ln>
                  <a:noFill/>
                </a:ln>
                <a:solidFill>
                  <a:srgbClr val="FFFFFF"/>
                </a:solidFill>
                <a:latin typeface="+mn-lt"/>
                <a:ea typeface="Inter Medium"/>
                <a:cs typeface="+mn-cs"/>
              </a:rPr>
            </a:br>
            <a:r>
              <a:rPr lang="ru-RU" sz="500" b="0" i="0" u="none" strike="noStrike" cap="none" spc="0" dirty="0">
                <a:ln>
                  <a:noFill/>
                </a:ln>
                <a:solidFill>
                  <a:srgbClr val="FFFFFF"/>
                </a:solidFill>
                <a:latin typeface="+mn-lt"/>
                <a:ea typeface="Inter Medium"/>
                <a:cs typeface="+mn-cs"/>
              </a:rPr>
              <a:t>сервер</a:t>
            </a:r>
            <a:endParaRPr lang="en-US" sz="500" b="0" i="0" u="none" strike="noStrike" cap="none" spc="0" dirty="0">
              <a:ln>
                <a:noFill/>
              </a:ln>
              <a:solidFill>
                <a:srgbClr val="FFFFFF"/>
              </a:solidFill>
              <a:latin typeface="+mn-lt"/>
              <a:ea typeface="Inter Medium"/>
              <a:cs typeface="+mn-cs"/>
            </a:endParaRPr>
          </a:p>
        </p:txBody>
      </p:sp>
      <p:cxnSp>
        <p:nvCxnSpPr>
          <p:cNvPr id="84" name="Прямая соединительная линия 83"/>
          <p:cNvCxnSpPr>
            <a:cxnSpLocks/>
          </p:cNvCxnSpPr>
          <p:nvPr/>
        </p:nvCxnSpPr>
        <p:spPr bwMode="auto">
          <a:xfrm flipV="1">
            <a:off x="3842044" y="2341622"/>
            <a:ext cx="0" cy="1836000"/>
          </a:xfrm>
          <a:prstGeom prst="line">
            <a:avLst/>
          </a:prstGeom>
          <a:noFill/>
          <a:ln w="9525" cap="rnd">
            <a:solidFill>
              <a:srgbClr val="545290"/>
            </a:solidFill>
            <a:prstDash val="dash"/>
            <a:round/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5" name="Соединитель: уступ 84"/>
          <p:cNvCxnSpPr>
            <a:cxnSpLocks/>
            <a:stCxn id="82" idx="1"/>
            <a:endCxn id="78" idx="0"/>
          </p:cNvCxnSpPr>
          <p:nvPr/>
        </p:nvCxnSpPr>
        <p:spPr bwMode="auto">
          <a:xfrm rot="10800000" flipV="1">
            <a:off x="3573480" y="2689783"/>
            <a:ext cx="385928" cy="396337"/>
          </a:xfrm>
          <a:prstGeom prst="bentConnector2">
            <a:avLst/>
          </a:prstGeom>
          <a:noFill/>
          <a:ln w="9525" cap="rnd">
            <a:solidFill>
              <a:srgbClr val="545290"/>
            </a:solidFill>
            <a:round/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6" name="Соединитель: уступ 85"/>
          <p:cNvCxnSpPr>
            <a:cxnSpLocks/>
            <a:stCxn id="78" idx="2"/>
            <a:endCxn id="79" idx="1"/>
          </p:cNvCxnSpPr>
          <p:nvPr/>
        </p:nvCxnSpPr>
        <p:spPr bwMode="auto">
          <a:xfrm rot="16199999" flipH="1">
            <a:off x="3466422" y="3428379"/>
            <a:ext cx="600045" cy="385928"/>
          </a:xfrm>
          <a:prstGeom prst="bentConnector2">
            <a:avLst/>
          </a:prstGeom>
          <a:noFill/>
          <a:ln w="9525" cap="rnd">
            <a:solidFill>
              <a:srgbClr val="545290"/>
            </a:solidFill>
            <a:round/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7" name="Прямая соединительная линия 86"/>
          <p:cNvCxnSpPr>
            <a:cxnSpLocks/>
          </p:cNvCxnSpPr>
          <p:nvPr/>
        </p:nvCxnSpPr>
        <p:spPr bwMode="auto">
          <a:xfrm flipV="1">
            <a:off x="4508772" y="2341622"/>
            <a:ext cx="0" cy="1836000"/>
          </a:xfrm>
          <a:prstGeom prst="line">
            <a:avLst/>
          </a:prstGeom>
          <a:noFill/>
          <a:ln w="9525" cap="rnd">
            <a:solidFill>
              <a:srgbClr val="545290"/>
            </a:solidFill>
            <a:prstDash val="dash"/>
            <a:round/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8" name="Прямая соединительная линия 87"/>
          <p:cNvCxnSpPr>
            <a:cxnSpLocks/>
            <a:stCxn id="81" idx="1"/>
            <a:endCxn id="82" idx="3"/>
          </p:cNvCxnSpPr>
          <p:nvPr/>
        </p:nvCxnSpPr>
        <p:spPr bwMode="auto">
          <a:xfrm flipH="1">
            <a:off x="4391408" y="2689784"/>
            <a:ext cx="234728" cy="0"/>
          </a:xfrm>
          <a:prstGeom prst="line">
            <a:avLst/>
          </a:prstGeom>
          <a:noFill/>
          <a:ln w="9525" cap="rnd">
            <a:solidFill>
              <a:srgbClr val="545290"/>
            </a:solidFill>
            <a:round/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0" name="Прямая соединительная линия 89"/>
          <p:cNvCxnSpPr>
            <a:cxnSpLocks/>
            <a:stCxn id="83" idx="0"/>
            <a:endCxn id="76" idx="2"/>
          </p:cNvCxnSpPr>
          <p:nvPr/>
        </p:nvCxnSpPr>
        <p:spPr bwMode="auto">
          <a:xfrm flipV="1">
            <a:off x="5289334" y="2761784"/>
            <a:ext cx="0" cy="1042582"/>
          </a:xfrm>
          <a:prstGeom prst="line">
            <a:avLst/>
          </a:prstGeom>
          <a:noFill/>
          <a:ln w="9525" cap="rnd">
            <a:solidFill>
              <a:srgbClr val="545290"/>
            </a:solidFill>
            <a:round/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1" name="Прямая соединительная линия 90"/>
          <p:cNvCxnSpPr>
            <a:cxnSpLocks/>
            <a:stCxn id="80" idx="0"/>
            <a:endCxn id="81" idx="2"/>
          </p:cNvCxnSpPr>
          <p:nvPr/>
        </p:nvCxnSpPr>
        <p:spPr bwMode="auto">
          <a:xfrm flipV="1">
            <a:off x="4842136" y="2977784"/>
            <a:ext cx="0" cy="655582"/>
          </a:xfrm>
          <a:prstGeom prst="line">
            <a:avLst/>
          </a:prstGeom>
          <a:noFill/>
          <a:ln w="9525" cap="rnd">
            <a:solidFill>
              <a:srgbClr val="545290"/>
            </a:solidFill>
            <a:round/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2" name="Прямая соединительная линия 91"/>
          <p:cNvCxnSpPr>
            <a:cxnSpLocks/>
          </p:cNvCxnSpPr>
          <p:nvPr/>
        </p:nvCxnSpPr>
        <p:spPr bwMode="auto">
          <a:xfrm flipH="1">
            <a:off x="4842137" y="3203721"/>
            <a:ext cx="522728" cy="0"/>
          </a:xfrm>
          <a:prstGeom prst="line">
            <a:avLst/>
          </a:prstGeom>
          <a:noFill/>
          <a:ln w="9525" cap="rnd">
            <a:solidFill>
              <a:srgbClr val="545290"/>
            </a:solidFill>
            <a:round/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3" name="Прямая соединительная линия 92"/>
          <p:cNvCxnSpPr>
            <a:cxnSpLocks/>
            <a:stCxn id="80" idx="1"/>
            <a:endCxn id="79" idx="3"/>
          </p:cNvCxnSpPr>
          <p:nvPr/>
        </p:nvCxnSpPr>
        <p:spPr bwMode="auto">
          <a:xfrm flipH="1">
            <a:off x="4391408" y="3921366"/>
            <a:ext cx="234728" cy="0"/>
          </a:xfrm>
          <a:prstGeom prst="line">
            <a:avLst/>
          </a:prstGeom>
          <a:noFill/>
          <a:ln w="9525" cap="rnd">
            <a:solidFill>
              <a:srgbClr val="8B85FF">
                <a:alpha val="50000"/>
              </a:srgbClr>
            </a:solidFill>
            <a:round/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4" name="Прямоугольник: скругленные углы 93"/>
          <p:cNvSpPr/>
          <p:nvPr/>
        </p:nvSpPr>
        <p:spPr bwMode="auto">
          <a:xfrm>
            <a:off x="9289383" y="2125755"/>
            <a:ext cx="2519822" cy="2155933"/>
          </a:xfrm>
          <a:prstGeom prst="roundRect">
            <a:avLst>
              <a:gd name="adj" fmla="val 2518"/>
            </a:avLst>
          </a:prstGeom>
          <a:noFill/>
          <a:ln w="9525">
            <a:solidFill>
              <a:srgbClr val="646E7C">
                <a:alpha val="50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0" rIns="288000" bIns="0" rtlCol="0" anchor="ctr"/>
          <a:lstStyle/>
          <a:p>
            <a:pPr>
              <a:lnSpc>
                <a:spcPct val="110000"/>
              </a:lnSpc>
              <a:defRPr/>
            </a:pPr>
            <a:endParaRPr lang="ru-RU" sz="1350">
              <a:solidFill>
                <a:srgbClr val="FFFFFF"/>
              </a:solidFill>
            </a:endParaRPr>
          </a:p>
        </p:txBody>
      </p:sp>
      <p:sp>
        <p:nvSpPr>
          <p:cNvPr id="96" name="Прямоугольник: скругленные углы 95"/>
          <p:cNvSpPr/>
          <p:nvPr/>
        </p:nvSpPr>
        <p:spPr bwMode="auto">
          <a:xfrm>
            <a:off x="9361292" y="2197622"/>
            <a:ext cx="432000" cy="576000"/>
          </a:xfrm>
          <a:prstGeom prst="roundRect">
            <a:avLst>
              <a:gd name="adj" fmla="val 7068"/>
            </a:avLst>
          </a:prstGeom>
          <a:solidFill>
            <a:schemeClr val="tx1">
              <a:alpha val="5000"/>
            </a:schemeClr>
          </a:solidFill>
          <a:ln w="63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0" rtlCol="0" anchor="t"/>
          <a:lstStyle/>
          <a:p>
            <a:pPr algn="ctr">
              <a:lnSpc>
                <a:spcPct val="90000"/>
              </a:lnSpc>
              <a:spcAft>
                <a:spcPts val="800"/>
              </a:spcAft>
              <a:defRPr/>
            </a:pPr>
            <a:r>
              <a:rPr lang="ru-RU" sz="500">
                <a:solidFill>
                  <a:srgbClr val="FFFFFF"/>
                </a:solidFill>
              </a:rPr>
              <a:t>ЦОД 1</a:t>
            </a:r>
            <a:endParaRPr lang="en-US" sz="500">
              <a:solidFill>
                <a:srgbClr val="FFFFFF"/>
              </a:solidFill>
            </a:endParaRPr>
          </a:p>
        </p:txBody>
      </p:sp>
      <p:sp>
        <p:nvSpPr>
          <p:cNvPr id="101" name="Прямоугольник: скругленные углы 100"/>
          <p:cNvSpPr/>
          <p:nvPr/>
        </p:nvSpPr>
        <p:spPr bwMode="auto">
          <a:xfrm>
            <a:off x="11303877" y="2197622"/>
            <a:ext cx="432000" cy="576000"/>
          </a:xfrm>
          <a:prstGeom prst="roundRect">
            <a:avLst>
              <a:gd name="adj" fmla="val 7068"/>
            </a:avLst>
          </a:prstGeom>
          <a:solidFill>
            <a:schemeClr val="tx1">
              <a:alpha val="5000"/>
            </a:schemeClr>
          </a:solidFill>
          <a:ln w="63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0" rtlCol="0" anchor="t"/>
          <a:lstStyle/>
          <a:p>
            <a:pPr algn="ctr">
              <a:lnSpc>
                <a:spcPct val="90000"/>
              </a:lnSpc>
              <a:spcAft>
                <a:spcPts val="800"/>
              </a:spcAft>
              <a:defRPr/>
            </a:pPr>
            <a:r>
              <a:rPr lang="ru-RU" sz="500">
                <a:solidFill>
                  <a:srgbClr val="FFFFFF"/>
                </a:solidFill>
              </a:rPr>
              <a:t>ЦОД 2</a:t>
            </a:r>
            <a:endParaRPr lang="en-US" sz="500">
              <a:solidFill>
                <a:srgbClr val="FFFFFF"/>
              </a:solidFill>
            </a:endParaRPr>
          </a:p>
        </p:txBody>
      </p:sp>
      <p:grpSp>
        <p:nvGrpSpPr>
          <p:cNvPr id="254" name="Группа 253"/>
          <p:cNvGrpSpPr/>
          <p:nvPr/>
        </p:nvGrpSpPr>
        <p:grpSpPr bwMode="auto">
          <a:xfrm>
            <a:off x="10333294" y="3633366"/>
            <a:ext cx="432000" cy="576000"/>
            <a:chOff x="10333294" y="3573406"/>
            <a:chExt cx="432000" cy="576000"/>
          </a:xfrm>
        </p:grpSpPr>
        <p:sp>
          <p:nvSpPr>
            <p:cNvPr id="106" name="Прямоугольник: скругленные углы 105"/>
            <p:cNvSpPr/>
            <p:nvPr/>
          </p:nvSpPr>
          <p:spPr bwMode="auto">
            <a:xfrm>
              <a:off x="10333294" y="3573406"/>
              <a:ext cx="432000" cy="576000"/>
            </a:xfrm>
            <a:prstGeom prst="roundRect">
              <a:avLst>
                <a:gd name="adj" fmla="val 7068"/>
              </a:avLst>
            </a:prstGeom>
            <a:solidFill>
              <a:schemeClr val="tx1">
                <a:alpha val="5000"/>
              </a:schemeClr>
            </a:solidFill>
            <a:ln w="635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0" rtlCol="0" anchor="t"/>
            <a:lstStyle/>
            <a:p>
              <a:pPr algn="ctr">
                <a:lnSpc>
                  <a:spcPct val="90000"/>
                </a:lnSpc>
                <a:spcAft>
                  <a:spcPts val="800"/>
                </a:spcAft>
                <a:defRPr/>
              </a:pPr>
              <a:r>
                <a:rPr lang="ru-RU" sz="500">
                  <a:solidFill>
                    <a:srgbClr val="FFFFFF"/>
                  </a:solidFill>
                </a:rPr>
                <a:t>ЦОД 3</a:t>
              </a:r>
              <a:endParaRPr lang="en-US" sz="500">
                <a:solidFill>
                  <a:srgbClr val="FFFFFF"/>
                </a:solidFill>
              </a:endParaRPr>
            </a:p>
          </p:txBody>
        </p:sp>
        <p:grpSp>
          <p:nvGrpSpPr>
            <p:cNvPr id="107" name="Группа 106"/>
            <p:cNvGrpSpPr/>
            <p:nvPr/>
          </p:nvGrpSpPr>
          <p:grpSpPr bwMode="auto">
            <a:xfrm>
              <a:off x="10450586" y="3862404"/>
              <a:ext cx="197415" cy="178737"/>
              <a:chOff x="6888035" y="3184187"/>
              <a:chExt cx="227786" cy="206235"/>
            </a:xfrm>
            <a:solidFill>
              <a:srgbClr val="D9D9D9"/>
            </a:solidFill>
          </p:grpSpPr>
          <p:sp>
            <p:nvSpPr>
              <p:cNvPr id="108" name="Полилиния: фигура 107"/>
              <p:cNvSpPr>
                <a:spLocks noChangeAspect="1"/>
              </p:cNvSpPr>
              <p:nvPr/>
            </p:nvSpPr>
            <p:spPr bwMode="auto">
              <a:xfrm>
                <a:off x="6888035" y="3184187"/>
                <a:ext cx="227786" cy="95351"/>
              </a:xfrm>
              <a:custGeom>
                <a:avLst/>
                <a:gdLst>
                  <a:gd name="connsiteX0" fmla="*/ 531455 w 578064"/>
                  <a:gd name="connsiteY0" fmla="*/ 1563 h 241980"/>
                  <a:gd name="connsiteX1" fmla="*/ 49735 w 578064"/>
                  <a:gd name="connsiteY1" fmla="*/ 1563 h 241980"/>
                  <a:gd name="connsiteX2" fmla="*/ 15672 w 578064"/>
                  <a:gd name="connsiteY2" fmla="*/ 15559 h 241980"/>
                  <a:gd name="connsiteX3" fmla="*/ 1563 w 578064"/>
                  <a:gd name="connsiteY3" fmla="*/ 49347 h 241980"/>
                  <a:gd name="connsiteX4" fmla="*/ 1563 w 578064"/>
                  <a:gd name="connsiteY4" fmla="*/ 192699 h 241980"/>
                  <a:gd name="connsiteX5" fmla="*/ 15672 w 578064"/>
                  <a:gd name="connsiteY5" fmla="*/ 226486 h 241980"/>
                  <a:gd name="connsiteX6" fmla="*/ 49735 w 578064"/>
                  <a:gd name="connsiteY6" fmla="*/ 240481 h 241980"/>
                  <a:gd name="connsiteX7" fmla="*/ 531455 w 578064"/>
                  <a:gd name="connsiteY7" fmla="*/ 240481 h 241980"/>
                  <a:gd name="connsiteX8" fmla="*/ 565516 w 578064"/>
                  <a:gd name="connsiteY8" fmla="*/ 226486 h 241980"/>
                  <a:gd name="connsiteX9" fmla="*/ 579627 w 578064"/>
                  <a:gd name="connsiteY9" fmla="*/ 192699 h 241980"/>
                  <a:gd name="connsiteX10" fmla="*/ 579627 w 578064"/>
                  <a:gd name="connsiteY10" fmla="*/ 49347 h 241980"/>
                  <a:gd name="connsiteX11" fmla="*/ 565516 w 578064"/>
                  <a:gd name="connsiteY11" fmla="*/ 15559 h 241980"/>
                  <a:gd name="connsiteX12" fmla="*/ 531455 w 578064"/>
                  <a:gd name="connsiteY12" fmla="*/ 1563 h 241980"/>
                  <a:gd name="connsiteX13" fmla="*/ 447154 w 578064"/>
                  <a:gd name="connsiteY13" fmla="*/ 156860 h 241980"/>
                  <a:gd name="connsiteX14" fmla="*/ 427082 w 578064"/>
                  <a:gd name="connsiteY14" fmla="*/ 150820 h 241980"/>
                  <a:gd name="connsiteX15" fmla="*/ 413775 w 578064"/>
                  <a:gd name="connsiteY15" fmla="*/ 134737 h 241980"/>
                  <a:gd name="connsiteX16" fmla="*/ 411719 w 578064"/>
                  <a:gd name="connsiteY16" fmla="*/ 114030 h 241980"/>
                  <a:gd name="connsiteX17" fmla="*/ 421607 w 578064"/>
                  <a:gd name="connsiteY17" fmla="*/ 95681 h 241980"/>
                  <a:gd name="connsiteX18" fmla="*/ 440106 w 578064"/>
                  <a:gd name="connsiteY18" fmla="*/ 85873 h 241980"/>
                  <a:gd name="connsiteX19" fmla="*/ 460981 w 578064"/>
                  <a:gd name="connsiteY19" fmla="*/ 87913 h 241980"/>
                  <a:gd name="connsiteX20" fmla="*/ 477193 w 578064"/>
                  <a:gd name="connsiteY20" fmla="*/ 101112 h 241980"/>
                  <a:gd name="connsiteX21" fmla="*/ 483283 w 578064"/>
                  <a:gd name="connsiteY21" fmla="*/ 121022 h 241980"/>
                  <a:gd name="connsiteX22" fmla="*/ 472703 w 578064"/>
                  <a:gd name="connsiteY22" fmla="*/ 146363 h 241980"/>
                  <a:gd name="connsiteX23" fmla="*/ 447154 w 578064"/>
                  <a:gd name="connsiteY23" fmla="*/ 156860 h 24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78064" h="241980" extrusionOk="0">
                    <a:moveTo>
                      <a:pt x="531455" y="1563"/>
                    </a:moveTo>
                    <a:lnTo>
                      <a:pt x="49735" y="1563"/>
                    </a:lnTo>
                    <a:cubicBezTo>
                      <a:pt x="36959" y="1563"/>
                      <a:pt x="24706" y="6598"/>
                      <a:pt x="15672" y="15559"/>
                    </a:cubicBezTo>
                    <a:cubicBezTo>
                      <a:pt x="6638" y="24520"/>
                      <a:pt x="1563" y="36674"/>
                      <a:pt x="1563" y="49347"/>
                    </a:cubicBezTo>
                    <a:lnTo>
                      <a:pt x="1563" y="192699"/>
                    </a:lnTo>
                    <a:cubicBezTo>
                      <a:pt x="1563" y="205371"/>
                      <a:pt x="6638" y="217524"/>
                      <a:pt x="15672" y="226486"/>
                    </a:cubicBezTo>
                    <a:cubicBezTo>
                      <a:pt x="24706" y="235449"/>
                      <a:pt x="36959" y="240481"/>
                      <a:pt x="49735" y="240481"/>
                    </a:cubicBezTo>
                    <a:lnTo>
                      <a:pt x="531455" y="240481"/>
                    </a:lnTo>
                    <a:cubicBezTo>
                      <a:pt x="544231" y="240481"/>
                      <a:pt x="556482" y="235449"/>
                      <a:pt x="565516" y="226486"/>
                    </a:cubicBezTo>
                    <a:cubicBezTo>
                      <a:pt x="574550" y="217524"/>
                      <a:pt x="579627" y="205371"/>
                      <a:pt x="579627" y="192699"/>
                    </a:cubicBezTo>
                    <a:lnTo>
                      <a:pt x="579627" y="49347"/>
                    </a:lnTo>
                    <a:cubicBezTo>
                      <a:pt x="579627" y="36674"/>
                      <a:pt x="574550" y="24520"/>
                      <a:pt x="565516" y="15559"/>
                    </a:cubicBezTo>
                    <a:cubicBezTo>
                      <a:pt x="556482" y="6598"/>
                      <a:pt x="544231" y="1563"/>
                      <a:pt x="531455" y="1563"/>
                    </a:cubicBezTo>
                    <a:close/>
                    <a:moveTo>
                      <a:pt x="447154" y="156860"/>
                    </a:moveTo>
                    <a:cubicBezTo>
                      <a:pt x="440009" y="156860"/>
                      <a:pt x="433023" y="154758"/>
                      <a:pt x="427082" y="150820"/>
                    </a:cubicBezTo>
                    <a:cubicBezTo>
                      <a:pt x="421140" y="146882"/>
                      <a:pt x="416510" y="141285"/>
                      <a:pt x="413775" y="134737"/>
                    </a:cubicBezTo>
                    <a:cubicBezTo>
                      <a:pt x="411041" y="128188"/>
                      <a:pt x="410325" y="120982"/>
                      <a:pt x="411719" y="114030"/>
                    </a:cubicBezTo>
                    <a:cubicBezTo>
                      <a:pt x="413113" y="107079"/>
                      <a:pt x="416554" y="100693"/>
                      <a:pt x="421607" y="95681"/>
                    </a:cubicBezTo>
                    <a:cubicBezTo>
                      <a:pt x="426660" y="90669"/>
                      <a:pt x="433097" y="87256"/>
                      <a:pt x="440106" y="85873"/>
                    </a:cubicBezTo>
                    <a:cubicBezTo>
                      <a:pt x="447114" y="84490"/>
                      <a:pt x="454380" y="85200"/>
                      <a:pt x="460981" y="87913"/>
                    </a:cubicBezTo>
                    <a:cubicBezTo>
                      <a:pt x="467581" y="90625"/>
                      <a:pt x="473223" y="95218"/>
                      <a:pt x="477193" y="101112"/>
                    </a:cubicBezTo>
                    <a:cubicBezTo>
                      <a:pt x="481164" y="107005"/>
                      <a:pt x="483283" y="113934"/>
                      <a:pt x="483283" y="121022"/>
                    </a:cubicBezTo>
                    <a:cubicBezTo>
                      <a:pt x="483283" y="130527"/>
                      <a:pt x="479479" y="139642"/>
                      <a:pt x="472703" y="146363"/>
                    </a:cubicBezTo>
                    <a:cubicBezTo>
                      <a:pt x="465928" y="153084"/>
                      <a:pt x="456737" y="156860"/>
                      <a:pt x="447154" y="156860"/>
                    </a:cubicBezTo>
                    <a:close/>
                  </a:path>
                </a:pathLst>
              </a:custGeom>
              <a:grpFill/>
              <a:ln w="44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Полилиния: фигура 108"/>
              <p:cNvSpPr>
                <a:spLocks noChangeAspect="1"/>
              </p:cNvSpPr>
              <p:nvPr/>
            </p:nvSpPr>
            <p:spPr bwMode="auto">
              <a:xfrm>
                <a:off x="6888035" y="3295071"/>
                <a:ext cx="227786" cy="95351"/>
              </a:xfrm>
              <a:custGeom>
                <a:avLst/>
                <a:gdLst>
                  <a:gd name="connsiteX0" fmla="*/ 531455 w 578064"/>
                  <a:gd name="connsiteY0" fmla="*/ 1563 h 241980"/>
                  <a:gd name="connsiteX1" fmla="*/ 49735 w 578064"/>
                  <a:gd name="connsiteY1" fmla="*/ 1563 h 241980"/>
                  <a:gd name="connsiteX2" fmla="*/ 15672 w 578064"/>
                  <a:gd name="connsiteY2" fmla="*/ 15559 h 241980"/>
                  <a:gd name="connsiteX3" fmla="*/ 1563 w 578064"/>
                  <a:gd name="connsiteY3" fmla="*/ 49347 h 241980"/>
                  <a:gd name="connsiteX4" fmla="*/ 1563 w 578064"/>
                  <a:gd name="connsiteY4" fmla="*/ 192699 h 241980"/>
                  <a:gd name="connsiteX5" fmla="*/ 15672 w 578064"/>
                  <a:gd name="connsiteY5" fmla="*/ 226486 h 241980"/>
                  <a:gd name="connsiteX6" fmla="*/ 49735 w 578064"/>
                  <a:gd name="connsiteY6" fmla="*/ 240481 h 241980"/>
                  <a:gd name="connsiteX7" fmla="*/ 531455 w 578064"/>
                  <a:gd name="connsiteY7" fmla="*/ 240481 h 241980"/>
                  <a:gd name="connsiteX8" fmla="*/ 565516 w 578064"/>
                  <a:gd name="connsiteY8" fmla="*/ 226486 h 241980"/>
                  <a:gd name="connsiteX9" fmla="*/ 579627 w 578064"/>
                  <a:gd name="connsiteY9" fmla="*/ 192699 h 241980"/>
                  <a:gd name="connsiteX10" fmla="*/ 579627 w 578064"/>
                  <a:gd name="connsiteY10" fmla="*/ 49347 h 241980"/>
                  <a:gd name="connsiteX11" fmla="*/ 565516 w 578064"/>
                  <a:gd name="connsiteY11" fmla="*/ 15559 h 241980"/>
                  <a:gd name="connsiteX12" fmla="*/ 531455 w 578064"/>
                  <a:gd name="connsiteY12" fmla="*/ 1563 h 241980"/>
                  <a:gd name="connsiteX13" fmla="*/ 447154 w 578064"/>
                  <a:gd name="connsiteY13" fmla="*/ 156860 h 241980"/>
                  <a:gd name="connsiteX14" fmla="*/ 427082 w 578064"/>
                  <a:gd name="connsiteY14" fmla="*/ 150820 h 241980"/>
                  <a:gd name="connsiteX15" fmla="*/ 413775 w 578064"/>
                  <a:gd name="connsiteY15" fmla="*/ 134737 h 241980"/>
                  <a:gd name="connsiteX16" fmla="*/ 411719 w 578064"/>
                  <a:gd name="connsiteY16" fmla="*/ 114030 h 241980"/>
                  <a:gd name="connsiteX17" fmla="*/ 421607 w 578064"/>
                  <a:gd name="connsiteY17" fmla="*/ 95681 h 241980"/>
                  <a:gd name="connsiteX18" fmla="*/ 440106 w 578064"/>
                  <a:gd name="connsiteY18" fmla="*/ 85873 h 241980"/>
                  <a:gd name="connsiteX19" fmla="*/ 460981 w 578064"/>
                  <a:gd name="connsiteY19" fmla="*/ 87913 h 241980"/>
                  <a:gd name="connsiteX20" fmla="*/ 477193 w 578064"/>
                  <a:gd name="connsiteY20" fmla="*/ 101112 h 241980"/>
                  <a:gd name="connsiteX21" fmla="*/ 483283 w 578064"/>
                  <a:gd name="connsiteY21" fmla="*/ 121022 h 241980"/>
                  <a:gd name="connsiteX22" fmla="*/ 472703 w 578064"/>
                  <a:gd name="connsiteY22" fmla="*/ 146363 h 241980"/>
                  <a:gd name="connsiteX23" fmla="*/ 447154 w 578064"/>
                  <a:gd name="connsiteY23" fmla="*/ 156860 h 24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78064" h="241980" extrusionOk="0">
                    <a:moveTo>
                      <a:pt x="531455" y="1563"/>
                    </a:moveTo>
                    <a:lnTo>
                      <a:pt x="49735" y="1563"/>
                    </a:lnTo>
                    <a:cubicBezTo>
                      <a:pt x="36959" y="1563"/>
                      <a:pt x="24706" y="6598"/>
                      <a:pt x="15672" y="15559"/>
                    </a:cubicBezTo>
                    <a:cubicBezTo>
                      <a:pt x="6638" y="24520"/>
                      <a:pt x="1563" y="36674"/>
                      <a:pt x="1563" y="49347"/>
                    </a:cubicBezTo>
                    <a:lnTo>
                      <a:pt x="1563" y="192699"/>
                    </a:lnTo>
                    <a:cubicBezTo>
                      <a:pt x="1563" y="205371"/>
                      <a:pt x="6638" y="217524"/>
                      <a:pt x="15672" y="226486"/>
                    </a:cubicBezTo>
                    <a:cubicBezTo>
                      <a:pt x="24706" y="235449"/>
                      <a:pt x="36959" y="240481"/>
                      <a:pt x="49735" y="240481"/>
                    </a:cubicBezTo>
                    <a:lnTo>
                      <a:pt x="531455" y="240481"/>
                    </a:lnTo>
                    <a:cubicBezTo>
                      <a:pt x="544231" y="240481"/>
                      <a:pt x="556482" y="235449"/>
                      <a:pt x="565516" y="226486"/>
                    </a:cubicBezTo>
                    <a:cubicBezTo>
                      <a:pt x="574550" y="217524"/>
                      <a:pt x="579627" y="205371"/>
                      <a:pt x="579627" y="192699"/>
                    </a:cubicBezTo>
                    <a:lnTo>
                      <a:pt x="579627" y="49347"/>
                    </a:lnTo>
                    <a:cubicBezTo>
                      <a:pt x="579627" y="36674"/>
                      <a:pt x="574550" y="24520"/>
                      <a:pt x="565516" y="15559"/>
                    </a:cubicBezTo>
                    <a:cubicBezTo>
                      <a:pt x="556482" y="6598"/>
                      <a:pt x="544231" y="1563"/>
                      <a:pt x="531455" y="1563"/>
                    </a:cubicBezTo>
                    <a:close/>
                    <a:moveTo>
                      <a:pt x="447154" y="156860"/>
                    </a:moveTo>
                    <a:cubicBezTo>
                      <a:pt x="440009" y="156860"/>
                      <a:pt x="433023" y="154758"/>
                      <a:pt x="427082" y="150820"/>
                    </a:cubicBezTo>
                    <a:cubicBezTo>
                      <a:pt x="421140" y="146882"/>
                      <a:pt x="416510" y="141285"/>
                      <a:pt x="413775" y="134737"/>
                    </a:cubicBezTo>
                    <a:cubicBezTo>
                      <a:pt x="411041" y="128188"/>
                      <a:pt x="410325" y="120982"/>
                      <a:pt x="411719" y="114030"/>
                    </a:cubicBezTo>
                    <a:cubicBezTo>
                      <a:pt x="413113" y="107079"/>
                      <a:pt x="416554" y="100693"/>
                      <a:pt x="421607" y="95681"/>
                    </a:cubicBezTo>
                    <a:cubicBezTo>
                      <a:pt x="426660" y="90669"/>
                      <a:pt x="433097" y="87256"/>
                      <a:pt x="440106" y="85873"/>
                    </a:cubicBezTo>
                    <a:cubicBezTo>
                      <a:pt x="447114" y="84490"/>
                      <a:pt x="454380" y="85200"/>
                      <a:pt x="460981" y="87913"/>
                    </a:cubicBezTo>
                    <a:cubicBezTo>
                      <a:pt x="467581" y="90625"/>
                      <a:pt x="473223" y="95218"/>
                      <a:pt x="477193" y="101112"/>
                    </a:cubicBezTo>
                    <a:cubicBezTo>
                      <a:pt x="481164" y="107005"/>
                      <a:pt x="483283" y="113934"/>
                      <a:pt x="483283" y="121022"/>
                    </a:cubicBezTo>
                    <a:cubicBezTo>
                      <a:pt x="483283" y="130527"/>
                      <a:pt x="479479" y="139642"/>
                      <a:pt x="472703" y="146363"/>
                    </a:cubicBezTo>
                    <a:cubicBezTo>
                      <a:pt x="465928" y="153084"/>
                      <a:pt x="456737" y="156860"/>
                      <a:pt x="447154" y="156860"/>
                    </a:cubicBezTo>
                    <a:close/>
                  </a:path>
                </a:pathLst>
              </a:custGeom>
              <a:grpFill/>
              <a:ln w="44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</p:grpSp>
      <p:cxnSp>
        <p:nvCxnSpPr>
          <p:cNvPr id="110" name="Прямая соединительная линия 109"/>
          <p:cNvCxnSpPr>
            <a:cxnSpLocks/>
            <a:stCxn id="106" idx="0"/>
            <a:endCxn id="111" idx="2"/>
          </p:cNvCxnSpPr>
          <p:nvPr/>
        </p:nvCxnSpPr>
        <p:spPr bwMode="auto">
          <a:xfrm flipH="1" flipV="1">
            <a:off x="10549293" y="3321321"/>
            <a:ext cx="1" cy="312045"/>
          </a:xfrm>
          <a:prstGeom prst="line">
            <a:avLst/>
          </a:prstGeom>
          <a:noFill/>
          <a:ln w="9525" cap="rnd">
            <a:solidFill>
              <a:srgbClr val="545290"/>
            </a:solidFill>
            <a:round/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11" name="Рисунок 11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398093" y="3086121"/>
            <a:ext cx="302400" cy="235200"/>
          </a:xfrm>
          <a:prstGeom prst="rect">
            <a:avLst/>
          </a:prstGeom>
        </p:spPr>
      </p:pic>
      <p:cxnSp>
        <p:nvCxnSpPr>
          <p:cNvPr id="112" name="Соединитель: уступ 111"/>
          <p:cNvCxnSpPr>
            <a:cxnSpLocks/>
            <a:stCxn id="111" idx="1"/>
            <a:endCxn id="96" idx="2"/>
          </p:cNvCxnSpPr>
          <p:nvPr/>
        </p:nvCxnSpPr>
        <p:spPr bwMode="auto">
          <a:xfrm rot="10800000">
            <a:off x="9577293" y="2773623"/>
            <a:ext cx="820801" cy="430098"/>
          </a:xfrm>
          <a:prstGeom prst="bentConnector2">
            <a:avLst/>
          </a:prstGeom>
          <a:noFill/>
          <a:ln w="9525" cap="rnd">
            <a:solidFill>
              <a:srgbClr val="545290"/>
            </a:solidFill>
            <a:round/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3" name="Соединитель: уступ 112"/>
          <p:cNvCxnSpPr>
            <a:cxnSpLocks/>
            <a:stCxn id="111" idx="3"/>
            <a:endCxn id="101" idx="2"/>
          </p:cNvCxnSpPr>
          <p:nvPr/>
        </p:nvCxnSpPr>
        <p:spPr bwMode="auto">
          <a:xfrm flipV="1">
            <a:off x="10700492" y="2773622"/>
            <a:ext cx="819384" cy="430098"/>
          </a:xfrm>
          <a:prstGeom prst="bentConnector2">
            <a:avLst/>
          </a:prstGeom>
          <a:noFill/>
          <a:ln w="9525" cap="rnd">
            <a:solidFill>
              <a:srgbClr val="545290"/>
            </a:solidFill>
            <a:round/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253" name="Группа 252"/>
          <p:cNvGrpSpPr/>
          <p:nvPr/>
        </p:nvGrpSpPr>
        <p:grpSpPr bwMode="auto">
          <a:xfrm>
            <a:off x="3959408" y="3633366"/>
            <a:ext cx="432000" cy="576000"/>
            <a:chOff x="3959408" y="3573406"/>
            <a:chExt cx="432000" cy="576000"/>
          </a:xfrm>
        </p:grpSpPr>
        <p:sp>
          <p:nvSpPr>
            <p:cNvPr id="79" name="Прямоугольник: скругленные углы 78"/>
            <p:cNvSpPr/>
            <p:nvPr/>
          </p:nvSpPr>
          <p:spPr bwMode="auto">
            <a:xfrm>
              <a:off x="3959408" y="3573406"/>
              <a:ext cx="432000" cy="576000"/>
            </a:xfrm>
            <a:prstGeom prst="roundRect">
              <a:avLst>
                <a:gd name="adj" fmla="val 7068"/>
              </a:avLst>
            </a:prstGeom>
            <a:solidFill>
              <a:schemeClr val="tx1">
                <a:alpha val="5000"/>
              </a:schemeClr>
            </a:solidFill>
            <a:ln w="635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0" rtlCol="0" anchor="t"/>
            <a:lstStyle/>
            <a:p>
              <a:pPr algn="ctr">
                <a:lnSpc>
                  <a:spcPct val="90000"/>
                </a:lnSpc>
                <a:spcAft>
                  <a:spcPts val="800"/>
                </a:spcAft>
                <a:defRPr/>
              </a:pPr>
              <a:r>
                <a:rPr lang="en-US" sz="500">
                  <a:solidFill>
                    <a:srgbClr val="FFFFFF"/>
                  </a:solidFill>
                </a:rPr>
                <a:t>DION </a:t>
              </a:r>
              <a:br>
                <a:rPr lang="en-US" sz="500">
                  <a:solidFill>
                    <a:srgbClr val="FFFFFF"/>
                  </a:solidFill>
                </a:rPr>
              </a:br>
              <a:r>
                <a:rPr lang="en-US" sz="500">
                  <a:solidFill>
                    <a:srgbClr val="FFFFFF"/>
                  </a:solidFill>
                </a:rPr>
                <a:t>TURN</a:t>
              </a:r>
              <a:endParaRPr/>
            </a:p>
          </p:txBody>
        </p:sp>
        <p:grpSp>
          <p:nvGrpSpPr>
            <p:cNvPr id="115" name="Группа 114"/>
            <p:cNvGrpSpPr/>
            <p:nvPr/>
          </p:nvGrpSpPr>
          <p:grpSpPr bwMode="auto">
            <a:xfrm>
              <a:off x="4075801" y="3862404"/>
              <a:ext cx="197415" cy="178737"/>
              <a:chOff x="6888035" y="3184187"/>
              <a:chExt cx="227786" cy="206235"/>
            </a:xfrm>
            <a:solidFill>
              <a:srgbClr val="D9D9D9"/>
            </a:solidFill>
          </p:grpSpPr>
          <p:sp>
            <p:nvSpPr>
              <p:cNvPr id="116" name="Полилиния: фигура 115"/>
              <p:cNvSpPr>
                <a:spLocks noChangeAspect="1"/>
              </p:cNvSpPr>
              <p:nvPr/>
            </p:nvSpPr>
            <p:spPr bwMode="auto">
              <a:xfrm>
                <a:off x="6888035" y="3184187"/>
                <a:ext cx="227786" cy="95351"/>
              </a:xfrm>
              <a:custGeom>
                <a:avLst/>
                <a:gdLst>
                  <a:gd name="connsiteX0" fmla="*/ 531455 w 578064"/>
                  <a:gd name="connsiteY0" fmla="*/ 1563 h 241980"/>
                  <a:gd name="connsiteX1" fmla="*/ 49735 w 578064"/>
                  <a:gd name="connsiteY1" fmla="*/ 1563 h 241980"/>
                  <a:gd name="connsiteX2" fmla="*/ 15672 w 578064"/>
                  <a:gd name="connsiteY2" fmla="*/ 15559 h 241980"/>
                  <a:gd name="connsiteX3" fmla="*/ 1563 w 578064"/>
                  <a:gd name="connsiteY3" fmla="*/ 49347 h 241980"/>
                  <a:gd name="connsiteX4" fmla="*/ 1563 w 578064"/>
                  <a:gd name="connsiteY4" fmla="*/ 192699 h 241980"/>
                  <a:gd name="connsiteX5" fmla="*/ 15672 w 578064"/>
                  <a:gd name="connsiteY5" fmla="*/ 226486 h 241980"/>
                  <a:gd name="connsiteX6" fmla="*/ 49735 w 578064"/>
                  <a:gd name="connsiteY6" fmla="*/ 240481 h 241980"/>
                  <a:gd name="connsiteX7" fmla="*/ 531455 w 578064"/>
                  <a:gd name="connsiteY7" fmla="*/ 240481 h 241980"/>
                  <a:gd name="connsiteX8" fmla="*/ 565516 w 578064"/>
                  <a:gd name="connsiteY8" fmla="*/ 226486 h 241980"/>
                  <a:gd name="connsiteX9" fmla="*/ 579627 w 578064"/>
                  <a:gd name="connsiteY9" fmla="*/ 192699 h 241980"/>
                  <a:gd name="connsiteX10" fmla="*/ 579627 w 578064"/>
                  <a:gd name="connsiteY10" fmla="*/ 49347 h 241980"/>
                  <a:gd name="connsiteX11" fmla="*/ 565516 w 578064"/>
                  <a:gd name="connsiteY11" fmla="*/ 15559 h 241980"/>
                  <a:gd name="connsiteX12" fmla="*/ 531455 w 578064"/>
                  <a:gd name="connsiteY12" fmla="*/ 1563 h 241980"/>
                  <a:gd name="connsiteX13" fmla="*/ 447154 w 578064"/>
                  <a:gd name="connsiteY13" fmla="*/ 156860 h 241980"/>
                  <a:gd name="connsiteX14" fmla="*/ 427082 w 578064"/>
                  <a:gd name="connsiteY14" fmla="*/ 150820 h 241980"/>
                  <a:gd name="connsiteX15" fmla="*/ 413775 w 578064"/>
                  <a:gd name="connsiteY15" fmla="*/ 134737 h 241980"/>
                  <a:gd name="connsiteX16" fmla="*/ 411719 w 578064"/>
                  <a:gd name="connsiteY16" fmla="*/ 114030 h 241980"/>
                  <a:gd name="connsiteX17" fmla="*/ 421607 w 578064"/>
                  <a:gd name="connsiteY17" fmla="*/ 95681 h 241980"/>
                  <a:gd name="connsiteX18" fmla="*/ 440106 w 578064"/>
                  <a:gd name="connsiteY18" fmla="*/ 85873 h 241980"/>
                  <a:gd name="connsiteX19" fmla="*/ 460981 w 578064"/>
                  <a:gd name="connsiteY19" fmla="*/ 87913 h 241980"/>
                  <a:gd name="connsiteX20" fmla="*/ 477193 w 578064"/>
                  <a:gd name="connsiteY20" fmla="*/ 101112 h 241980"/>
                  <a:gd name="connsiteX21" fmla="*/ 483283 w 578064"/>
                  <a:gd name="connsiteY21" fmla="*/ 121022 h 241980"/>
                  <a:gd name="connsiteX22" fmla="*/ 472703 w 578064"/>
                  <a:gd name="connsiteY22" fmla="*/ 146363 h 241980"/>
                  <a:gd name="connsiteX23" fmla="*/ 447154 w 578064"/>
                  <a:gd name="connsiteY23" fmla="*/ 156860 h 24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78064" h="241980" extrusionOk="0">
                    <a:moveTo>
                      <a:pt x="531455" y="1563"/>
                    </a:moveTo>
                    <a:lnTo>
                      <a:pt x="49735" y="1563"/>
                    </a:lnTo>
                    <a:cubicBezTo>
                      <a:pt x="36959" y="1563"/>
                      <a:pt x="24706" y="6598"/>
                      <a:pt x="15672" y="15559"/>
                    </a:cubicBezTo>
                    <a:cubicBezTo>
                      <a:pt x="6638" y="24520"/>
                      <a:pt x="1563" y="36674"/>
                      <a:pt x="1563" y="49347"/>
                    </a:cubicBezTo>
                    <a:lnTo>
                      <a:pt x="1563" y="192699"/>
                    </a:lnTo>
                    <a:cubicBezTo>
                      <a:pt x="1563" y="205371"/>
                      <a:pt x="6638" y="217524"/>
                      <a:pt x="15672" y="226486"/>
                    </a:cubicBezTo>
                    <a:cubicBezTo>
                      <a:pt x="24706" y="235449"/>
                      <a:pt x="36959" y="240481"/>
                      <a:pt x="49735" y="240481"/>
                    </a:cubicBezTo>
                    <a:lnTo>
                      <a:pt x="531455" y="240481"/>
                    </a:lnTo>
                    <a:cubicBezTo>
                      <a:pt x="544231" y="240481"/>
                      <a:pt x="556482" y="235449"/>
                      <a:pt x="565516" y="226486"/>
                    </a:cubicBezTo>
                    <a:cubicBezTo>
                      <a:pt x="574550" y="217524"/>
                      <a:pt x="579627" y="205371"/>
                      <a:pt x="579627" y="192699"/>
                    </a:cubicBezTo>
                    <a:lnTo>
                      <a:pt x="579627" y="49347"/>
                    </a:lnTo>
                    <a:cubicBezTo>
                      <a:pt x="579627" y="36674"/>
                      <a:pt x="574550" y="24520"/>
                      <a:pt x="565516" y="15559"/>
                    </a:cubicBezTo>
                    <a:cubicBezTo>
                      <a:pt x="556482" y="6598"/>
                      <a:pt x="544231" y="1563"/>
                      <a:pt x="531455" y="1563"/>
                    </a:cubicBezTo>
                    <a:close/>
                    <a:moveTo>
                      <a:pt x="447154" y="156860"/>
                    </a:moveTo>
                    <a:cubicBezTo>
                      <a:pt x="440009" y="156860"/>
                      <a:pt x="433023" y="154758"/>
                      <a:pt x="427082" y="150820"/>
                    </a:cubicBezTo>
                    <a:cubicBezTo>
                      <a:pt x="421140" y="146882"/>
                      <a:pt x="416510" y="141285"/>
                      <a:pt x="413775" y="134737"/>
                    </a:cubicBezTo>
                    <a:cubicBezTo>
                      <a:pt x="411041" y="128188"/>
                      <a:pt x="410325" y="120982"/>
                      <a:pt x="411719" y="114030"/>
                    </a:cubicBezTo>
                    <a:cubicBezTo>
                      <a:pt x="413113" y="107079"/>
                      <a:pt x="416554" y="100693"/>
                      <a:pt x="421607" y="95681"/>
                    </a:cubicBezTo>
                    <a:cubicBezTo>
                      <a:pt x="426660" y="90669"/>
                      <a:pt x="433097" y="87256"/>
                      <a:pt x="440106" y="85873"/>
                    </a:cubicBezTo>
                    <a:cubicBezTo>
                      <a:pt x="447114" y="84490"/>
                      <a:pt x="454380" y="85200"/>
                      <a:pt x="460981" y="87913"/>
                    </a:cubicBezTo>
                    <a:cubicBezTo>
                      <a:pt x="467581" y="90625"/>
                      <a:pt x="473223" y="95218"/>
                      <a:pt x="477193" y="101112"/>
                    </a:cubicBezTo>
                    <a:cubicBezTo>
                      <a:pt x="481164" y="107005"/>
                      <a:pt x="483283" y="113934"/>
                      <a:pt x="483283" y="121022"/>
                    </a:cubicBezTo>
                    <a:cubicBezTo>
                      <a:pt x="483283" y="130527"/>
                      <a:pt x="479479" y="139642"/>
                      <a:pt x="472703" y="146363"/>
                    </a:cubicBezTo>
                    <a:cubicBezTo>
                      <a:pt x="465928" y="153084"/>
                      <a:pt x="456737" y="156860"/>
                      <a:pt x="447154" y="156860"/>
                    </a:cubicBezTo>
                    <a:close/>
                  </a:path>
                </a:pathLst>
              </a:custGeom>
              <a:grpFill/>
              <a:ln w="44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17" name="Полилиния: фигура 116"/>
              <p:cNvSpPr>
                <a:spLocks noChangeAspect="1"/>
              </p:cNvSpPr>
              <p:nvPr/>
            </p:nvSpPr>
            <p:spPr bwMode="auto">
              <a:xfrm>
                <a:off x="6888035" y="3295071"/>
                <a:ext cx="227786" cy="95351"/>
              </a:xfrm>
              <a:custGeom>
                <a:avLst/>
                <a:gdLst>
                  <a:gd name="connsiteX0" fmla="*/ 531455 w 578064"/>
                  <a:gd name="connsiteY0" fmla="*/ 1563 h 241980"/>
                  <a:gd name="connsiteX1" fmla="*/ 49735 w 578064"/>
                  <a:gd name="connsiteY1" fmla="*/ 1563 h 241980"/>
                  <a:gd name="connsiteX2" fmla="*/ 15672 w 578064"/>
                  <a:gd name="connsiteY2" fmla="*/ 15559 h 241980"/>
                  <a:gd name="connsiteX3" fmla="*/ 1563 w 578064"/>
                  <a:gd name="connsiteY3" fmla="*/ 49347 h 241980"/>
                  <a:gd name="connsiteX4" fmla="*/ 1563 w 578064"/>
                  <a:gd name="connsiteY4" fmla="*/ 192699 h 241980"/>
                  <a:gd name="connsiteX5" fmla="*/ 15672 w 578064"/>
                  <a:gd name="connsiteY5" fmla="*/ 226486 h 241980"/>
                  <a:gd name="connsiteX6" fmla="*/ 49735 w 578064"/>
                  <a:gd name="connsiteY6" fmla="*/ 240481 h 241980"/>
                  <a:gd name="connsiteX7" fmla="*/ 531455 w 578064"/>
                  <a:gd name="connsiteY7" fmla="*/ 240481 h 241980"/>
                  <a:gd name="connsiteX8" fmla="*/ 565516 w 578064"/>
                  <a:gd name="connsiteY8" fmla="*/ 226486 h 241980"/>
                  <a:gd name="connsiteX9" fmla="*/ 579627 w 578064"/>
                  <a:gd name="connsiteY9" fmla="*/ 192699 h 241980"/>
                  <a:gd name="connsiteX10" fmla="*/ 579627 w 578064"/>
                  <a:gd name="connsiteY10" fmla="*/ 49347 h 241980"/>
                  <a:gd name="connsiteX11" fmla="*/ 565516 w 578064"/>
                  <a:gd name="connsiteY11" fmla="*/ 15559 h 241980"/>
                  <a:gd name="connsiteX12" fmla="*/ 531455 w 578064"/>
                  <a:gd name="connsiteY12" fmla="*/ 1563 h 241980"/>
                  <a:gd name="connsiteX13" fmla="*/ 447154 w 578064"/>
                  <a:gd name="connsiteY13" fmla="*/ 156860 h 241980"/>
                  <a:gd name="connsiteX14" fmla="*/ 427082 w 578064"/>
                  <a:gd name="connsiteY14" fmla="*/ 150820 h 241980"/>
                  <a:gd name="connsiteX15" fmla="*/ 413775 w 578064"/>
                  <a:gd name="connsiteY15" fmla="*/ 134737 h 241980"/>
                  <a:gd name="connsiteX16" fmla="*/ 411719 w 578064"/>
                  <a:gd name="connsiteY16" fmla="*/ 114030 h 241980"/>
                  <a:gd name="connsiteX17" fmla="*/ 421607 w 578064"/>
                  <a:gd name="connsiteY17" fmla="*/ 95681 h 241980"/>
                  <a:gd name="connsiteX18" fmla="*/ 440106 w 578064"/>
                  <a:gd name="connsiteY18" fmla="*/ 85873 h 241980"/>
                  <a:gd name="connsiteX19" fmla="*/ 460981 w 578064"/>
                  <a:gd name="connsiteY19" fmla="*/ 87913 h 241980"/>
                  <a:gd name="connsiteX20" fmla="*/ 477193 w 578064"/>
                  <a:gd name="connsiteY20" fmla="*/ 101112 h 241980"/>
                  <a:gd name="connsiteX21" fmla="*/ 483283 w 578064"/>
                  <a:gd name="connsiteY21" fmla="*/ 121022 h 241980"/>
                  <a:gd name="connsiteX22" fmla="*/ 472703 w 578064"/>
                  <a:gd name="connsiteY22" fmla="*/ 146363 h 241980"/>
                  <a:gd name="connsiteX23" fmla="*/ 447154 w 578064"/>
                  <a:gd name="connsiteY23" fmla="*/ 156860 h 24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78064" h="241980" extrusionOk="0">
                    <a:moveTo>
                      <a:pt x="531455" y="1563"/>
                    </a:moveTo>
                    <a:lnTo>
                      <a:pt x="49735" y="1563"/>
                    </a:lnTo>
                    <a:cubicBezTo>
                      <a:pt x="36959" y="1563"/>
                      <a:pt x="24706" y="6598"/>
                      <a:pt x="15672" y="15559"/>
                    </a:cubicBezTo>
                    <a:cubicBezTo>
                      <a:pt x="6638" y="24520"/>
                      <a:pt x="1563" y="36674"/>
                      <a:pt x="1563" y="49347"/>
                    </a:cubicBezTo>
                    <a:lnTo>
                      <a:pt x="1563" y="192699"/>
                    </a:lnTo>
                    <a:cubicBezTo>
                      <a:pt x="1563" y="205371"/>
                      <a:pt x="6638" y="217524"/>
                      <a:pt x="15672" y="226486"/>
                    </a:cubicBezTo>
                    <a:cubicBezTo>
                      <a:pt x="24706" y="235449"/>
                      <a:pt x="36959" y="240481"/>
                      <a:pt x="49735" y="240481"/>
                    </a:cubicBezTo>
                    <a:lnTo>
                      <a:pt x="531455" y="240481"/>
                    </a:lnTo>
                    <a:cubicBezTo>
                      <a:pt x="544231" y="240481"/>
                      <a:pt x="556482" y="235449"/>
                      <a:pt x="565516" y="226486"/>
                    </a:cubicBezTo>
                    <a:cubicBezTo>
                      <a:pt x="574550" y="217524"/>
                      <a:pt x="579627" y="205371"/>
                      <a:pt x="579627" y="192699"/>
                    </a:cubicBezTo>
                    <a:lnTo>
                      <a:pt x="579627" y="49347"/>
                    </a:lnTo>
                    <a:cubicBezTo>
                      <a:pt x="579627" y="36674"/>
                      <a:pt x="574550" y="24520"/>
                      <a:pt x="565516" y="15559"/>
                    </a:cubicBezTo>
                    <a:cubicBezTo>
                      <a:pt x="556482" y="6598"/>
                      <a:pt x="544231" y="1563"/>
                      <a:pt x="531455" y="1563"/>
                    </a:cubicBezTo>
                    <a:close/>
                    <a:moveTo>
                      <a:pt x="447154" y="156860"/>
                    </a:moveTo>
                    <a:cubicBezTo>
                      <a:pt x="440009" y="156860"/>
                      <a:pt x="433023" y="154758"/>
                      <a:pt x="427082" y="150820"/>
                    </a:cubicBezTo>
                    <a:cubicBezTo>
                      <a:pt x="421140" y="146882"/>
                      <a:pt x="416510" y="141285"/>
                      <a:pt x="413775" y="134737"/>
                    </a:cubicBezTo>
                    <a:cubicBezTo>
                      <a:pt x="411041" y="128188"/>
                      <a:pt x="410325" y="120982"/>
                      <a:pt x="411719" y="114030"/>
                    </a:cubicBezTo>
                    <a:cubicBezTo>
                      <a:pt x="413113" y="107079"/>
                      <a:pt x="416554" y="100693"/>
                      <a:pt x="421607" y="95681"/>
                    </a:cubicBezTo>
                    <a:cubicBezTo>
                      <a:pt x="426660" y="90669"/>
                      <a:pt x="433097" y="87256"/>
                      <a:pt x="440106" y="85873"/>
                    </a:cubicBezTo>
                    <a:cubicBezTo>
                      <a:pt x="447114" y="84490"/>
                      <a:pt x="454380" y="85200"/>
                      <a:pt x="460981" y="87913"/>
                    </a:cubicBezTo>
                    <a:cubicBezTo>
                      <a:pt x="467581" y="90625"/>
                      <a:pt x="473223" y="95218"/>
                      <a:pt x="477193" y="101112"/>
                    </a:cubicBezTo>
                    <a:cubicBezTo>
                      <a:pt x="481164" y="107005"/>
                      <a:pt x="483283" y="113934"/>
                      <a:pt x="483283" y="121022"/>
                    </a:cubicBezTo>
                    <a:cubicBezTo>
                      <a:pt x="483283" y="130527"/>
                      <a:pt x="479479" y="139642"/>
                      <a:pt x="472703" y="146363"/>
                    </a:cubicBezTo>
                    <a:cubicBezTo>
                      <a:pt x="465928" y="153084"/>
                      <a:pt x="456737" y="156860"/>
                      <a:pt x="447154" y="156860"/>
                    </a:cubicBezTo>
                    <a:close/>
                  </a:path>
                </a:pathLst>
              </a:custGeom>
              <a:grpFill/>
              <a:ln w="44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252" name="Группа 251"/>
          <p:cNvGrpSpPr/>
          <p:nvPr/>
        </p:nvGrpSpPr>
        <p:grpSpPr bwMode="auto">
          <a:xfrm>
            <a:off x="4626136" y="3633366"/>
            <a:ext cx="432000" cy="576000"/>
            <a:chOff x="4626136" y="3573406"/>
            <a:chExt cx="432000" cy="576000"/>
          </a:xfrm>
        </p:grpSpPr>
        <p:sp>
          <p:nvSpPr>
            <p:cNvPr id="80" name="Прямоугольник: скругленные углы 79"/>
            <p:cNvSpPr/>
            <p:nvPr/>
          </p:nvSpPr>
          <p:spPr bwMode="auto">
            <a:xfrm>
              <a:off x="4626136" y="3573406"/>
              <a:ext cx="432000" cy="576000"/>
            </a:xfrm>
            <a:prstGeom prst="roundRect">
              <a:avLst>
                <a:gd name="adj" fmla="val 7068"/>
              </a:avLst>
            </a:prstGeom>
            <a:solidFill>
              <a:schemeClr val="tx1">
                <a:alpha val="5000"/>
              </a:schemeClr>
            </a:solidFill>
            <a:ln w="635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0" rtlCol="0" anchor="t"/>
            <a:lstStyle/>
            <a:p>
              <a:pPr algn="ctr">
                <a:lnSpc>
                  <a:spcPct val="90000"/>
                </a:lnSpc>
                <a:spcAft>
                  <a:spcPts val="800"/>
                </a:spcAft>
                <a:defRPr/>
              </a:pPr>
              <a:r>
                <a:rPr lang="en-US" sz="500">
                  <a:solidFill>
                    <a:srgbClr val="FFFFFF"/>
                  </a:solidFill>
                </a:rPr>
                <a:t>DION </a:t>
              </a:r>
              <a:br>
                <a:rPr lang="en-US" sz="500">
                  <a:solidFill>
                    <a:srgbClr val="FFFFFF"/>
                  </a:solidFill>
                </a:rPr>
              </a:br>
              <a:r>
                <a:rPr lang="en-US" sz="500">
                  <a:solidFill>
                    <a:srgbClr val="FFFFFF"/>
                  </a:solidFill>
                </a:rPr>
                <a:t>Media</a:t>
              </a:r>
              <a:endParaRPr/>
            </a:p>
          </p:txBody>
        </p:sp>
        <p:grpSp>
          <p:nvGrpSpPr>
            <p:cNvPr id="119" name="Группа 118"/>
            <p:cNvGrpSpPr/>
            <p:nvPr/>
          </p:nvGrpSpPr>
          <p:grpSpPr bwMode="auto">
            <a:xfrm>
              <a:off x="4743357" y="3862404"/>
              <a:ext cx="197415" cy="178737"/>
              <a:chOff x="6888035" y="3184187"/>
              <a:chExt cx="227786" cy="206235"/>
            </a:xfrm>
            <a:solidFill>
              <a:srgbClr val="D9D9D9"/>
            </a:solidFill>
          </p:grpSpPr>
          <p:sp>
            <p:nvSpPr>
              <p:cNvPr id="120" name="Полилиния: фигура 119"/>
              <p:cNvSpPr>
                <a:spLocks noChangeAspect="1"/>
              </p:cNvSpPr>
              <p:nvPr/>
            </p:nvSpPr>
            <p:spPr bwMode="auto">
              <a:xfrm>
                <a:off x="6888035" y="3184187"/>
                <a:ext cx="227786" cy="95351"/>
              </a:xfrm>
              <a:custGeom>
                <a:avLst/>
                <a:gdLst>
                  <a:gd name="connsiteX0" fmla="*/ 531455 w 578064"/>
                  <a:gd name="connsiteY0" fmla="*/ 1563 h 241980"/>
                  <a:gd name="connsiteX1" fmla="*/ 49735 w 578064"/>
                  <a:gd name="connsiteY1" fmla="*/ 1563 h 241980"/>
                  <a:gd name="connsiteX2" fmla="*/ 15672 w 578064"/>
                  <a:gd name="connsiteY2" fmla="*/ 15559 h 241980"/>
                  <a:gd name="connsiteX3" fmla="*/ 1563 w 578064"/>
                  <a:gd name="connsiteY3" fmla="*/ 49347 h 241980"/>
                  <a:gd name="connsiteX4" fmla="*/ 1563 w 578064"/>
                  <a:gd name="connsiteY4" fmla="*/ 192699 h 241980"/>
                  <a:gd name="connsiteX5" fmla="*/ 15672 w 578064"/>
                  <a:gd name="connsiteY5" fmla="*/ 226486 h 241980"/>
                  <a:gd name="connsiteX6" fmla="*/ 49735 w 578064"/>
                  <a:gd name="connsiteY6" fmla="*/ 240481 h 241980"/>
                  <a:gd name="connsiteX7" fmla="*/ 531455 w 578064"/>
                  <a:gd name="connsiteY7" fmla="*/ 240481 h 241980"/>
                  <a:gd name="connsiteX8" fmla="*/ 565516 w 578064"/>
                  <a:gd name="connsiteY8" fmla="*/ 226486 h 241980"/>
                  <a:gd name="connsiteX9" fmla="*/ 579627 w 578064"/>
                  <a:gd name="connsiteY9" fmla="*/ 192699 h 241980"/>
                  <a:gd name="connsiteX10" fmla="*/ 579627 w 578064"/>
                  <a:gd name="connsiteY10" fmla="*/ 49347 h 241980"/>
                  <a:gd name="connsiteX11" fmla="*/ 565516 w 578064"/>
                  <a:gd name="connsiteY11" fmla="*/ 15559 h 241980"/>
                  <a:gd name="connsiteX12" fmla="*/ 531455 w 578064"/>
                  <a:gd name="connsiteY12" fmla="*/ 1563 h 241980"/>
                  <a:gd name="connsiteX13" fmla="*/ 447154 w 578064"/>
                  <a:gd name="connsiteY13" fmla="*/ 156860 h 241980"/>
                  <a:gd name="connsiteX14" fmla="*/ 427082 w 578064"/>
                  <a:gd name="connsiteY14" fmla="*/ 150820 h 241980"/>
                  <a:gd name="connsiteX15" fmla="*/ 413775 w 578064"/>
                  <a:gd name="connsiteY15" fmla="*/ 134737 h 241980"/>
                  <a:gd name="connsiteX16" fmla="*/ 411719 w 578064"/>
                  <a:gd name="connsiteY16" fmla="*/ 114030 h 241980"/>
                  <a:gd name="connsiteX17" fmla="*/ 421607 w 578064"/>
                  <a:gd name="connsiteY17" fmla="*/ 95681 h 241980"/>
                  <a:gd name="connsiteX18" fmla="*/ 440106 w 578064"/>
                  <a:gd name="connsiteY18" fmla="*/ 85873 h 241980"/>
                  <a:gd name="connsiteX19" fmla="*/ 460981 w 578064"/>
                  <a:gd name="connsiteY19" fmla="*/ 87913 h 241980"/>
                  <a:gd name="connsiteX20" fmla="*/ 477193 w 578064"/>
                  <a:gd name="connsiteY20" fmla="*/ 101112 h 241980"/>
                  <a:gd name="connsiteX21" fmla="*/ 483283 w 578064"/>
                  <a:gd name="connsiteY21" fmla="*/ 121022 h 241980"/>
                  <a:gd name="connsiteX22" fmla="*/ 472703 w 578064"/>
                  <a:gd name="connsiteY22" fmla="*/ 146363 h 241980"/>
                  <a:gd name="connsiteX23" fmla="*/ 447154 w 578064"/>
                  <a:gd name="connsiteY23" fmla="*/ 156860 h 24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78064" h="241980" extrusionOk="0">
                    <a:moveTo>
                      <a:pt x="531455" y="1563"/>
                    </a:moveTo>
                    <a:lnTo>
                      <a:pt x="49735" y="1563"/>
                    </a:lnTo>
                    <a:cubicBezTo>
                      <a:pt x="36959" y="1563"/>
                      <a:pt x="24706" y="6598"/>
                      <a:pt x="15672" y="15559"/>
                    </a:cubicBezTo>
                    <a:cubicBezTo>
                      <a:pt x="6638" y="24520"/>
                      <a:pt x="1563" y="36674"/>
                      <a:pt x="1563" y="49347"/>
                    </a:cubicBezTo>
                    <a:lnTo>
                      <a:pt x="1563" y="192699"/>
                    </a:lnTo>
                    <a:cubicBezTo>
                      <a:pt x="1563" y="205371"/>
                      <a:pt x="6638" y="217524"/>
                      <a:pt x="15672" y="226486"/>
                    </a:cubicBezTo>
                    <a:cubicBezTo>
                      <a:pt x="24706" y="235449"/>
                      <a:pt x="36959" y="240481"/>
                      <a:pt x="49735" y="240481"/>
                    </a:cubicBezTo>
                    <a:lnTo>
                      <a:pt x="531455" y="240481"/>
                    </a:lnTo>
                    <a:cubicBezTo>
                      <a:pt x="544231" y="240481"/>
                      <a:pt x="556482" y="235449"/>
                      <a:pt x="565516" y="226486"/>
                    </a:cubicBezTo>
                    <a:cubicBezTo>
                      <a:pt x="574550" y="217524"/>
                      <a:pt x="579627" y="205371"/>
                      <a:pt x="579627" y="192699"/>
                    </a:cubicBezTo>
                    <a:lnTo>
                      <a:pt x="579627" y="49347"/>
                    </a:lnTo>
                    <a:cubicBezTo>
                      <a:pt x="579627" y="36674"/>
                      <a:pt x="574550" y="24520"/>
                      <a:pt x="565516" y="15559"/>
                    </a:cubicBezTo>
                    <a:cubicBezTo>
                      <a:pt x="556482" y="6598"/>
                      <a:pt x="544231" y="1563"/>
                      <a:pt x="531455" y="1563"/>
                    </a:cubicBezTo>
                    <a:close/>
                    <a:moveTo>
                      <a:pt x="447154" y="156860"/>
                    </a:moveTo>
                    <a:cubicBezTo>
                      <a:pt x="440009" y="156860"/>
                      <a:pt x="433023" y="154758"/>
                      <a:pt x="427082" y="150820"/>
                    </a:cubicBezTo>
                    <a:cubicBezTo>
                      <a:pt x="421140" y="146882"/>
                      <a:pt x="416510" y="141285"/>
                      <a:pt x="413775" y="134737"/>
                    </a:cubicBezTo>
                    <a:cubicBezTo>
                      <a:pt x="411041" y="128188"/>
                      <a:pt x="410325" y="120982"/>
                      <a:pt x="411719" y="114030"/>
                    </a:cubicBezTo>
                    <a:cubicBezTo>
                      <a:pt x="413113" y="107079"/>
                      <a:pt x="416554" y="100693"/>
                      <a:pt x="421607" y="95681"/>
                    </a:cubicBezTo>
                    <a:cubicBezTo>
                      <a:pt x="426660" y="90669"/>
                      <a:pt x="433097" y="87256"/>
                      <a:pt x="440106" y="85873"/>
                    </a:cubicBezTo>
                    <a:cubicBezTo>
                      <a:pt x="447114" y="84490"/>
                      <a:pt x="454380" y="85200"/>
                      <a:pt x="460981" y="87913"/>
                    </a:cubicBezTo>
                    <a:cubicBezTo>
                      <a:pt x="467581" y="90625"/>
                      <a:pt x="473223" y="95218"/>
                      <a:pt x="477193" y="101112"/>
                    </a:cubicBezTo>
                    <a:cubicBezTo>
                      <a:pt x="481164" y="107005"/>
                      <a:pt x="483283" y="113934"/>
                      <a:pt x="483283" y="121022"/>
                    </a:cubicBezTo>
                    <a:cubicBezTo>
                      <a:pt x="483283" y="130527"/>
                      <a:pt x="479479" y="139642"/>
                      <a:pt x="472703" y="146363"/>
                    </a:cubicBezTo>
                    <a:cubicBezTo>
                      <a:pt x="465928" y="153084"/>
                      <a:pt x="456737" y="156860"/>
                      <a:pt x="447154" y="156860"/>
                    </a:cubicBezTo>
                    <a:close/>
                  </a:path>
                </a:pathLst>
              </a:custGeom>
              <a:grpFill/>
              <a:ln w="44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21" name="Полилиния: фигура 120"/>
              <p:cNvSpPr>
                <a:spLocks noChangeAspect="1"/>
              </p:cNvSpPr>
              <p:nvPr/>
            </p:nvSpPr>
            <p:spPr bwMode="auto">
              <a:xfrm>
                <a:off x="6888035" y="3295071"/>
                <a:ext cx="227786" cy="95351"/>
              </a:xfrm>
              <a:custGeom>
                <a:avLst/>
                <a:gdLst>
                  <a:gd name="connsiteX0" fmla="*/ 531455 w 578064"/>
                  <a:gd name="connsiteY0" fmla="*/ 1563 h 241980"/>
                  <a:gd name="connsiteX1" fmla="*/ 49735 w 578064"/>
                  <a:gd name="connsiteY1" fmla="*/ 1563 h 241980"/>
                  <a:gd name="connsiteX2" fmla="*/ 15672 w 578064"/>
                  <a:gd name="connsiteY2" fmla="*/ 15559 h 241980"/>
                  <a:gd name="connsiteX3" fmla="*/ 1563 w 578064"/>
                  <a:gd name="connsiteY3" fmla="*/ 49347 h 241980"/>
                  <a:gd name="connsiteX4" fmla="*/ 1563 w 578064"/>
                  <a:gd name="connsiteY4" fmla="*/ 192699 h 241980"/>
                  <a:gd name="connsiteX5" fmla="*/ 15672 w 578064"/>
                  <a:gd name="connsiteY5" fmla="*/ 226486 h 241980"/>
                  <a:gd name="connsiteX6" fmla="*/ 49735 w 578064"/>
                  <a:gd name="connsiteY6" fmla="*/ 240481 h 241980"/>
                  <a:gd name="connsiteX7" fmla="*/ 531455 w 578064"/>
                  <a:gd name="connsiteY7" fmla="*/ 240481 h 241980"/>
                  <a:gd name="connsiteX8" fmla="*/ 565516 w 578064"/>
                  <a:gd name="connsiteY8" fmla="*/ 226486 h 241980"/>
                  <a:gd name="connsiteX9" fmla="*/ 579627 w 578064"/>
                  <a:gd name="connsiteY9" fmla="*/ 192699 h 241980"/>
                  <a:gd name="connsiteX10" fmla="*/ 579627 w 578064"/>
                  <a:gd name="connsiteY10" fmla="*/ 49347 h 241980"/>
                  <a:gd name="connsiteX11" fmla="*/ 565516 w 578064"/>
                  <a:gd name="connsiteY11" fmla="*/ 15559 h 241980"/>
                  <a:gd name="connsiteX12" fmla="*/ 531455 w 578064"/>
                  <a:gd name="connsiteY12" fmla="*/ 1563 h 241980"/>
                  <a:gd name="connsiteX13" fmla="*/ 447154 w 578064"/>
                  <a:gd name="connsiteY13" fmla="*/ 156860 h 241980"/>
                  <a:gd name="connsiteX14" fmla="*/ 427082 w 578064"/>
                  <a:gd name="connsiteY14" fmla="*/ 150820 h 241980"/>
                  <a:gd name="connsiteX15" fmla="*/ 413775 w 578064"/>
                  <a:gd name="connsiteY15" fmla="*/ 134737 h 241980"/>
                  <a:gd name="connsiteX16" fmla="*/ 411719 w 578064"/>
                  <a:gd name="connsiteY16" fmla="*/ 114030 h 241980"/>
                  <a:gd name="connsiteX17" fmla="*/ 421607 w 578064"/>
                  <a:gd name="connsiteY17" fmla="*/ 95681 h 241980"/>
                  <a:gd name="connsiteX18" fmla="*/ 440106 w 578064"/>
                  <a:gd name="connsiteY18" fmla="*/ 85873 h 241980"/>
                  <a:gd name="connsiteX19" fmla="*/ 460981 w 578064"/>
                  <a:gd name="connsiteY19" fmla="*/ 87913 h 241980"/>
                  <a:gd name="connsiteX20" fmla="*/ 477193 w 578064"/>
                  <a:gd name="connsiteY20" fmla="*/ 101112 h 241980"/>
                  <a:gd name="connsiteX21" fmla="*/ 483283 w 578064"/>
                  <a:gd name="connsiteY21" fmla="*/ 121022 h 241980"/>
                  <a:gd name="connsiteX22" fmla="*/ 472703 w 578064"/>
                  <a:gd name="connsiteY22" fmla="*/ 146363 h 241980"/>
                  <a:gd name="connsiteX23" fmla="*/ 447154 w 578064"/>
                  <a:gd name="connsiteY23" fmla="*/ 156860 h 24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78064" h="241980" extrusionOk="0">
                    <a:moveTo>
                      <a:pt x="531455" y="1563"/>
                    </a:moveTo>
                    <a:lnTo>
                      <a:pt x="49735" y="1563"/>
                    </a:lnTo>
                    <a:cubicBezTo>
                      <a:pt x="36959" y="1563"/>
                      <a:pt x="24706" y="6598"/>
                      <a:pt x="15672" y="15559"/>
                    </a:cubicBezTo>
                    <a:cubicBezTo>
                      <a:pt x="6638" y="24520"/>
                      <a:pt x="1563" y="36674"/>
                      <a:pt x="1563" y="49347"/>
                    </a:cubicBezTo>
                    <a:lnTo>
                      <a:pt x="1563" y="192699"/>
                    </a:lnTo>
                    <a:cubicBezTo>
                      <a:pt x="1563" y="205371"/>
                      <a:pt x="6638" y="217524"/>
                      <a:pt x="15672" y="226486"/>
                    </a:cubicBezTo>
                    <a:cubicBezTo>
                      <a:pt x="24706" y="235449"/>
                      <a:pt x="36959" y="240481"/>
                      <a:pt x="49735" y="240481"/>
                    </a:cubicBezTo>
                    <a:lnTo>
                      <a:pt x="531455" y="240481"/>
                    </a:lnTo>
                    <a:cubicBezTo>
                      <a:pt x="544231" y="240481"/>
                      <a:pt x="556482" y="235449"/>
                      <a:pt x="565516" y="226486"/>
                    </a:cubicBezTo>
                    <a:cubicBezTo>
                      <a:pt x="574550" y="217524"/>
                      <a:pt x="579627" y="205371"/>
                      <a:pt x="579627" y="192699"/>
                    </a:cubicBezTo>
                    <a:lnTo>
                      <a:pt x="579627" y="49347"/>
                    </a:lnTo>
                    <a:cubicBezTo>
                      <a:pt x="579627" y="36674"/>
                      <a:pt x="574550" y="24520"/>
                      <a:pt x="565516" y="15559"/>
                    </a:cubicBezTo>
                    <a:cubicBezTo>
                      <a:pt x="556482" y="6598"/>
                      <a:pt x="544231" y="1563"/>
                      <a:pt x="531455" y="1563"/>
                    </a:cubicBezTo>
                    <a:close/>
                    <a:moveTo>
                      <a:pt x="447154" y="156860"/>
                    </a:moveTo>
                    <a:cubicBezTo>
                      <a:pt x="440009" y="156860"/>
                      <a:pt x="433023" y="154758"/>
                      <a:pt x="427082" y="150820"/>
                    </a:cubicBezTo>
                    <a:cubicBezTo>
                      <a:pt x="421140" y="146882"/>
                      <a:pt x="416510" y="141285"/>
                      <a:pt x="413775" y="134737"/>
                    </a:cubicBezTo>
                    <a:cubicBezTo>
                      <a:pt x="411041" y="128188"/>
                      <a:pt x="410325" y="120982"/>
                      <a:pt x="411719" y="114030"/>
                    </a:cubicBezTo>
                    <a:cubicBezTo>
                      <a:pt x="413113" y="107079"/>
                      <a:pt x="416554" y="100693"/>
                      <a:pt x="421607" y="95681"/>
                    </a:cubicBezTo>
                    <a:cubicBezTo>
                      <a:pt x="426660" y="90669"/>
                      <a:pt x="433097" y="87256"/>
                      <a:pt x="440106" y="85873"/>
                    </a:cubicBezTo>
                    <a:cubicBezTo>
                      <a:pt x="447114" y="84490"/>
                      <a:pt x="454380" y="85200"/>
                      <a:pt x="460981" y="87913"/>
                    </a:cubicBezTo>
                    <a:cubicBezTo>
                      <a:pt x="467581" y="90625"/>
                      <a:pt x="473223" y="95218"/>
                      <a:pt x="477193" y="101112"/>
                    </a:cubicBezTo>
                    <a:cubicBezTo>
                      <a:pt x="481164" y="107005"/>
                      <a:pt x="483283" y="113934"/>
                      <a:pt x="483283" y="121022"/>
                    </a:cubicBezTo>
                    <a:cubicBezTo>
                      <a:pt x="483283" y="130527"/>
                      <a:pt x="479479" y="139642"/>
                      <a:pt x="472703" y="146363"/>
                    </a:cubicBezTo>
                    <a:cubicBezTo>
                      <a:pt x="465928" y="153084"/>
                      <a:pt x="456737" y="156860"/>
                      <a:pt x="447154" y="156860"/>
                    </a:cubicBezTo>
                    <a:close/>
                  </a:path>
                </a:pathLst>
              </a:custGeom>
              <a:grpFill/>
              <a:ln w="44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23" name="Группа 122"/>
          <p:cNvGrpSpPr/>
          <p:nvPr/>
        </p:nvGrpSpPr>
        <p:grpSpPr bwMode="auto">
          <a:xfrm>
            <a:off x="4743357" y="2693966"/>
            <a:ext cx="197415" cy="178737"/>
            <a:chOff x="6888035" y="3184187"/>
            <a:chExt cx="227786" cy="206235"/>
          </a:xfrm>
          <a:solidFill>
            <a:srgbClr val="D9D9D9"/>
          </a:solidFill>
        </p:grpSpPr>
        <p:sp>
          <p:nvSpPr>
            <p:cNvPr id="124" name="Полилиния: фигура 123"/>
            <p:cNvSpPr>
              <a:spLocks noChangeAspect="1"/>
            </p:cNvSpPr>
            <p:nvPr/>
          </p:nvSpPr>
          <p:spPr bwMode="auto">
            <a:xfrm>
              <a:off x="6888035" y="3184187"/>
              <a:ext cx="227786" cy="95351"/>
            </a:xfrm>
            <a:custGeom>
              <a:avLst/>
              <a:gdLst>
                <a:gd name="connsiteX0" fmla="*/ 531455 w 578064"/>
                <a:gd name="connsiteY0" fmla="*/ 1563 h 241980"/>
                <a:gd name="connsiteX1" fmla="*/ 49735 w 578064"/>
                <a:gd name="connsiteY1" fmla="*/ 1563 h 241980"/>
                <a:gd name="connsiteX2" fmla="*/ 15672 w 578064"/>
                <a:gd name="connsiteY2" fmla="*/ 15559 h 241980"/>
                <a:gd name="connsiteX3" fmla="*/ 1563 w 578064"/>
                <a:gd name="connsiteY3" fmla="*/ 49347 h 241980"/>
                <a:gd name="connsiteX4" fmla="*/ 1563 w 578064"/>
                <a:gd name="connsiteY4" fmla="*/ 192699 h 241980"/>
                <a:gd name="connsiteX5" fmla="*/ 15672 w 578064"/>
                <a:gd name="connsiteY5" fmla="*/ 226486 h 241980"/>
                <a:gd name="connsiteX6" fmla="*/ 49735 w 578064"/>
                <a:gd name="connsiteY6" fmla="*/ 240481 h 241980"/>
                <a:gd name="connsiteX7" fmla="*/ 531455 w 578064"/>
                <a:gd name="connsiteY7" fmla="*/ 240481 h 241980"/>
                <a:gd name="connsiteX8" fmla="*/ 565516 w 578064"/>
                <a:gd name="connsiteY8" fmla="*/ 226486 h 241980"/>
                <a:gd name="connsiteX9" fmla="*/ 579627 w 578064"/>
                <a:gd name="connsiteY9" fmla="*/ 192699 h 241980"/>
                <a:gd name="connsiteX10" fmla="*/ 579627 w 578064"/>
                <a:gd name="connsiteY10" fmla="*/ 49347 h 241980"/>
                <a:gd name="connsiteX11" fmla="*/ 565516 w 578064"/>
                <a:gd name="connsiteY11" fmla="*/ 15559 h 241980"/>
                <a:gd name="connsiteX12" fmla="*/ 531455 w 578064"/>
                <a:gd name="connsiteY12" fmla="*/ 1563 h 241980"/>
                <a:gd name="connsiteX13" fmla="*/ 447154 w 578064"/>
                <a:gd name="connsiteY13" fmla="*/ 156860 h 241980"/>
                <a:gd name="connsiteX14" fmla="*/ 427082 w 578064"/>
                <a:gd name="connsiteY14" fmla="*/ 150820 h 241980"/>
                <a:gd name="connsiteX15" fmla="*/ 413775 w 578064"/>
                <a:gd name="connsiteY15" fmla="*/ 134737 h 241980"/>
                <a:gd name="connsiteX16" fmla="*/ 411719 w 578064"/>
                <a:gd name="connsiteY16" fmla="*/ 114030 h 241980"/>
                <a:gd name="connsiteX17" fmla="*/ 421607 w 578064"/>
                <a:gd name="connsiteY17" fmla="*/ 95681 h 241980"/>
                <a:gd name="connsiteX18" fmla="*/ 440106 w 578064"/>
                <a:gd name="connsiteY18" fmla="*/ 85873 h 241980"/>
                <a:gd name="connsiteX19" fmla="*/ 460981 w 578064"/>
                <a:gd name="connsiteY19" fmla="*/ 87913 h 241980"/>
                <a:gd name="connsiteX20" fmla="*/ 477193 w 578064"/>
                <a:gd name="connsiteY20" fmla="*/ 101112 h 241980"/>
                <a:gd name="connsiteX21" fmla="*/ 483283 w 578064"/>
                <a:gd name="connsiteY21" fmla="*/ 121022 h 241980"/>
                <a:gd name="connsiteX22" fmla="*/ 472703 w 578064"/>
                <a:gd name="connsiteY22" fmla="*/ 146363 h 241980"/>
                <a:gd name="connsiteX23" fmla="*/ 447154 w 578064"/>
                <a:gd name="connsiteY23" fmla="*/ 156860 h 24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78064" h="241980" extrusionOk="0">
                  <a:moveTo>
                    <a:pt x="531455" y="1563"/>
                  </a:moveTo>
                  <a:lnTo>
                    <a:pt x="49735" y="1563"/>
                  </a:lnTo>
                  <a:cubicBezTo>
                    <a:pt x="36959" y="1563"/>
                    <a:pt x="24706" y="6598"/>
                    <a:pt x="15672" y="15559"/>
                  </a:cubicBezTo>
                  <a:cubicBezTo>
                    <a:pt x="6638" y="24520"/>
                    <a:pt x="1563" y="36674"/>
                    <a:pt x="1563" y="49347"/>
                  </a:cubicBezTo>
                  <a:lnTo>
                    <a:pt x="1563" y="192699"/>
                  </a:lnTo>
                  <a:cubicBezTo>
                    <a:pt x="1563" y="205371"/>
                    <a:pt x="6638" y="217524"/>
                    <a:pt x="15672" y="226486"/>
                  </a:cubicBezTo>
                  <a:cubicBezTo>
                    <a:pt x="24706" y="235449"/>
                    <a:pt x="36959" y="240481"/>
                    <a:pt x="49735" y="240481"/>
                  </a:cubicBezTo>
                  <a:lnTo>
                    <a:pt x="531455" y="240481"/>
                  </a:lnTo>
                  <a:cubicBezTo>
                    <a:pt x="544231" y="240481"/>
                    <a:pt x="556482" y="235449"/>
                    <a:pt x="565516" y="226486"/>
                  </a:cubicBezTo>
                  <a:cubicBezTo>
                    <a:pt x="574550" y="217524"/>
                    <a:pt x="579627" y="205371"/>
                    <a:pt x="579627" y="192699"/>
                  </a:cubicBezTo>
                  <a:lnTo>
                    <a:pt x="579627" y="49347"/>
                  </a:lnTo>
                  <a:cubicBezTo>
                    <a:pt x="579627" y="36674"/>
                    <a:pt x="574550" y="24520"/>
                    <a:pt x="565516" y="15559"/>
                  </a:cubicBezTo>
                  <a:cubicBezTo>
                    <a:pt x="556482" y="6598"/>
                    <a:pt x="544231" y="1563"/>
                    <a:pt x="531455" y="1563"/>
                  </a:cubicBezTo>
                  <a:close/>
                  <a:moveTo>
                    <a:pt x="447154" y="156860"/>
                  </a:moveTo>
                  <a:cubicBezTo>
                    <a:pt x="440009" y="156860"/>
                    <a:pt x="433023" y="154758"/>
                    <a:pt x="427082" y="150820"/>
                  </a:cubicBezTo>
                  <a:cubicBezTo>
                    <a:pt x="421140" y="146882"/>
                    <a:pt x="416510" y="141285"/>
                    <a:pt x="413775" y="134737"/>
                  </a:cubicBezTo>
                  <a:cubicBezTo>
                    <a:pt x="411041" y="128188"/>
                    <a:pt x="410325" y="120982"/>
                    <a:pt x="411719" y="114030"/>
                  </a:cubicBezTo>
                  <a:cubicBezTo>
                    <a:pt x="413113" y="107079"/>
                    <a:pt x="416554" y="100693"/>
                    <a:pt x="421607" y="95681"/>
                  </a:cubicBezTo>
                  <a:cubicBezTo>
                    <a:pt x="426660" y="90669"/>
                    <a:pt x="433097" y="87256"/>
                    <a:pt x="440106" y="85873"/>
                  </a:cubicBezTo>
                  <a:cubicBezTo>
                    <a:pt x="447114" y="84490"/>
                    <a:pt x="454380" y="85200"/>
                    <a:pt x="460981" y="87913"/>
                  </a:cubicBezTo>
                  <a:cubicBezTo>
                    <a:pt x="467581" y="90625"/>
                    <a:pt x="473223" y="95218"/>
                    <a:pt x="477193" y="101112"/>
                  </a:cubicBezTo>
                  <a:cubicBezTo>
                    <a:pt x="481164" y="107005"/>
                    <a:pt x="483283" y="113934"/>
                    <a:pt x="483283" y="121022"/>
                  </a:cubicBezTo>
                  <a:cubicBezTo>
                    <a:pt x="483283" y="130527"/>
                    <a:pt x="479479" y="139642"/>
                    <a:pt x="472703" y="146363"/>
                  </a:cubicBezTo>
                  <a:cubicBezTo>
                    <a:pt x="465928" y="153084"/>
                    <a:pt x="456737" y="156860"/>
                    <a:pt x="447154" y="156860"/>
                  </a:cubicBezTo>
                  <a:close/>
                </a:path>
              </a:pathLst>
            </a:custGeom>
            <a:grpFill/>
            <a:ln w="44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25" name="Полилиния: фигура 124"/>
            <p:cNvSpPr>
              <a:spLocks noChangeAspect="1"/>
            </p:cNvSpPr>
            <p:nvPr/>
          </p:nvSpPr>
          <p:spPr bwMode="auto">
            <a:xfrm>
              <a:off x="6888035" y="3295071"/>
              <a:ext cx="227786" cy="95351"/>
            </a:xfrm>
            <a:custGeom>
              <a:avLst/>
              <a:gdLst>
                <a:gd name="connsiteX0" fmla="*/ 531455 w 578064"/>
                <a:gd name="connsiteY0" fmla="*/ 1563 h 241980"/>
                <a:gd name="connsiteX1" fmla="*/ 49735 w 578064"/>
                <a:gd name="connsiteY1" fmla="*/ 1563 h 241980"/>
                <a:gd name="connsiteX2" fmla="*/ 15672 w 578064"/>
                <a:gd name="connsiteY2" fmla="*/ 15559 h 241980"/>
                <a:gd name="connsiteX3" fmla="*/ 1563 w 578064"/>
                <a:gd name="connsiteY3" fmla="*/ 49347 h 241980"/>
                <a:gd name="connsiteX4" fmla="*/ 1563 w 578064"/>
                <a:gd name="connsiteY4" fmla="*/ 192699 h 241980"/>
                <a:gd name="connsiteX5" fmla="*/ 15672 w 578064"/>
                <a:gd name="connsiteY5" fmla="*/ 226486 h 241980"/>
                <a:gd name="connsiteX6" fmla="*/ 49735 w 578064"/>
                <a:gd name="connsiteY6" fmla="*/ 240481 h 241980"/>
                <a:gd name="connsiteX7" fmla="*/ 531455 w 578064"/>
                <a:gd name="connsiteY7" fmla="*/ 240481 h 241980"/>
                <a:gd name="connsiteX8" fmla="*/ 565516 w 578064"/>
                <a:gd name="connsiteY8" fmla="*/ 226486 h 241980"/>
                <a:gd name="connsiteX9" fmla="*/ 579627 w 578064"/>
                <a:gd name="connsiteY9" fmla="*/ 192699 h 241980"/>
                <a:gd name="connsiteX10" fmla="*/ 579627 w 578064"/>
                <a:gd name="connsiteY10" fmla="*/ 49347 h 241980"/>
                <a:gd name="connsiteX11" fmla="*/ 565516 w 578064"/>
                <a:gd name="connsiteY11" fmla="*/ 15559 h 241980"/>
                <a:gd name="connsiteX12" fmla="*/ 531455 w 578064"/>
                <a:gd name="connsiteY12" fmla="*/ 1563 h 241980"/>
                <a:gd name="connsiteX13" fmla="*/ 447154 w 578064"/>
                <a:gd name="connsiteY13" fmla="*/ 156860 h 241980"/>
                <a:gd name="connsiteX14" fmla="*/ 427082 w 578064"/>
                <a:gd name="connsiteY14" fmla="*/ 150820 h 241980"/>
                <a:gd name="connsiteX15" fmla="*/ 413775 w 578064"/>
                <a:gd name="connsiteY15" fmla="*/ 134737 h 241980"/>
                <a:gd name="connsiteX16" fmla="*/ 411719 w 578064"/>
                <a:gd name="connsiteY16" fmla="*/ 114030 h 241980"/>
                <a:gd name="connsiteX17" fmla="*/ 421607 w 578064"/>
                <a:gd name="connsiteY17" fmla="*/ 95681 h 241980"/>
                <a:gd name="connsiteX18" fmla="*/ 440106 w 578064"/>
                <a:gd name="connsiteY18" fmla="*/ 85873 h 241980"/>
                <a:gd name="connsiteX19" fmla="*/ 460981 w 578064"/>
                <a:gd name="connsiteY19" fmla="*/ 87913 h 241980"/>
                <a:gd name="connsiteX20" fmla="*/ 477193 w 578064"/>
                <a:gd name="connsiteY20" fmla="*/ 101112 h 241980"/>
                <a:gd name="connsiteX21" fmla="*/ 483283 w 578064"/>
                <a:gd name="connsiteY21" fmla="*/ 121022 h 241980"/>
                <a:gd name="connsiteX22" fmla="*/ 472703 w 578064"/>
                <a:gd name="connsiteY22" fmla="*/ 146363 h 241980"/>
                <a:gd name="connsiteX23" fmla="*/ 447154 w 578064"/>
                <a:gd name="connsiteY23" fmla="*/ 156860 h 24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78064" h="241980" extrusionOk="0">
                  <a:moveTo>
                    <a:pt x="531455" y="1563"/>
                  </a:moveTo>
                  <a:lnTo>
                    <a:pt x="49735" y="1563"/>
                  </a:lnTo>
                  <a:cubicBezTo>
                    <a:pt x="36959" y="1563"/>
                    <a:pt x="24706" y="6598"/>
                    <a:pt x="15672" y="15559"/>
                  </a:cubicBezTo>
                  <a:cubicBezTo>
                    <a:pt x="6638" y="24520"/>
                    <a:pt x="1563" y="36674"/>
                    <a:pt x="1563" y="49347"/>
                  </a:cubicBezTo>
                  <a:lnTo>
                    <a:pt x="1563" y="192699"/>
                  </a:lnTo>
                  <a:cubicBezTo>
                    <a:pt x="1563" y="205371"/>
                    <a:pt x="6638" y="217524"/>
                    <a:pt x="15672" y="226486"/>
                  </a:cubicBezTo>
                  <a:cubicBezTo>
                    <a:pt x="24706" y="235449"/>
                    <a:pt x="36959" y="240481"/>
                    <a:pt x="49735" y="240481"/>
                  </a:cubicBezTo>
                  <a:lnTo>
                    <a:pt x="531455" y="240481"/>
                  </a:lnTo>
                  <a:cubicBezTo>
                    <a:pt x="544231" y="240481"/>
                    <a:pt x="556482" y="235449"/>
                    <a:pt x="565516" y="226486"/>
                  </a:cubicBezTo>
                  <a:cubicBezTo>
                    <a:pt x="574550" y="217524"/>
                    <a:pt x="579627" y="205371"/>
                    <a:pt x="579627" y="192699"/>
                  </a:cubicBezTo>
                  <a:lnTo>
                    <a:pt x="579627" y="49347"/>
                  </a:lnTo>
                  <a:cubicBezTo>
                    <a:pt x="579627" y="36674"/>
                    <a:pt x="574550" y="24520"/>
                    <a:pt x="565516" y="15559"/>
                  </a:cubicBezTo>
                  <a:cubicBezTo>
                    <a:pt x="556482" y="6598"/>
                    <a:pt x="544231" y="1563"/>
                    <a:pt x="531455" y="1563"/>
                  </a:cubicBezTo>
                  <a:close/>
                  <a:moveTo>
                    <a:pt x="447154" y="156860"/>
                  </a:moveTo>
                  <a:cubicBezTo>
                    <a:pt x="440009" y="156860"/>
                    <a:pt x="433023" y="154758"/>
                    <a:pt x="427082" y="150820"/>
                  </a:cubicBezTo>
                  <a:cubicBezTo>
                    <a:pt x="421140" y="146882"/>
                    <a:pt x="416510" y="141285"/>
                    <a:pt x="413775" y="134737"/>
                  </a:cubicBezTo>
                  <a:cubicBezTo>
                    <a:pt x="411041" y="128188"/>
                    <a:pt x="410325" y="120982"/>
                    <a:pt x="411719" y="114030"/>
                  </a:cubicBezTo>
                  <a:cubicBezTo>
                    <a:pt x="413113" y="107079"/>
                    <a:pt x="416554" y="100693"/>
                    <a:pt x="421607" y="95681"/>
                  </a:cubicBezTo>
                  <a:cubicBezTo>
                    <a:pt x="426660" y="90669"/>
                    <a:pt x="433097" y="87256"/>
                    <a:pt x="440106" y="85873"/>
                  </a:cubicBezTo>
                  <a:cubicBezTo>
                    <a:pt x="447114" y="84490"/>
                    <a:pt x="454380" y="85200"/>
                    <a:pt x="460981" y="87913"/>
                  </a:cubicBezTo>
                  <a:cubicBezTo>
                    <a:pt x="467581" y="90625"/>
                    <a:pt x="473223" y="95218"/>
                    <a:pt x="477193" y="101112"/>
                  </a:cubicBezTo>
                  <a:cubicBezTo>
                    <a:pt x="481164" y="107005"/>
                    <a:pt x="483283" y="113934"/>
                    <a:pt x="483283" y="121022"/>
                  </a:cubicBezTo>
                  <a:cubicBezTo>
                    <a:pt x="483283" y="130527"/>
                    <a:pt x="479479" y="139642"/>
                    <a:pt x="472703" y="146363"/>
                  </a:cubicBezTo>
                  <a:cubicBezTo>
                    <a:pt x="465928" y="153084"/>
                    <a:pt x="456737" y="156860"/>
                    <a:pt x="447154" y="156860"/>
                  </a:cubicBezTo>
                  <a:close/>
                </a:path>
              </a:pathLst>
            </a:custGeom>
            <a:grpFill/>
            <a:ln w="44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127" name="Прямоугольник: скругленные углы 126"/>
          <p:cNvSpPr/>
          <p:nvPr/>
        </p:nvSpPr>
        <p:spPr bwMode="auto">
          <a:xfrm>
            <a:off x="6318016" y="2125755"/>
            <a:ext cx="2519822" cy="2155933"/>
          </a:xfrm>
          <a:prstGeom prst="roundRect">
            <a:avLst>
              <a:gd name="adj" fmla="val 2518"/>
            </a:avLst>
          </a:prstGeom>
          <a:noFill/>
          <a:ln w="9525">
            <a:solidFill>
              <a:srgbClr val="646E7C">
                <a:alpha val="50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0" rIns="288000" bIns="0" rtlCol="0" anchor="ctr"/>
          <a:lstStyle/>
          <a:p>
            <a:pPr>
              <a:lnSpc>
                <a:spcPct val="110000"/>
              </a:lnSpc>
              <a:defRPr/>
            </a:pPr>
            <a:endParaRPr lang="ru-RU" sz="1350">
              <a:solidFill>
                <a:srgbClr val="FFFFFF"/>
              </a:solidFill>
            </a:endParaRPr>
          </a:p>
        </p:txBody>
      </p:sp>
      <p:sp>
        <p:nvSpPr>
          <p:cNvPr id="128" name="TextBox 127"/>
          <p:cNvSpPr txBox="1"/>
          <p:nvPr/>
        </p:nvSpPr>
        <p:spPr bwMode="auto">
          <a:xfrm>
            <a:off x="6693955" y="2197622"/>
            <a:ext cx="180000" cy="144000"/>
          </a:xfrm>
          <a:prstGeom prst="roundRect">
            <a:avLst>
              <a:gd name="adj" fmla="val 15022"/>
            </a:avLst>
          </a:prstGeom>
          <a:noFill/>
          <a:ln w="9525" cap="flat" cmpd="sng" algn="ctr">
            <a:solidFill>
              <a:srgbClr val="545290"/>
            </a:solidFill>
            <a:prstDash val="dash"/>
            <a:miter lim="800000"/>
          </a:ln>
          <a:effectLst/>
        </p:spPr>
        <p:txBody>
          <a:bodyPr lIns="18000" tIns="0" rIns="18000" bIns="0" rtlCol="0" anchor="ctr"/>
          <a:lstStyle>
            <a:defPPr>
              <a:defRPr lang="ru-RU"/>
            </a:defPPr>
            <a:lvl1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Inter Medium"/>
                <a:ea typeface="Inter Medium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71323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350" b="0" i="0" u="none" strike="noStrike" cap="none" spc="0">
              <a:ln>
                <a:noFill/>
              </a:ln>
              <a:solidFill>
                <a:srgbClr val="FFFFFF"/>
              </a:solidFill>
              <a:latin typeface="+mn-lt"/>
              <a:ea typeface="Inter Medium"/>
              <a:cs typeface="+mn-cs"/>
            </a:endParaRPr>
          </a:p>
        </p:txBody>
      </p:sp>
      <p:sp>
        <p:nvSpPr>
          <p:cNvPr id="129" name="TextBox 128"/>
          <p:cNvSpPr txBox="1"/>
          <p:nvPr/>
        </p:nvSpPr>
        <p:spPr bwMode="auto">
          <a:xfrm>
            <a:off x="7129215" y="2197622"/>
            <a:ext cx="180000" cy="144000"/>
          </a:xfrm>
          <a:prstGeom prst="roundRect">
            <a:avLst>
              <a:gd name="adj" fmla="val 15022"/>
            </a:avLst>
          </a:prstGeom>
          <a:noFill/>
          <a:ln w="9525" cap="flat" cmpd="sng" algn="ctr">
            <a:solidFill>
              <a:srgbClr val="545290"/>
            </a:solidFill>
            <a:prstDash val="dash"/>
            <a:miter lim="800000"/>
          </a:ln>
          <a:effectLst/>
        </p:spPr>
        <p:txBody>
          <a:bodyPr lIns="18000" tIns="0" rIns="18000" bIns="0" rtlCol="0" anchor="ctr"/>
          <a:lstStyle>
            <a:defPPr>
              <a:defRPr lang="ru-RU"/>
            </a:defPPr>
            <a:lvl1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Inter Medium"/>
                <a:ea typeface="Inter Medium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 algn="ctr" defTabSz="713232">
              <a:defRPr/>
            </a:pPr>
            <a:endParaRPr lang="en-US" sz="350">
              <a:latin typeface="+mn-lt"/>
            </a:endParaRPr>
          </a:p>
        </p:txBody>
      </p:sp>
      <p:sp>
        <p:nvSpPr>
          <p:cNvPr id="131" name="Прямоугольник: скругленные углы 130"/>
          <p:cNvSpPr/>
          <p:nvPr/>
        </p:nvSpPr>
        <p:spPr bwMode="auto">
          <a:xfrm>
            <a:off x="6857958" y="3437788"/>
            <a:ext cx="288000" cy="576000"/>
          </a:xfrm>
          <a:prstGeom prst="roundRect">
            <a:avLst>
              <a:gd name="adj" fmla="val 17651"/>
            </a:avLst>
          </a:prstGeom>
          <a:solidFill>
            <a:schemeClr val="tx1">
              <a:alpha val="5000"/>
            </a:schemeClr>
          </a:solidFill>
          <a:ln w="63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0" rtlCol="0" anchor="t"/>
          <a:lstStyle/>
          <a:p>
            <a:pPr algn="ctr">
              <a:lnSpc>
                <a:spcPct val="90000"/>
              </a:lnSpc>
              <a:spcAft>
                <a:spcPts val="800"/>
              </a:spcAft>
              <a:defRPr/>
            </a:pPr>
            <a:r>
              <a:rPr lang="en-US" sz="350">
                <a:solidFill>
                  <a:srgbClr val="FFFFFF"/>
                </a:solidFill>
              </a:rPr>
              <a:t>DION </a:t>
            </a:r>
            <a:br>
              <a:rPr lang="en-US" sz="350">
                <a:solidFill>
                  <a:srgbClr val="FFFFFF"/>
                </a:solidFill>
              </a:rPr>
            </a:br>
            <a:r>
              <a:rPr lang="en-US" sz="350">
                <a:solidFill>
                  <a:srgbClr val="FFFFFF"/>
                </a:solidFill>
              </a:rPr>
              <a:t>TURN</a:t>
            </a:r>
            <a:endParaRPr/>
          </a:p>
        </p:txBody>
      </p:sp>
      <p:sp>
        <p:nvSpPr>
          <p:cNvPr id="132" name="Прямоугольник: скругленные углы 131"/>
          <p:cNvSpPr/>
          <p:nvPr/>
        </p:nvSpPr>
        <p:spPr bwMode="auto">
          <a:xfrm>
            <a:off x="7453134" y="2197622"/>
            <a:ext cx="288000" cy="576000"/>
          </a:xfrm>
          <a:prstGeom prst="roundRect">
            <a:avLst>
              <a:gd name="adj" fmla="val 11772"/>
            </a:avLst>
          </a:prstGeom>
          <a:solidFill>
            <a:schemeClr val="tx1">
              <a:alpha val="5000"/>
            </a:schemeClr>
          </a:solidFill>
          <a:ln w="63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0" rtlCol="0" anchor="t"/>
          <a:lstStyle/>
          <a:p>
            <a:pPr algn="ctr">
              <a:lnSpc>
                <a:spcPct val="90000"/>
              </a:lnSpc>
              <a:spcAft>
                <a:spcPts val="800"/>
              </a:spcAft>
              <a:defRPr/>
            </a:pPr>
            <a:r>
              <a:rPr lang="en-US" sz="350">
                <a:solidFill>
                  <a:srgbClr val="FFFFFF"/>
                </a:solidFill>
              </a:rPr>
              <a:t>DION </a:t>
            </a:r>
            <a:br>
              <a:rPr lang="en-US" sz="350">
                <a:solidFill>
                  <a:srgbClr val="FFFFFF"/>
                </a:solidFill>
              </a:rPr>
            </a:br>
            <a:r>
              <a:rPr lang="en-US" sz="350">
                <a:solidFill>
                  <a:srgbClr val="FFFFFF"/>
                </a:solidFill>
              </a:rPr>
              <a:t>Apps</a:t>
            </a:r>
            <a:endParaRPr/>
          </a:p>
        </p:txBody>
      </p:sp>
      <p:sp>
        <p:nvSpPr>
          <p:cNvPr id="133" name="TextBox 132"/>
          <p:cNvSpPr txBox="1"/>
          <p:nvPr/>
        </p:nvSpPr>
        <p:spPr bwMode="auto">
          <a:xfrm>
            <a:off x="6875585" y="2545784"/>
            <a:ext cx="252000" cy="288000"/>
          </a:xfrm>
          <a:prstGeom prst="roundRect">
            <a:avLst>
              <a:gd name="adj" fmla="val 15022"/>
            </a:avLst>
          </a:prstGeom>
          <a:solidFill>
            <a:srgbClr val="1FA87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18000" tIns="0" rIns="18000" bIns="0" rtlCol="0" anchor="ctr"/>
          <a:lstStyle>
            <a:defPPr>
              <a:defRPr lang="ru-RU"/>
            </a:defPPr>
            <a:lvl1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Inter Medium"/>
                <a:ea typeface="Inter Medium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71323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50">
                <a:latin typeface="+mn-lt"/>
              </a:rPr>
              <a:t>WEB Reverse proxy</a:t>
            </a:r>
            <a:endParaRPr lang="ru-RU" sz="350" b="0" i="0" u="none" strike="noStrike" cap="none" spc="0">
              <a:ln>
                <a:noFill/>
              </a:ln>
              <a:solidFill>
                <a:srgbClr val="FFFFFF"/>
              </a:solidFill>
              <a:latin typeface="+mn-lt"/>
              <a:ea typeface="Inter Medium"/>
              <a:cs typeface="+mn-cs"/>
            </a:endParaRPr>
          </a:p>
        </p:txBody>
      </p:sp>
      <p:sp>
        <p:nvSpPr>
          <p:cNvPr id="134" name="TextBox 133"/>
          <p:cNvSpPr txBox="1"/>
          <p:nvPr/>
        </p:nvSpPr>
        <p:spPr bwMode="auto">
          <a:xfrm>
            <a:off x="7483505" y="4065366"/>
            <a:ext cx="216000" cy="144000"/>
          </a:xfrm>
          <a:prstGeom prst="roundRect">
            <a:avLst>
              <a:gd name="adj" fmla="val 15022"/>
            </a:avLst>
          </a:prstGeom>
          <a:solidFill>
            <a:srgbClr val="4C39BB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18000" tIns="0" rIns="18000" bIns="0" rtlCol="0" anchor="ctr"/>
          <a:lstStyle>
            <a:defPPr>
              <a:defRPr lang="ru-RU"/>
            </a:defPPr>
            <a:lvl1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Inter Medium"/>
                <a:ea typeface="Inter Medium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71323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50" b="0" i="0" u="none" strike="noStrike" cap="none" spc="0">
                <a:ln>
                  <a:noFill/>
                </a:ln>
                <a:solidFill>
                  <a:srgbClr val="FFFFFF"/>
                </a:solidFill>
                <a:latin typeface="+mn-lt"/>
                <a:ea typeface="Inter Medium"/>
                <a:cs typeface="+mn-cs"/>
              </a:rPr>
              <a:t>SMTP </a:t>
            </a:r>
            <a:br>
              <a:rPr lang="ru-RU" sz="350" b="0" i="0" u="none" strike="noStrike" cap="none" spc="0">
                <a:ln>
                  <a:noFill/>
                </a:ln>
                <a:solidFill>
                  <a:srgbClr val="FFFFFF"/>
                </a:solidFill>
                <a:latin typeface="+mn-lt"/>
                <a:ea typeface="Inter Medium"/>
                <a:cs typeface="+mn-cs"/>
              </a:rPr>
            </a:br>
            <a:r>
              <a:rPr lang="ru-RU" sz="350" b="0" i="0" u="none" strike="noStrike" cap="none" spc="0">
                <a:ln>
                  <a:noFill/>
                </a:ln>
                <a:solidFill>
                  <a:srgbClr val="FFFFFF"/>
                </a:solidFill>
                <a:latin typeface="+mn-lt"/>
                <a:ea typeface="Inter Medium"/>
                <a:cs typeface="+mn-cs"/>
              </a:rPr>
              <a:t>сервер</a:t>
            </a:r>
            <a:endParaRPr lang="en-US" sz="350" b="0" i="0" u="none" strike="noStrike" cap="none" spc="0">
              <a:ln>
                <a:noFill/>
              </a:ln>
              <a:solidFill>
                <a:srgbClr val="FFFFFF"/>
              </a:solidFill>
              <a:latin typeface="+mn-lt"/>
              <a:ea typeface="Inter Medium"/>
              <a:cs typeface="+mn-cs"/>
            </a:endParaRPr>
          </a:p>
        </p:txBody>
      </p:sp>
      <p:sp>
        <p:nvSpPr>
          <p:cNvPr id="136" name="Прямоугольник: скругленные углы 135"/>
          <p:cNvSpPr/>
          <p:nvPr/>
        </p:nvSpPr>
        <p:spPr bwMode="auto">
          <a:xfrm>
            <a:off x="7793574" y="2197622"/>
            <a:ext cx="288000" cy="576000"/>
          </a:xfrm>
          <a:prstGeom prst="roundRect">
            <a:avLst>
              <a:gd name="adj" fmla="val 11772"/>
            </a:avLst>
          </a:prstGeom>
          <a:solidFill>
            <a:schemeClr val="tx1">
              <a:alpha val="5000"/>
            </a:schemeClr>
          </a:solidFill>
          <a:ln w="63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0" rtlCol="0" anchor="t"/>
          <a:lstStyle/>
          <a:p>
            <a:pPr algn="ctr">
              <a:lnSpc>
                <a:spcPct val="90000"/>
              </a:lnSpc>
              <a:spcAft>
                <a:spcPts val="800"/>
              </a:spcAft>
              <a:defRPr/>
            </a:pPr>
            <a:r>
              <a:rPr lang="en-US" sz="350">
                <a:solidFill>
                  <a:srgbClr val="FFFFFF"/>
                </a:solidFill>
              </a:rPr>
              <a:t>DION </a:t>
            </a:r>
            <a:br>
              <a:rPr lang="en-US" sz="350">
                <a:solidFill>
                  <a:srgbClr val="FFFFFF"/>
                </a:solidFill>
              </a:rPr>
            </a:br>
            <a:r>
              <a:rPr lang="en-US" sz="350">
                <a:solidFill>
                  <a:srgbClr val="FFFFFF"/>
                </a:solidFill>
              </a:rPr>
              <a:t>Video</a:t>
            </a:r>
            <a:endParaRPr/>
          </a:p>
        </p:txBody>
      </p:sp>
      <p:sp>
        <p:nvSpPr>
          <p:cNvPr id="137" name="Прямоугольник: скругленные углы 136"/>
          <p:cNvSpPr/>
          <p:nvPr/>
        </p:nvSpPr>
        <p:spPr bwMode="auto">
          <a:xfrm>
            <a:off x="8134014" y="2197622"/>
            <a:ext cx="288000" cy="576000"/>
          </a:xfrm>
          <a:prstGeom prst="roundRect">
            <a:avLst>
              <a:gd name="adj" fmla="val 11772"/>
            </a:avLst>
          </a:prstGeom>
          <a:solidFill>
            <a:schemeClr val="tx1">
              <a:alpha val="5000"/>
            </a:schemeClr>
          </a:solidFill>
          <a:ln w="63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0" rtlCol="0" anchor="t"/>
          <a:lstStyle/>
          <a:p>
            <a:pPr algn="ctr">
              <a:lnSpc>
                <a:spcPct val="90000"/>
              </a:lnSpc>
              <a:spcAft>
                <a:spcPts val="800"/>
              </a:spcAft>
              <a:defRPr/>
            </a:pPr>
            <a:r>
              <a:rPr lang="en-US" sz="350">
                <a:solidFill>
                  <a:srgbClr val="FFFFFF"/>
                </a:solidFill>
              </a:rPr>
              <a:t>DION </a:t>
            </a:r>
            <a:br>
              <a:rPr lang="en-US" sz="350">
                <a:solidFill>
                  <a:srgbClr val="FFFFFF"/>
                </a:solidFill>
              </a:rPr>
            </a:br>
            <a:r>
              <a:rPr lang="en-US" sz="350">
                <a:solidFill>
                  <a:srgbClr val="FFFFFF"/>
                </a:solidFill>
              </a:rPr>
              <a:t>Record</a:t>
            </a:r>
            <a:endParaRPr/>
          </a:p>
        </p:txBody>
      </p:sp>
      <p:sp>
        <p:nvSpPr>
          <p:cNvPr id="138" name="Прямоугольник: скругленные углы 137"/>
          <p:cNvSpPr/>
          <p:nvPr/>
        </p:nvSpPr>
        <p:spPr bwMode="auto">
          <a:xfrm>
            <a:off x="8474454" y="2197622"/>
            <a:ext cx="288000" cy="576000"/>
          </a:xfrm>
          <a:prstGeom prst="roundRect">
            <a:avLst>
              <a:gd name="adj" fmla="val 11772"/>
            </a:avLst>
          </a:prstGeom>
          <a:solidFill>
            <a:schemeClr val="tx1">
              <a:alpha val="5000"/>
            </a:schemeClr>
          </a:solidFill>
          <a:ln w="63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0" rtlCol="0" anchor="t"/>
          <a:lstStyle/>
          <a:p>
            <a:pPr algn="ctr">
              <a:lnSpc>
                <a:spcPct val="90000"/>
              </a:lnSpc>
              <a:spcAft>
                <a:spcPts val="800"/>
              </a:spcAft>
              <a:defRPr/>
            </a:pPr>
            <a:r>
              <a:rPr lang="en-US" sz="350">
                <a:solidFill>
                  <a:srgbClr val="FFFFFF"/>
                </a:solidFill>
              </a:rPr>
              <a:t>DION </a:t>
            </a:r>
            <a:br>
              <a:rPr lang="en-US" sz="350">
                <a:solidFill>
                  <a:srgbClr val="FFFFFF"/>
                </a:solidFill>
              </a:rPr>
            </a:br>
            <a:r>
              <a:rPr lang="en-US" sz="350">
                <a:solidFill>
                  <a:srgbClr val="FFFFFF"/>
                </a:solidFill>
              </a:rPr>
              <a:t>Infra</a:t>
            </a:r>
            <a:endParaRPr/>
          </a:p>
        </p:txBody>
      </p:sp>
      <p:sp>
        <p:nvSpPr>
          <p:cNvPr id="140" name="Прямоугольник: скругленные углы 139"/>
          <p:cNvSpPr/>
          <p:nvPr/>
        </p:nvSpPr>
        <p:spPr bwMode="auto">
          <a:xfrm>
            <a:off x="7453134" y="3437788"/>
            <a:ext cx="288000" cy="576000"/>
          </a:xfrm>
          <a:prstGeom prst="roundRect">
            <a:avLst>
              <a:gd name="adj" fmla="val 11772"/>
            </a:avLst>
          </a:prstGeom>
          <a:solidFill>
            <a:schemeClr val="tx1">
              <a:alpha val="5000"/>
            </a:schemeClr>
          </a:solidFill>
          <a:ln w="63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0" rtlCol="0" anchor="t"/>
          <a:lstStyle/>
          <a:p>
            <a:pPr algn="ctr">
              <a:lnSpc>
                <a:spcPct val="90000"/>
              </a:lnSpc>
              <a:spcAft>
                <a:spcPts val="800"/>
              </a:spcAft>
              <a:defRPr/>
            </a:pPr>
            <a:r>
              <a:rPr lang="en-US" sz="350">
                <a:solidFill>
                  <a:srgbClr val="FFFFFF"/>
                </a:solidFill>
              </a:rPr>
              <a:t>DION </a:t>
            </a:r>
            <a:br>
              <a:rPr lang="en-US" sz="350">
                <a:solidFill>
                  <a:srgbClr val="FFFFFF"/>
                </a:solidFill>
              </a:rPr>
            </a:br>
            <a:r>
              <a:rPr lang="en-US" sz="350">
                <a:solidFill>
                  <a:srgbClr val="FFFFFF"/>
                </a:solidFill>
              </a:rPr>
              <a:t>Media</a:t>
            </a:r>
            <a:endParaRPr/>
          </a:p>
        </p:txBody>
      </p:sp>
      <p:sp>
        <p:nvSpPr>
          <p:cNvPr id="141" name="Прямоугольник: скругленные углы 140"/>
          <p:cNvSpPr/>
          <p:nvPr/>
        </p:nvSpPr>
        <p:spPr bwMode="auto">
          <a:xfrm>
            <a:off x="7793574" y="3445408"/>
            <a:ext cx="288000" cy="576000"/>
          </a:xfrm>
          <a:prstGeom prst="roundRect">
            <a:avLst>
              <a:gd name="adj" fmla="val 11772"/>
            </a:avLst>
          </a:prstGeom>
          <a:solidFill>
            <a:schemeClr val="tx1">
              <a:alpha val="5000"/>
            </a:schemeClr>
          </a:solidFill>
          <a:ln w="63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0" rtlCol="0" anchor="t"/>
          <a:lstStyle/>
          <a:p>
            <a:pPr algn="ctr">
              <a:lnSpc>
                <a:spcPct val="90000"/>
              </a:lnSpc>
              <a:spcAft>
                <a:spcPts val="800"/>
              </a:spcAft>
              <a:defRPr/>
            </a:pPr>
            <a:r>
              <a:rPr lang="en-US" sz="350">
                <a:solidFill>
                  <a:srgbClr val="FFFFFF"/>
                </a:solidFill>
              </a:rPr>
              <a:t>DION </a:t>
            </a:r>
            <a:br>
              <a:rPr lang="en-US" sz="350">
                <a:solidFill>
                  <a:srgbClr val="FFFFFF"/>
                </a:solidFill>
              </a:rPr>
            </a:br>
            <a:r>
              <a:rPr lang="en-US" sz="350">
                <a:solidFill>
                  <a:srgbClr val="FFFFFF"/>
                </a:solidFill>
              </a:rPr>
              <a:t>Chat</a:t>
            </a:r>
            <a:endParaRPr/>
          </a:p>
        </p:txBody>
      </p:sp>
      <p:sp>
        <p:nvSpPr>
          <p:cNvPr id="142" name="Прямоугольник: скругленные углы 141"/>
          <p:cNvSpPr/>
          <p:nvPr/>
        </p:nvSpPr>
        <p:spPr bwMode="auto">
          <a:xfrm>
            <a:off x="8134014" y="3445408"/>
            <a:ext cx="288000" cy="576000"/>
          </a:xfrm>
          <a:prstGeom prst="roundRect">
            <a:avLst>
              <a:gd name="adj" fmla="val 11772"/>
            </a:avLst>
          </a:prstGeom>
          <a:solidFill>
            <a:schemeClr val="tx1">
              <a:alpha val="5000"/>
            </a:schemeClr>
          </a:solidFill>
          <a:ln w="63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0" rtlCol="0" anchor="t"/>
          <a:lstStyle/>
          <a:p>
            <a:pPr algn="ctr">
              <a:lnSpc>
                <a:spcPct val="90000"/>
              </a:lnSpc>
              <a:spcAft>
                <a:spcPts val="800"/>
              </a:spcAft>
              <a:defRPr/>
            </a:pPr>
            <a:r>
              <a:rPr lang="en-US" sz="350">
                <a:solidFill>
                  <a:srgbClr val="FFFFFF"/>
                </a:solidFill>
              </a:rPr>
              <a:t>DION </a:t>
            </a:r>
            <a:br>
              <a:rPr lang="en-US" sz="350">
                <a:solidFill>
                  <a:srgbClr val="FFFFFF"/>
                </a:solidFill>
              </a:rPr>
            </a:br>
            <a:r>
              <a:rPr lang="en-US" sz="350">
                <a:solidFill>
                  <a:srgbClr val="FFFFFF"/>
                </a:solidFill>
              </a:rPr>
              <a:t>SIP</a:t>
            </a:r>
            <a:endParaRPr/>
          </a:p>
        </p:txBody>
      </p:sp>
      <p:sp>
        <p:nvSpPr>
          <p:cNvPr id="143" name="Прямоугольник: скругленные углы 142"/>
          <p:cNvSpPr/>
          <p:nvPr/>
        </p:nvSpPr>
        <p:spPr bwMode="auto">
          <a:xfrm>
            <a:off x="8474454" y="3445408"/>
            <a:ext cx="288000" cy="576000"/>
          </a:xfrm>
          <a:prstGeom prst="roundRect">
            <a:avLst>
              <a:gd name="adj" fmla="val 11772"/>
            </a:avLst>
          </a:prstGeom>
          <a:solidFill>
            <a:schemeClr val="tx1">
              <a:alpha val="5000"/>
            </a:schemeClr>
          </a:solidFill>
          <a:ln w="63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0" rtlCol="0" anchor="t"/>
          <a:lstStyle/>
          <a:p>
            <a:pPr algn="ctr">
              <a:lnSpc>
                <a:spcPct val="90000"/>
              </a:lnSpc>
              <a:spcAft>
                <a:spcPts val="800"/>
              </a:spcAft>
              <a:defRPr/>
            </a:pPr>
            <a:r>
              <a:rPr lang="en-US" sz="350">
                <a:solidFill>
                  <a:srgbClr val="FFFFFF"/>
                </a:solidFill>
              </a:rPr>
              <a:t>DION </a:t>
            </a:r>
            <a:br>
              <a:rPr lang="en-US" sz="350">
                <a:solidFill>
                  <a:srgbClr val="FFFFFF"/>
                </a:solidFill>
              </a:rPr>
            </a:br>
            <a:r>
              <a:rPr lang="en-US" sz="350">
                <a:solidFill>
                  <a:srgbClr val="FFFFFF"/>
                </a:solidFill>
              </a:rPr>
              <a:t>Logs</a:t>
            </a:r>
            <a:endParaRPr/>
          </a:p>
        </p:txBody>
      </p:sp>
      <p:cxnSp>
        <p:nvCxnSpPr>
          <p:cNvPr id="144" name="Прямая соединительная линия 143"/>
          <p:cNvCxnSpPr>
            <a:cxnSpLocks/>
          </p:cNvCxnSpPr>
          <p:nvPr/>
        </p:nvCxnSpPr>
        <p:spPr bwMode="auto">
          <a:xfrm flipV="1">
            <a:off x="6783955" y="2341622"/>
            <a:ext cx="0" cy="1836000"/>
          </a:xfrm>
          <a:prstGeom prst="line">
            <a:avLst/>
          </a:prstGeom>
          <a:noFill/>
          <a:ln w="9525" cap="rnd">
            <a:solidFill>
              <a:srgbClr val="545290"/>
            </a:solidFill>
            <a:prstDash val="dash"/>
            <a:round/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5" name="Прямая соединительная линия 144"/>
          <p:cNvCxnSpPr>
            <a:cxnSpLocks/>
          </p:cNvCxnSpPr>
          <p:nvPr/>
        </p:nvCxnSpPr>
        <p:spPr bwMode="auto">
          <a:xfrm flipV="1">
            <a:off x="7219215" y="2341622"/>
            <a:ext cx="0" cy="1836000"/>
          </a:xfrm>
          <a:prstGeom prst="line">
            <a:avLst/>
          </a:prstGeom>
          <a:noFill/>
          <a:ln w="9525" cap="rnd">
            <a:solidFill>
              <a:srgbClr val="545290"/>
            </a:solidFill>
            <a:prstDash val="dash"/>
            <a:round/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6" name="Прямая соединительная линия 145"/>
          <p:cNvCxnSpPr>
            <a:cxnSpLocks/>
            <a:stCxn id="140" idx="0"/>
          </p:cNvCxnSpPr>
          <p:nvPr/>
        </p:nvCxnSpPr>
        <p:spPr bwMode="auto">
          <a:xfrm flipV="1">
            <a:off x="7597134" y="2773622"/>
            <a:ext cx="0" cy="664166"/>
          </a:xfrm>
          <a:prstGeom prst="line">
            <a:avLst/>
          </a:prstGeom>
          <a:noFill/>
          <a:ln w="9525" cap="rnd">
            <a:solidFill>
              <a:srgbClr val="545290"/>
            </a:solidFill>
            <a:round/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7" name="Прямая соединительная линия 146"/>
          <p:cNvCxnSpPr>
            <a:cxnSpLocks/>
            <a:stCxn id="141" idx="0"/>
          </p:cNvCxnSpPr>
          <p:nvPr/>
        </p:nvCxnSpPr>
        <p:spPr bwMode="auto">
          <a:xfrm flipV="1">
            <a:off x="7937574" y="2773622"/>
            <a:ext cx="0" cy="671786"/>
          </a:xfrm>
          <a:prstGeom prst="line">
            <a:avLst/>
          </a:prstGeom>
          <a:noFill/>
          <a:ln w="9525" cap="rnd">
            <a:solidFill>
              <a:srgbClr val="545290"/>
            </a:solidFill>
            <a:round/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8" name="Прямая соединительная линия 147"/>
          <p:cNvCxnSpPr>
            <a:cxnSpLocks/>
            <a:stCxn id="142" idx="0"/>
          </p:cNvCxnSpPr>
          <p:nvPr/>
        </p:nvCxnSpPr>
        <p:spPr bwMode="auto">
          <a:xfrm flipV="1">
            <a:off x="8278014" y="2773622"/>
            <a:ext cx="0" cy="671786"/>
          </a:xfrm>
          <a:prstGeom prst="line">
            <a:avLst/>
          </a:prstGeom>
          <a:noFill/>
          <a:ln w="9525" cap="rnd">
            <a:solidFill>
              <a:srgbClr val="545290"/>
            </a:solidFill>
            <a:round/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9" name="Прямая соединительная линия 148"/>
          <p:cNvCxnSpPr>
            <a:cxnSpLocks/>
            <a:stCxn id="143" idx="0"/>
          </p:cNvCxnSpPr>
          <p:nvPr/>
        </p:nvCxnSpPr>
        <p:spPr bwMode="auto">
          <a:xfrm flipV="1">
            <a:off x="8618454" y="2773622"/>
            <a:ext cx="0" cy="671786"/>
          </a:xfrm>
          <a:prstGeom prst="line">
            <a:avLst/>
          </a:prstGeom>
          <a:noFill/>
          <a:ln w="9525" cap="rnd">
            <a:solidFill>
              <a:srgbClr val="545290"/>
            </a:solidFill>
            <a:round/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0" name="Прямая соединительная линия 149"/>
          <p:cNvCxnSpPr>
            <a:cxnSpLocks/>
          </p:cNvCxnSpPr>
          <p:nvPr/>
        </p:nvCxnSpPr>
        <p:spPr bwMode="auto">
          <a:xfrm flipH="1">
            <a:off x="7537366" y="3203721"/>
            <a:ext cx="1081088" cy="0"/>
          </a:xfrm>
          <a:prstGeom prst="line">
            <a:avLst/>
          </a:prstGeom>
          <a:noFill/>
          <a:ln w="9525" cap="rnd">
            <a:solidFill>
              <a:srgbClr val="545290"/>
            </a:solidFill>
            <a:round/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1" name="Прямая соединительная линия 150"/>
          <p:cNvCxnSpPr>
            <a:cxnSpLocks/>
          </p:cNvCxnSpPr>
          <p:nvPr/>
        </p:nvCxnSpPr>
        <p:spPr bwMode="auto">
          <a:xfrm flipH="1">
            <a:off x="6668218" y="3203721"/>
            <a:ext cx="581148" cy="0"/>
          </a:xfrm>
          <a:prstGeom prst="line">
            <a:avLst/>
          </a:prstGeom>
          <a:noFill/>
          <a:ln w="9525" cap="rnd">
            <a:solidFill>
              <a:srgbClr val="545290"/>
            </a:solidFill>
            <a:round/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52" name="Рисунок 15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389925" y="3086121"/>
            <a:ext cx="302400" cy="235200"/>
          </a:xfrm>
          <a:prstGeom prst="rect">
            <a:avLst/>
          </a:prstGeom>
        </p:spPr>
      </p:pic>
      <p:cxnSp>
        <p:nvCxnSpPr>
          <p:cNvPr id="153" name="Соединитель: уступ 152"/>
          <p:cNvCxnSpPr>
            <a:cxnSpLocks/>
            <a:stCxn id="133" idx="1"/>
            <a:endCxn id="152" idx="0"/>
          </p:cNvCxnSpPr>
          <p:nvPr/>
        </p:nvCxnSpPr>
        <p:spPr bwMode="auto">
          <a:xfrm rot="10800000" flipV="1">
            <a:off x="6541125" y="2689783"/>
            <a:ext cx="334460" cy="396337"/>
          </a:xfrm>
          <a:prstGeom prst="bentConnector2">
            <a:avLst/>
          </a:prstGeom>
          <a:noFill/>
          <a:ln w="9525" cap="rnd">
            <a:solidFill>
              <a:srgbClr val="545290"/>
            </a:solidFill>
            <a:round/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4" name="Соединитель: уступ 153"/>
          <p:cNvCxnSpPr>
            <a:cxnSpLocks/>
            <a:stCxn id="152" idx="2"/>
            <a:endCxn id="131" idx="1"/>
          </p:cNvCxnSpPr>
          <p:nvPr/>
        </p:nvCxnSpPr>
        <p:spPr bwMode="auto">
          <a:xfrm rot="16199999" flipH="1">
            <a:off x="6497308" y="3365137"/>
            <a:ext cx="404467" cy="316832"/>
          </a:xfrm>
          <a:prstGeom prst="bentConnector2">
            <a:avLst/>
          </a:prstGeom>
          <a:noFill/>
          <a:ln w="9525" cap="rnd">
            <a:solidFill>
              <a:srgbClr val="545290"/>
            </a:solidFill>
            <a:round/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5" name="Прямая соединительная линия 154"/>
          <p:cNvCxnSpPr>
            <a:cxnSpLocks/>
            <a:stCxn id="246" idx="0"/>
          </p:cNvCxnSpPr>
          <p:nvPr/>
        </p:nvCxnSpPr>
        <p:spPr bwMode="auto">
          <a:xfrm flipV="1">
            <a:off x="8107794" y="3212802"/>
            <a:ext cx="0" cy="852564"/>
          </a:xfrm>
          <a:prstGeom prst="line">
            <a:avLst/>
          </a:prstGeom>
          <a:noFill/>
          <a:ln w="9525" cap="rnd">
            <a:solidFill>
              <a:srgbClr val="545290"/>
            </a:solidFill>
            <a:round/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6" name="Прямая соединительная линия 155"/>
          <p:cNvCxnSpPr>
            <a:cxnSpLocks/>
            <a:endCxn id="134" idx="3"/>
          </p:cNvCxnSpPr>
          <p:nvPr/>
        </p:nvCxnSpPr>
        <p:spPr bwMode="auto">
          <a:xfrm flipH="1">
            <a:off x="7699505" y="4137366"/>
            <a:ext cx="264290" cy="0"/>
          </a:xfrm>
          <a:prstGeom prst="line">
            <a:avLst/>
          </a:prstGeom>
          <a:noFill/>
          <a:ln w="9525" cap="rnd">
            <a:solidFill>
              <a:srgbClr val="545290"/>
            </a:solidFill>
            <a:round/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7" name="Прямая соединительная линия 156"/>
          <p:cNvCxnSpPr>
            <a:cxnSpLocks/>
            <a:stCxn id="247" idx="1"/>
            <a:endCxn id="246" idx="3"/>
          </p:cNvCxnSpPr>
          <p:nvPr/>
        </p:nvCxnSpPr>
        <p:spPr bwMode="auto">
          <a:xfrm flipH="1">
            <a:off x="8251794" y="4137366"/>
            <a:ext cx="257021" cy="0"/>
          </a:xfrm>
          <a:prstGeom prst="line">
            <a:avLst/>
          </a:prstGeom>
          <a:noFill/>
          <a:ln w="9525" cap="rnd">
            <a:solidFill>
              <a:srgbClr val="545290"/>
            </a:solidFill>
            <a:round/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8" name="Прямая соединительная линия 157"/>
          <p:cNvCxnSpPr>
            <a:cxnSpLocks/>
            <a:stCxn id="140" idx="1"/>
            <a:endCxn id="131" idx="3"/>
          </p:cNvCxnSpPr>
          <p:nvPr/>
        </p:nvCxnSpPr>
        <p:spPr bwMode="auto">
          <a:xfrm flipH="1">
            <a:off x="7145958" y="3725788"/>
            <a:ext cx="307176" cy="0"/>
          </a:xfrm>
          <a:prstGeom prst="line">
            <a:avLst/>
          </a:prstGeom>
          <a:noFill/>
          <a:ln w="9525" cap="rnd">
            <a:solidFill>
              <a:srgbClr val="545290"/>
            </a:solidFill>
            <a:round/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9" name="Соединитель: уступ 158"/>
          <p:cNvCxnSpPr>
            <a:cxnSpLocks/>
            <a:stCxn id="133" idx="3"/>
            <a:endCxn id="139" idx="0"/>
          </p:cNvCxnSpPr>
          <p:nvPr/>
        </p:nvCxnSpPr>
        <p:spPr bwMode="auto">
          <a:xfrm>
            <a:off x="7127585" y="2689784"/>
            <a:ext cx="279116" cy="127921"/>
          </a:xfrm>
          <a:prstGeom prst="bentConnector2">
            <a:avLst/>
          </a:prstGeom>
          <a:noFill/>
          <a:ln w="9525" cap="rnd">
            <a:solidFill>
              <a:srgbClr val="545290"/>
            </a:solidFill>
            <a:round/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86" name="Группа 185"/>
          <p:cNvGrpSpPr>
            <a:grpSpLocks noChangeAspect="1"/>
          </p:cNvGrpSpPr>
          <p:nvPr/>
        </p:nvGrpSpPr>
        <p:grpSpPr bwMode="auto">
          <a:xfrm>
            <a:off x="9478292" y="2429003"/>
            <a:ext cx="198000" cy="276021"/>
            <a:chOff x="6888035" y="2961994"/>
            <a:chExt cx="227786" cy="317544"/>
          </a:xfrm>
          <a:solidFill>
            <a:srgbClr val="D9D9D9"/>
          </a:solidFill>
        </p:grpSpPr>
        <p:sp>
          <p:nvSpPr>
            <p:cNvPr id="187" name="Полилиния: фигура 186"/>
            <p:cNvSpPr>
              <a:spLocks noChangeAspect="1"/>
            </p:cNvSpPr>
            <p:nvPr/>
          </p:nvSpPr>
          <p:spPr bwMode="auto">
            <a:xfrm>
              <a:off x="6888035" y="3184187"/>
              <a:ext cx="227786" cy="95351"/>
            </a:xfrm>
            <a:custGeom>
              <a:avLst/>
              <a:gdLst>
                <a:gd name="connsiteX0" fmla="*/ 531455 w 578064"/>
                <a:gd name="connsiteY0" fmla="*/ 1563 h 241980"/>
                <a:gd name="connsiteX1" fmla="*/ 49735 w 578064"/>
                <a:gd name="connsiteY1" fmla="*/ 1563 h 241980"/>
                <a:gd name="connsiteX2" fmla="*/ 15672 w 578064"/>
                <a:gd name="connsiteY2" fmla="*/ 15559 h 241980"/>
                <a:gd name="connsiteX3" fmla="*/ 1563 w 578064"/>
                <a:gd name="connsiteY3" fmla="*/ 49347 h 241980"/>
                <a:gd name="connsiteX4" fmla="*/ 1563 w 578064"/>
                <a:gd name="connsiteY4" fmla="*/ 192699 h 241980"/>
                <a:gd name="connsiteX5" fmla="*/ 15672 w 578064"/>
                <a:gd name="connsiteY5" fmla="*/ 226486 h 241980"/>
                <a:gd name="connsiteX6" fmla="*/ 49735 w 578064"/>
                <a:gd name="connsiteY6" fmla="*/ 240481 h 241980"/>
                <a:gd name="connsiteX7" fmla="*/ 531455 w 578064"/>
                <a:gd name="connsiteY7" fmla="*/ 240481 h 241980"/>
                <a:gd name="connsiteX8" fmla="*/ 565516 w 578064"/>
                <a:gd name="connsiteY8" fmla="*/ 226486 h 241980"/>
                <a:gd name="connsiteX9" fmla="*/ 579627 w 578064"/>
                <a:gd name="connsiteY9" fmla="*/ 192699 h 241980"/>
                <a:gd name="connsiteX10" fmla="*/ 579627 w 578064"/>
                <a:gd name="connsiteY10" fmla="*/ 49347 h 241980"/>
                <a:gd name="connsiteX11" fmla="*/ 565516 w 578064"/>
                <a:gd name="connsiteY11" fmla="*/ 15559 h 241980"/>
                <a:gd name="connsiteX12" fmla="*/ 531455 w 578064"/>
                <a:gd name="connsiteY12" fmla="*/ 1563 h 241980"/>
                <a:gd name="connsiteX13" fmla="*/ 447154 w 578064"/>
                <a:gd name="connsiteY13" fmla="*/ 156860 h 241980"/>
                <a:gd name="connsiteX14" fmla="*/ 427082 w 578064"/>
                <a:gd name="connsiteY14" fmla="*/ 150820 h 241980"/>
                <a:gd name="connsiteX15" fmla="*/ 413775 w 578064"/>
                <a:gd name="connsiteY15" fmla="*/ 134737 h 241980"/>
                <a:gd name="connsiteX16" fmla="*/ 411719 w 578064"/>
                <a:gd name="connsiteY16" fmla="*/ 114030 h 241980"/>
                <a:gd name="connsiteX17" fmla="*/ 421607 w 578064"/>
                <a:gd name="connsiteY17" fmla="*/ 95681 h 241980"/>
                <a:gd name="connsiteX18" fmla="*/ 440106 w 578064"/>
                <a:gd name="connsiteY18" fmla="*/ 85873 h 241980"/>
                <a:gd name="connsiteX19" fmla="*/ 460981 w 578064"/>
                <a:gd name="connsiteY19" fmla="*/ 87913 h 241980"/>
                <a:gd name="connsiteX20" fmla="*/ 477193 w 578064"/>
                <a:gd name="connsiteY20" fmla="*/ 101112 h 241980"/>
                <a:gd name="connsiteX21" fmla="*/ 483283 w 578064"/>
                <a:gd name="connsiteY21" fmla="*/ 121022 h 241980"/>
                <a:gd name="connsiteX22" fmla="*/ 472703 w 578064"/>
                <a:gd name="connsiteY22" fmla="*/ 146363 h 241980"/>
                <a:gd name="connsiteX23" fmla="*/ 447154 w 578064"/>
                <a:gd name="connsiteY23" fmla="*/ 156860 h 24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78064" h="241980" extrusionOk="0">
                  <a:moveTo>
                    <a:pt x="531455" y="1563"/>
                  </a:moveTo>
                  <a:lnTo>
                    <a:pt x="49735" y="1563"/>
                  </a:lnTo>
                  <a:cubicBezTo>
                    <a:pt x="36959" y="1563"/>
                    <a:pt x="24706" y="6598"/>
                    <a:pt x="15672" y="15559"/>
                  </a:cubicBezTo>
                  <a:cubicBezTo>
                    <a:pt x="6638" y="24520"/>
                    <a:pt x="1563" y="36674"/>
                    <a:pt x="1563" y="49347"/>
                  </a:cubicBezTo>
                  <a:lnTo>
                    <a:pt x="1563" y="192699"/>
                  </a:lnTo>
                  <a:cubicBezTo>
                    <a:pt x="1563" y="205371"/>
                    <a:pt x="6638" y="217524"/>
                    <a:pt x="15672" y="226486"/>
                  </a:cubicBezTo>
                  <a:cubicBezTo>
                    <a:pt x="24706" y="235449"/>
                    <a:pt x="36959" y="240481"/>
                    <a:pt x="49735" y="240481"/>
                  </a:cubicBezTo>
                  <a:lnTo>
                    <a:pt x="531455" y="240481"/>
                  </a:lnTo>
                  <a:cubicBezTo>
                    <a:pt x="544231" y="240481"/>
                    <a:pt x="556482" y="235449"/>
                    <a:pt x="565516" y="226486"/>
                  </a:cubicBezTo>
                  <a:cubicBezTo>
                    <a:pt x="574550" y="217524"/>
                    <a:pt x="579627" y="205371"/>
                    <a:pt x="579627" y="192699"/>
                  </a:cubicBezTo>
                  <a:lnTo>
                    <a:pt x="579627" y="49347"/>
                  </a:lnTo>
                  <a:cubicBezTo>
                    <a:pt x="579627" y="36674"/>
                    <a:pt x="574550" y="24520"/>
                    <a:pt x="565516" y="15559"/>
                  </a:cubicBezTo>
                  <a:cubicBezTo>
                    <a:pt x="556482" y="6598"/>
                    <a:pt x="544231" y="1563"/>
                    <a:pt x="531455" y="1563"/>
                  </a:cubicBezTo>
                  <a:close/>
                  <a:moveTo>
                    <a:pt x="447154" y="156860"/>
                  </a:moveTo>
                  <a:cubicBezTo>
                    <a:pt x="440009" y="156860"/>
                    <a:pt x="433023" y="154758"/>
                    <a:pt x="427082" y="150820"/>
                  </a:cubicBezTo>
                  <a:cubicBezTo>
                    <a:pt x="421140" y="146882"/>
                    <a:pt x="416510" y="141285"/>
                    <a:pt x="413775" y="134737"/>
                  </a:cubicBezTo>
                  <a:cubicBezTo>
                    <a:pt x="411041" y="128188"/>
                    <a:pt x="410325" y="120982"/>
                    <a:pt x="411719" y="114030"/>
                  </a:cubicBezTo>
                  <a:cubicBezTo>
                    <a:pt x="413113" y="107079"/>
                    <a:pt x="416554" y="100693"/>
                    <a:pt x="421607" y="95681"/>
                  </a:cubicBezTo>
                  <a:cubicBezTo>
                    <a:pt x="426660" y="90669"/>
                    <a:pt x="433097" y="87256"/>
                    <a:pt x="440106" y="85873"/>
                  </a:cubicBezTo>
                  <a:cubicBezTo>
                    <a:pt x="447114" y="84490"/>
                    <a:pt x="454380" y="85200"/>
                    <a:pt x="460981" y="87913"/>
                  </a:cubicBezTo>
                  <a:cubicBezTo>
                    <a:pt x="467581" y="90625"/>
                    <a:pt x="473223" y="95218"/>
                    <a:pt x="477193" y="101112"/>
                  </a:cubicBezTo>
                  <a:cubicBezTo>
                    <a:pt x="481164" y="107005"/>
                    <a:pt x="483283" y="113934"/>
                    <a:pt x="483283" y="121022"/>
                  </a:cubicBezTo>
                  <a:cubicBezTo>
                    <a:pt x="483283" y="130527"/>
                    <a:pt x="479479" y="139642"/>
                    <a:pt x="472703" y="146363"/>
                  </a:cubicBezTo>
                  <a:cubicBezTo>
                    <a:pt x="465928" y="153084"/>
                    <a:pt x="456737" y="156860"/>
                    <a:pt x="447154" y="156860"/>
                  </a:cubicBezTo>
                  <a:close/>
                </a:path>
              </a:pathLst>
            </a:custGeom>
            <a:grpFill/>
            <a:ln w="44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71323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400" b="0" i="0" u="none" strike="noStrike" cap="none" spc="0">
                <a:ln>
                  <a:noFill/>
                </a:ln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188" name="Полилиния: фигура 187"/>
            <p:cNvSpPr>
              <a:spLocks noChangeAspect="1"/>
            </p:cNvSpPr>
            <p:nvPr/>
          </p:nvSpPr>
          <p:spPr bwMode="auto">
            <a:xfrm>
              <a:off x="6888035" y="3073303"/>
              <a:ext cx="227786" cy="95351"/>
            </a:xfrm>
            <a:custGeom>
              <a:avLst/>
              <a:gdLst>
                <a:gd name="connsiteX0" fmla="*/ 531455 w 578064"/>
                <a:gd name="connsiteY0" fmla="*/ 1563 h 241980"/>
                <a:gd name="connsiteX1" fmla="*/ 49735 w 578064"/>
                <a:gd name="connsiteY1" fmla="*/ 1563 h 241980"/>
                <a:gd name="connsiteX2" fmla="*/ 15672 w 578064"/>
                <a:gd name="connsiteY2" fmla="*/ 15559 h 241980"/>
                <a:gd name="connsiteX3" fmla="*/ 1563 w 578064"/>
                <a:gd name="connsiteY3" fmla="*/ 49347 h 241980"/>
                <a:gd name="connsiteX4" fmla="*/ 1563 w 578064"/>
                <a:gd name="connsiteY4" fmla="*/ 192699 h 241980"/>
                <a:gd name="connsiteX5" fmla="*/ 15672 w 578064"/>
                <a:gd name="connsiteY5" fmla="*/ 226486 h 241980"/>
                <a:gd name="connsiteX6" fmla="*/ 49735 w 578064"/>
                <a:gd name="connsiteY6" fmla="*/ 240481 h 241980"/>
                <a:gd name="connsiteX7" fmla="*/ 531455 w 578064"/>
                <a:gd name="connsiteY7" fmla="*/ 240481 h 241980"/>
                <a:gd name="connsiteX8" fmla="*/ 565516 w 578064"/>
                <a:gd name="connsiteY8" fmla="*/ 226486 h 241980"/>
                <a:gd name="connsiteX9" fmla="*/ 579627 w 578064"/>
                <a:gd name="connsiteY9" fmla="*/ 192699 h 241980"/>
                <a:gd name="connsiteX10" fmla="*/ 579627 w 578064"/>
                <a:gd name="connsiteY10" fmla="*/ 49347 h 241980"/>
                <a:gd name="connsiteX11" fmla="*/ 565516 w 578064"/>
                <a:gd name="connsiteY11" fmla="*/ 15559 h 241980"/>
                <a:gd name="connsiteX12" fmla="*/ 531455 w 578064"/>
                <a:gd name="connsiteY12" fmla="*/ 1563 h 241980"/>
                <a:gd name="connsiteX13" fmla="*/ 447154 w 578064"/>
                <a:gd name="connsiteY13" fmla="*/ 156860 h 241980"/>
                <a:gd name="connsiteX14" fmla="*/ 427082 w 578064"/>
                <a:gd name="connsiteY14" fmla="*/ 150820 h 241980"/>
                <a:gd name="connsiteX15" fmla="*/ 413775 w 578064"/>
                <a:gd name="connsiteY15" fmla="*/ 134737 h 241980"/>
                <a:gd name="connsiteX16" fmla="*/ 411719 w 578064"/>
                <a:gd name="connsiteY16" fmla="*/ 114030 h 241980"/>
                <a:gd name="connsiteX17" fmla="*/ 421607 w 578064"/>
                <a:gd name="connsiteY17" fmla="*/ 95681 h 241980"/>
                <a:gd name="connsiteX18" fmla="*/ 440106 w 578064"/>
                <a:gd name="connsiteY18" fmla="*/ 85873 h 241980"/>
                <a:gd name="connsiteX19" fmla="*/ 460981 w 578064"/>
                <a:gd name="connsiteY19" fmla="*/ 87913 h 241980"/>
                <a:gd name="connsiteX20" fmla="*/ 477193 w 578064"/>
                <a:gd name="connsiteY20" fmla="*/ 101112 h 241980"/>
                <a:gd name="connsiteX21" fmla="*/ 483283 w 578064"/>
                <a:gd name="connsiteY21" fmla="*/ 121022 h 241980"/>
                <a:gd name="connsiteX22" fmla="*/ 472703 w 578064"/>
                <a:gd name="connsiteY22" fmla="*/ 146363 h 241980"/>
                <a:gd name="connsiteX23" fmla="*/ 447154 w 578064"/>
                <a:gd name="connsiteY23" fmla="*/ 156860 h 24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78064" h="241980" extrusionOk="0">
                  <a:moveTo>
                    <a:pt x="531455" y="1563"/>
                  </a:moveTo>
                  <a:lnTo>
                    <a:pt x="49735" y="1563"/>
                  </a:lnTo>
                  <a:cubicBezTo>
                    <a:pt x="36959" y="1563"/>
                    <a:pt x="24706" y="6598"/>
                    <a:pt x="15672" y="15559"/>
                  </a:cubicBezTo>
                  <a:cubicBezTo>
                    <a:pt x="6638" y="24520"/>
                    <a:pt x="1563" y="36674"/>
                    <a:pt x="1563" y="49347"/>
                  </a:cubicBezTo>
                  <a:lnTo>
                    <a:pt x="1563" y="192699"/>
                  </a:lnTo>
                  <a:cubicBezTo>
                    <a:pt x="1563" y="205371"/>
                    <a:pt x="6638" y="217524"/>
                    <a:pt x="15672" y="226486"/>
                  </a:cubicBezTo>
                  <a:cubicBezTo>
                    <a:pt x="24706" y="235449"/>
                    <a:pt x="36959" y="240481"/>
                    <a:pt x="49735" y="240481"/>
                  </a:cubicBezTo>
                  <a:lnTo>
                    <a:pt x="531455" y="240481"/>
                  </a:lnTo>
                  <a:cubicBezTo>
                    <a:pt x="544231" y="240481"/>
                    <a:pt x="556482" y="235449"/>
                    <a:pt x="565516" y="226486"/>
                  </a:cubicBezTo>
                  <a:cubicBezTo>
                    <a:pt x="574550" y="217524"/>
                    <a:pt x="579627" y="205371"/>
                    <a:pt x="579627" y="192699"/>
                  </a:cubicBezTo>
                  <a:lnTo>
                    <a:pt x="579627" y="49347"/>
                  </a:lnTo>
                  <a:cubicBezTo>
                    <a:pt x="579627" y="36674"/>
                    <a:pt x="574550" y="24520"/>
                    <a:pt x="565516" y="15559"/>
                  </a:cubicBezTo>
                  <a:cubicBezTo>
                    <a:pt x="556482" y="6598"/>
                    <a:pt x="544231" y="1563"/>
                    <a:pt x="531455" y="1563"/>
                  </a:cubicBezTo>
                  <a:close/>
                  <a:moveTo>
                    <a:pt x="447154" y="156860"/>
                  </a:moveTo>
                  <a:cubicBezTo>
                    <a:pt x="440009" y="156860"/>
                    <a:pt x="433023" y="154758"/>
                    <a:pt x="427082" y="150820"/>
                  </a:cubicBezTo>
                  <a:cubicBezTo>
                    <a:pt x="421140" y="146882"/>
                    <a:pt x="416510" y="141285"/>
                    <a:pt x="413775" y="134737"/>
                  </a:cubicBezTo>
                  <a:cubicBezTo>
                    <a:pt x="411041" y="128188"/>
                    <a:pt x="410325" y="120982"/>
                    <a:pt x="411719" y="114030"/>
                  </a:cubicBezTo>
                  <a:cubicBezTo>
                    <a:pt x="413113" y="107079"/>
                    <a:pt x="416554" y="100693"/>
                    <a:pt x="421607" y="95681"/>
                  </a:cubicBezTo>
                  <a:cubicBezTo>
                    <a:pt x="426660" y="90669"/>
                    <a:pt x="433097" y="87256"/>
                    <a:pt x="440106" y="85873"/>
                  </a:cubicBezTo>
                  <a:cubicBezTo>
                    <a:pt x="447114" y="84490"/>
                    <a:pt x="454380" y="85200"/>
                    <a:pt x="460981" y="87913"/>
                  </a:cubicBezTo>
                  <a:cubicBezTo>
                    <a:pt x="467581" y="90625"/>
                    <a:pt x="473223" y="95218"/>
                    <a:pt x="477193" y="101112"/>
                  </a:cubicBezTo>
                  <a:cubicBezTo>
                    <a:pt x="481164" y="107005"/>
                    <a:pt x="483283" y="113934"/>
                    <a:pt x="483283" y="121022"/>
                  </a:cubicBezTo>
                  <a:cubicBezTo>
                    <a:pt x="483283" y="130527"/>
                    <a:pt x="479479" y="139642"/>
                    <a:pt x="472703" y="146363"/>
                  </a:cubicBezTo>
                  <a:cubicBezTo>
                    <a:pt x="465928" y="153084"/>
                    <a:pt x="456737" y="156860"/>
                    <a:pt x="447154" y="156860"/>
                  </a:cubicBezTo>
                  <a:close/>
                </a:path>
              </a:pathLst>
            </a:custGeom>
            <a:grpFill/>
            <a:ln w="44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71323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400" b="0" i="0" u="none" strike="noStrike" cap="none" spc="0">
                <a:ln>
                  <a:noFill/>
                </a:ln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189" name="Полилиния: фигура 188"/>
            <p:cNvSpPr>
              <a:spLocks noChangeAspect="1"/>
            </p:cNvSpPr>
            <p:nvPr/>
          </p:nvSpPr>
          <p:spPr bwMode="auto">
            <a:xfrm>
              <a:off x="6888035" y="2961994"/>
              <a:ext cx="227786" cy="95351"/>
            </a:xfrm>
            <a:custGeom>
              <a:avLst/>
              <a:gdLst>
                <a:gd name="connsiteX0" fmla="*/ 531455 w 578064"/>
                <a:gd name="connsiteY0" fmla="*/ 1563 h 241980"/>
                <a:gd name="connsiteX1" fmla="*/ 49735 w 578064"/>
                <a:gd name="connsiteY1" fmla="*/ 1563 h 241980"/>
                <a:gd name="connsiteX2" fmla="*/ 15672 w 578064"/>
                <a:gd name="connsiteY2" fmla="*/ 15559 h 241980"/>
                <a:gd name="connsiteX3" fmla="*/ 1563 w 578064"/>
                <a:gd name="connsiteY3" fmla="*/ 49347 h 241980"/>
                <a:gd name="connsiteX4" fmla="*/ 1563 w 578064"/>
                <a:gd name="connsiteY4" fmla="*/ 192699 h 241980"/>
                <a:gd name="connsiteX5" fmla="*/ 15672 w 578064"/>
                <a:gd name="connsiteY5" fmla="*/ 226486 h 241980"/>
                <a:gd name="connsiteX6" fmla="*/ 49735 w 578064"/>
                <a:gd name="connsiteY6" fmla="*/ 240481 h 241980"/>
                <a:gd name="connsiteX7" fmla="*/ 531455 w 578064"/>
                <a:gd name="connsiteY7" fmla="*/ 240481 h 241980"/>
                <a:gd name="connsiteX8" fmla="*/ 565516 w 578064"/>
                <a:gd name="connsiteY8" fmla="*/ 226486 h 241980"/>
                <a:gd name="connsiteX9" fmla="*/ 579627 w 578064"/>
                <a:gd name="connsiteY9" fmla="*/ 192699 h 241980"/>
                <a:gd name="connsiteX10" fmla="*/ 579627 w 578064"/>
                <a:gd name="connsiteY10" fmla="*/ 49347 h 241980"/>
                <a:gd name="connsiteX11" fmla="*/ 565516 w 578064"/>
                <a:gd name="connsiteY11" fmla="*/ 15559 h 241980"/>
                <a:gd name="connsiteX12" fmla="*/ 531455 w 578064"/>
                <a:gd name="connsiteY12" fmla="*/ 1563 h 241980"/>
                <a:gd name="connsiteX13" fmla="*/ 447154 w 578064"/>
                <a:gd name="connsiteY13" fmla="*/ 156860 h 241980"/>
                <a:gd name="connsiteX14" fmla="*/ 427082 w 578064"/>
                <a:gd name="connsiteY14" fmla="*/ 150820 h 241980"/>
                <a:gd name="connsiteX15" fmla="*/ 413775 w 578064"/>
                <a:gd name="connsiteY15" fmla="*/ 134737 h 241980"/>
                <a:gd name="connsiteX16" fmla="*/ 411719 w 578064"/>
                <a:gd name="connsiteY16" fmla="*/ 114030 h 241980"/>
                <a:gd name="connsiteX17" fmla="*/ 421607 w 578064"/>
                <a:gd name="connsiteY17" fmla="*/ 95681 h 241980"/>
                <a:gd name="connsiteX18" fmla="*/ 440106 w 578064"/>
                <a:gd name="connsiteY18" fmla="*/ 85873 h 241980"/>
                <a:gd name="connsiteX19" fmla="*/ 460981 w 578064"/>
                <a:gd name="connsiteY19" fmla="*/ 87913 h 241980"/>
                <a:gd name="connsiteX20" fmla="*/ 477193 w 578064"/>
                <a:gd name="connsiteY20" fmla="*/ 101112 h 241980"/>
                <a:gd name="connsiteX21" fmla="*/ 483283 w 578064"/>
                <a:gd name="connsiteY21" fmla="*/ 121022 h 241980"/>
                <a:gd name="connsiteX22" fmla="*/ 472703 w 578064"/>
                <a:gd name="connsiteY22" fmla="*/ 146363 h 241980"/>
                <a:gd name="connsiteX23" fmla="*/ 447154 w 578064"/>
                <a:gd name="connsiteY23" fmla="*/ 156860 h 24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78064" h="241980" extrusionOk="0">
                  <a:moveTo>
                    <a:pt x="531455" y="1563"/>
                  </a:moveTo>
                  <a:lnTo>
                    <a:pt x="49735" y="1563"/>
                  </a:lnTo>
                  <a:cubicBezTo>
                    <a:pt x="36959" y="1563"/>
                    <a:pt x="24706" y="6598"/>
                    <a:pt x="15672" y="15559"/>
                  </a:cubicBezTo>
                  <a:cubicBezTo>
                    <a:pt x="6638" y="24520"/>
                    <a:pt x="1563" y="36674"/>
                    <a:pt x="1563" y="49347"/>
                  </a:cubicBezTo>
                  <a:lnTo>
                    <a:pt x="1563" y="192699"/>
                  </a:lnTo>
                  <a:cubicBezTo>
                    <a:pt x="1563" y="205371"/>
                    <a:pt x="6638" y="217524"/>
                    <a:pt x="15672" y="226486"/>
                  </a:cubicBezTo>
                  <a:cubicBezTo>
                    <a:pt x="24706" y="235449"/>
                    <a:pt x="36959" y="240481"/>
                    <a:pt x="49735" y="240481"/>
                  </a:cubicBezTo>
                  <a:lnTo>
                    <a:pt x="531455" y="240481"/>
                  </a:lnTo>
                  <a:cubicBezTo>
                    <a:pt x="544231" y="240481"/>
                    <a:pt x="556482" y="235449"/>
                    <a:pt x="565516" y="226486"/>
                  </a:cubicBezTo>
                  <a:cubicBezTo>
                    <a:pt x="574550" y="217524"/>
                    <a:pt x="579627" y="205371"/>
                    <a:pt x="579627" y="192699"/>
                  </a:cubicBezTo>
                  <a:lnTo>
                    <a:pt x="579627" y="49347"/>
                  </a:lnTo>
                  <a:cubicBezTo>
                    <a:pt x="579627" y="36674"/>
                    <a:pt x="574550" y="24520"/>
                    <a:pt x="565516" y="15559"/>
                  </a:cubicBezTo>
                  <a:cubicBezTo>
                    <a:pt x="556482" y="6598"/>
                    <a:pt x="544231" y="1563"/>
                    <a:pt x="531455" y="1563"/>
                  </a:cubicBezTo>
                  <a:close/>
                  <a:moveTo>
                    <a:pt x="447154" y="156860"/>
                  </a:moveTo>
                  <a:cubicBezTo>
                    <a:pt x="440009" y="156860"/>
                    <a:pt x="433023" y="154758"/>
                    <a:pt x="427082" y="150820"/>
                  </a:cubicBezTo>
                  <a:cubicBezTo>
                    <a:pt x="421140" y="146882"/>
                    <a:pt x="416510" y="141285"/>
                    <a:pt x="413775" y="134737"/>
                  </a:cubicBezTo>
                  <a:cubicBezTo>
                    <a:pt x="411041" y="128188"/>
                    <a:pt x="410325" y="120982"/>
                    <a:pt x="411719" y="114030"/>
                  </a:cubicBezTo>
                  <a:cubicBezTo>
                    <a:pt x="413113" y="107079"/>
                    <a:pt x="416554" y="100693"/>
                    <a:pt x="421607" y="95681"/>
                  </a:cubicBezTo>
                  <a:cubicBezTo>
                    <a:pt x="426660" y="90669"/>
                    <a:pt x="433097" y="87256"/>
                    <a:pt x="440106" y="85873"/>
                  </a:cubicBezTo>
                  <a:cubicBezTo>
                    <a:pt x="447114" y="84490"/>
                    <a:pt x="454380" y="85200"/>
                    <a:pt x="460981" y="87913"/>
                  </a:cubicBezTo>
                  <a:cubicBezTo>
                    <a:pt x="467581" y="90625"/>
                    <a:pt x="473223" y="95218"/>
                    <a:pt x="477193" y="101112"/>
                  </a:cubicBezTo>
                  <a:cubicBezTo>
                    <a:pt x="481164" y="107005"/>
                    <a:pt x="483283" y="113934"/>
                    <a:pt x="483283" y="121022"/>
                  </a:cubicBezTo>
                  <a:cubicBezTo>
                    <a:pt x="483283" y="130527"/>
                    <a:pt x="479479" y="139642"/>
                    <a:pt x="472703" y="146363"/>
                  </a:cubicBezTo>
                  <a:cubicBezTo>
                    <a:pt x="465928" y="153084"/>
                    <a:pt x="456737" y="156860"/>
                    <a:pt x="447154" y="156860"/>
                  </a:cubicBezTo>
                  <a:close/>
                </a:path>
              </a:pathLst>
            </a:custGeom>
            <a:grpFill/>
            <a:ln w="44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71323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400" b="0" i="0" u="none" strike="noStrike" cap="none" spc="0">
                <a:ln>
                  <a:noFill/>
                </a:ln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190" name="Группа 189"/>
          <p:cNvGrpSpPr>
            <a:grpSpLocks noChangeAspect="1"/>
          </p:cNvGrpSpPr>
          <p:nvPr/>
        </p:nvGrpSpPr>
        <p:grpSpPr bwMode="auto">
          <a:xfrm>
            <a:off x="11420877" y="2429003"/>
            <a:ext cx="198000" cy="276021"/>
            <a:chOff x="6888035" y="2961994"/>
            <a:chExt cx="227786" cy="317544"/>
          </a:xfrm>
          <a:solidFill>
            <a:srgbClr val="D9D9D9"/>
          </a:solidFill>
        </p:grpSpPr>
        <p:sp>
          <p:nvSpPr>
            <p:cNvPr id="191" name="Полилиния: фигура 190"/>
            <p:cNvSpPr>
              <a:spLocks noChangeAspect="1"/>
            </p:cNvSpPr>
            <p:nvPr/>
          </p:nvSpPr>
          <p:spPr bwMode="auto">
            <a:xfrm>
              <a:off x="6888035" y="3184187"/>
              <a:ext cx="227786" cy="95351"/>
            </a:xfrm>
            <a:custGeom>
              <a:avLst/>
              <a:gdLst>
                <a:gd name="connsiteX0" fmla="*/ 531455 w 578064"/>
                <a:gd name="connsiteY0" fmla="*/ 1563 h 241980"/>
                <a:gd name="connsiteX1" fmla="*/ 49735 w 578064"/>
                <a:gd name="connsiteY1" fmla="*/ 1563 h 241980"/>
                <a:gd name="connsiteX2" fmla="*/ 15672 w 578064"/>
                <a:gd name="connsiteY2" fmla="*/ 15559 h 241980"/>
                <a:gd name="connsiteX3" fmla="*/ 1563 w 578064"/>
                <a:gd name="connsiteY3" fmla="*/ 49347 h 241980"/>
                <a:gd name="connsiteX4" fmla="*/ 1563 w 578064"/>
                <a:gd name="connsiteY4" fmla="*/ 192699 h 241980"/>
                <a:gd name="connsiteX5" fmla="*/ 15672 w 578064"/>
                <a:gd name="connsiteY5" fmla="*/ 226486 h 241980"/>
                <a:gd name="connsiteX6" fmla="*/ 49735 w 578064"/>
                <a:gd name="connsiteY6" fmla="*/ 240481 h 241980"/>
                <a:gd name="connsiteX7" fmla="*/ 531455 w 578064"/>
                <a:gd name="connsiteY7" fmla="*/ 240481 h 241980"/>
                <a:gd name="connsiteX8" fmla="*/ 565516 w 578064"/>
                <a:gd name="connsiteY8" fmla="*/ 226486 h 241980"/>
                <a:gd name="connsiteX9" fmla="*/ 579627 w 578064"/>
                <a:gd name="connsiteY9" fmla="*/ 192699 h 241980"/>
                <a:gd name="connsiteX10" fmla="*/ 579627 w 578064"/>
                <a:gd name="connsiteY10" fmla="*/ 49347 h 241980"/>
                <a:gd name="connsiteX11" fmla="*/ 565516 w 578064"/>
                <a:gd name="connsiteY11" fmla="*/ 15559 h 241980"/>
                <a:gd name="connsiteX12" fmla="*/ 531455 w 578064"/>
                <a:gd name="connsiteY12" fmla="*/ 1563 h 241980"/>
                <a:gd name="connsiteX13" fmla="*/ 447154 w 578064"/>
                <a:gd name="connsiteY13" fmla="*/ 156860 h 241980"/>
                <a:gd name="connsiteX14" fmla="*/ 427082 w 578064"/>
                <a:gd name="connsiteY14" fmla="*/ 150820 h 241980"/>
                <a:gd name="connsiteX15" fmla="*/ 413775 w 578064"/>
                <a:gd name="connsiteY15" fmla="*/ 134737 h 241980"/>
                <a:gd name="connsiteX16" fmla="*/ 411719 w 578064"/>
                <a:gd name="connsiteY16" fmla="*/ 114030 h 241980"/>
                <a:gd name="connsiteX17" fmla="*/ 421607 w 578064"/>
                <a:gd name="connsiteY17" fmla="*/ 95681 h 241980"/>
                <a:gd name="connsiteX18" fmla="*/ 440106 w 578064"/>
                <a:gd name="connsiteY18" fmla="*/ 85873 h 241980"/>
                <a:gd name="connsiteX19" fmla="*/ 460981 w 578064"/>
                <a:gd name="connsiteY19" fmla="*/ 87913 h 241980"/>
                <a:gd name="connsiteX20" fmla="*/ 477193 w 578064"/>
                <a:gd name="connsiteY20" fmla="*/ 101112 h 241980"/>
                <a:gd name="connsiteX21" fmla="*/ 483283 w 578064"/>
                <a:gd name="connsiteY21" fmla="*/ 121022 h 241980"/>
                <a:gd name="connsiteX22" fmla="*/ 472703 w 578064"/>
                <a:gd name="connsiteY22" fmla="*/ 146363 h 241980"/>
                <a:gd name="connsiteX23" fmla="*/ 447154 w 578064"/>
                <a:gd name="connsiteY23" fmla="*/ 156860 h 24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78064" h="241980" extrusionOk="0">
                  <a:moveTo>
                    <a:pt x="531455" y="1563"/>
                  </a:moveTo>
                  <a:lnTo>
                    <a:pt x="49735" y="1563"/>
                  </a:lnTo>
                  <a:cubicBezTo>
                    <a:pt x="36959" y="1563"/>
                    <a:pt x="24706" y="6598"/>
                    <a:pt x="15672" y="15559"/>
                  </a:cubicBezTo>
                  <a:cubicBezTo>
                    <a:pt x="6638" y="24520"/>
                    <a:pt x="1563" y="36674"/>
                    <a:pt x="1563" y="49347"/>
                  </a:cubicBezTo>
                  <a:lnTo>
                    <a:pt x="1563" y="192699"/>
                  </a:lnTo>
                  <a:cubicBezTo>
                    <a:pt x="1563" y="205371"/>
                    <a:pt x="6638" y="217524"/>
                    <a:pt x="15672" y="226486"/>
                  </a:cubicBezTo>
                  <a:cubicBezTo>
                    <a:pt x="24706" y="235449"/>
                    <a:pt x="36959" y="240481"/>
                    <a:pt x="49735" y="240481"/>
                  </a:cubicBezTo>
                  <a:lnTo>
                    <a:pt x="531455" y="240481"/>
                  </a:lnTo>
                  <a:cubicBezTo>
                    <a:pt x="544231" y="240481"/>
                    <a:pt x="556482" y="235449"/>
                    <a:pt x="565516" y="226486"/>
                  </a:cubicBezTo>
                  <a:cubicBezTo>
                    <a:pt x="574550" y="217524"/>
                    <a:pt x="579627" y="205371"/>
                    <a:pt x="579627" y="192699"/>
                  </a:cubicBezTo>
                  <a:lnTo>
                    <a:pt x="579627" y="49347"/>
                  </a:lnTo>
                  <a:cubicBezTo>
                    <a:pt x="579627" y="36674"/>
                    <a:pt x="574550" y="24520"/>
                    <a:pt x="565516" y="15559"/>
                  </a:cubicBezTo>
                  <a:cubicBezTo>
                    <a:pt x="556482" y="6598"/>
                    <a:pt x="544231" y="1563"/>
                    <a:pt x="531455" y="1563"/>
                  </a:cubicBezTo>
                  <a:close/>
                  <a:moveTo>
                    <a:pt x="447154" y="156860"/>
                  </a:moveTo>
                  <a:cubicBezTo>
                    <a:pt x="440009" y="156860"/>
                    <a:pt x="433023" y="154758"/>
                    <a:pt x="427082" y="150820"/>
                  </a:cubicBezTo>
                  <a:cubicBezTo>
                    <a:pt x="421140" y="146882"/>
                    <a:pt x="416510" y="141285"/>
                    <a:pt x="413775" y="134737"/>
                  </a:cubicBezTo>
                  <a:cubicBezTo>
                    <a:pt x="411041" y="128188"/>
                    <a:pt x="410325" y="120982"/>
                    <a:pt x="411719" y="114030"/>
                  </a:cubicBezTo>
                  <a:cubicBezTo>
                    <a:pt x="413113" y="107079"/>
                    <a:pt x="416554" y="100693"/>
                    <a:pt x="421607" y="95681"/>
                  </a:cubicBezTo>
                  <a:cubicBezTo>
                    <a:pt x="426660" y="90669"/>
                    <a:pt x="433097" y="87256"/>
                    <a:pt x="440106" y="85873"/>
                  </a:cubicBezTo>
                  <a:cubicBezTo>
                    <a:pt x="447114" y="84490"/>
                    <a:pt x="454380" y="85200"/>
                    <a:pt x="460981" y="87913"/>
                  </a:cubicBezTo>
                  <a:cubicBezTo>
                    <a:pt x="467581" y="90625"/>
                    <a:pt x="473223" y="95218"/>
                    <a:pt x="477193" y="101112"/>
                  </a:cubicBezTo>
                  <a:cubicBezTo>
                    <a:pt x="481164" y="107005"/>
                    <a:pt x="483283" y="113934"/>
                    <a:pt x="483283" y="121022"/>
                  </a:cubicBezTo>
                  <a:cubicBezTo>
                    <a:pt x="483283" y="130527"/>
                    <a:pt x="479479" y="139642"/>
                    <a:pt x="472703" y="146363"/>
                  </a:cubicBezTo>
                  <a:cubicBezTo>
                    <a:pt x="465928" y="153084"/>
                    <a:pt x="456737" y="156860"/>
                    <a:pt x="447154" y="156860"/>
                  </a:cubicBezTo>
                  <a:close/>
                </a:path>
              </a:pathLst>
            </a:custGeom>
            <a:grpFill/>
            <a:ln w="44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71323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400" b="0" i="0" u="none" strike="noStrike" cap="none" spc="0">
                <a:ln>
                  <a:noFill/>
                </a:ln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192" name="Полилиния: фигура 191"/>
            <p:cNvSpPr>
              <a:spLocks noChangeAspect="1"/>
            </p:cNvSpPr>
            <p:nvPr/>
          </p:nvSpPr>
          <p:spPr bwMode="auto">
            <a:xfrm>
              <a:off x="6888035" y="3073303"/>
              <a:ext cx="227786" cy="95351"/>
            </a:xfrm>
            <a:custGeom>
              <a:avLst/>
              <a:gdLst>
                <a:gd name="connsiteX0" fmla="*/ 531455 w 578064"/>
                <a:gd name="connsiteY0" fmla="*/ 1563 h 241980"/>
                <a:gd name="connsiteX1" fmla="*/ 49735 w 578064"/>
                <a:gd name="connsiteY1" fmla="*/ 1563 h 241980"/>
                <a:gd name="connsiteX2" fmla="*/ 15672 w 578064"/>
                <a:gd name="connsiteY2" fmla="*/ 15559 h 241980"/>
                <a:gd name="connsiteX3" fmla="*/ 1563 w 578064"/>
                <a:gd name="connsiteY3" fmla="*/ 49347 h 241980"/>
                <a:gd name="connsiteX4" fmla="*/ 1563 w 578064"/>
                <a:gd name="connsiteY4" fmla="*/ 192699 h 241980"/>
                <a:gd name="connsiteX5" fmla="*/ 15672 w 578064"/>
                <a:gd name="connsiteY5" fmla="*/ 226486 h 241980"/>
                <a:gd name="connsiteX6" fmla="*/ 49735 w 578064"/>
                <a:gd name="connsiteY6" fmla="*/ 240481 h 241980"/>
                <a:gd name="connsiteX7" fmla="*/ 531455 w 578064"/>
                <a:gd name="connsiteY7" fmla="*/ 240481 h 241980"/>
                <a:gd name="connsiteX8" fmla="*/ 565516 w 578064"/>
                <a:gd name="connsiteY8" fmla="*/ 226486 h 241980"/>
                <a:gd name="connsiteX9" fmla="*/ 579627 w 578064"/>
                <a:gd name="connsiteY9" fmla="*/ 192699 h 241980"/>
                <a:gd name="connsiteX10" fmla="*/ 579627 w 578064"/>
                <a:gd name="connsiteY10" fmla="*/ 49347 h 241980"/>
                <a:gd name="connsiteX11" fmla="*/ 565516 w 578064"/>
                <a:gd name="connsiteY11" fmla="*/ 15559 h 241980"/>
                <a:gd name="connsiteX12" fmla="*/ 531455 w 578064"/>
                <a:gd name="connsiteY12" fmla="*/ 1563 h 241980"/>
                <a:gd name="connsiteX13" fmla="*/ 447154 w 578064"/>
                <a:gd name="connsiteY13" fmla="*/ 156860 h 241980"/>
                <a:gd name="connsiteX14" fmla="*/ 427082 w 578064"/>
                <a:gd name="connsiteY14" fmla="*/ 150820 h 241980"/>
                <a:gd name="connsiteX15" fmla="*/ 413775 w 578064"/>
                <a:gd name="connsiteY15" fmla="*/ 134737 h 241980"/>
                <a:gd name="connsiteX16" fmla="*/ 411719 w 578064"/>
                <a:gd name="connsiteY16" fmla="*/ 114030 h 241980"/>
                <a:gd name="connsiteX17" fmla="*/ 421607 w 578064"/>
                <a:gd name="connsiteY17" fmla="*/ 95681 h 241980"/>
                <a:gd name="connsiteX18" fmla="*/ 440106 w 578064"/>
                <a:gd name="connsiteY18" fmla="*/ 85873 h 241980"/>
                <a:gd name="connsiteX19" fmla="*/ 460981 w 578064"/>
                <a:gd name="connsiteY19" fmla="*/ 87913 h 241980"/>
                <a:gd name="connsiteX20" fmla="*/ 477193 w 578064"/>
                <a:gd name="connsiteY20" fmla="*/ 101112 h 241980"/>
                <a:gd name="connsiteX21" fmla="*/ 483283 w 578064"/>
                <a:gd name="connsiteY21" fmla="*/ 121022 h 241980"/>
                <a:gd name="connsiteX22" fmla="*/ 472703 w 578064"/>
                <a:gd name="connsiteY22" fmla="*/ 146363 h 241980"/>
                <a:gd name="connsiteX23" fmla="*/ 447154 w 578064"/>
                <a:gd name="connsiteY23" fmla="*/ 156860 h 24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78064" h="241980" extrusionOk="0">
                  <a:moveTo>
                    <a:pt x="531455" y="1563"/>
                  </a:moveTo>
                  <a:lnTo>
                    <a:pt x="49735" y="1563"/>
                  </a:lnTo>
                  <a:cubicBezTo>
                    <a:pt x="36959" y="1563"/>
                    <a:pt x="24706" y="6598"/>
                    <a:pt x="15672" y="15559"/>
                  </a:cubicBezTo>
                  <a:cubicBezTo>
                    <a:pt x="6638" y="24520"/>
                    <a:pt x="1563" y="36674"/>
                    <a:pt x="1563" y="49347"/>
                  </a:cubicBezTo>
                  <a:lnTo>
                    <a:pt x="1563" y="192699"/>
                  </a:lnTo>
                  <a:cubicBezTo>
                    <a:pt x="1563" y="205371"/>
                    <a:pt x="6638" y="217524"/>
                    <a:pt x="15672" y="226486"/>
                  </a:cubicBezTo>
                  <a:cubicBezTo>
                    <a:pt x="24706" y="235449"/>
                    <a:pt x="36959" y="240481"/>
                    <a:pt x="49735" y="240481"/>
                  </a:cubicBezTo>
                  <a:lnTo>
                    <a:pt x="531455" y="240481"/>
                  </a:lnTo>
                  <a:cubicBezTo>
                    <a:pt x="544231" y="240481"/>
                    <a:pt x="556482" y="235449"/>
                    <a:pt x="565516" y="226486"/>
                  </a:cubicBezTo>
                  <a:cubicBezTo>
                    <a:pt x="574550" y="217524"/>
                    <a:pt x="579627" y="205371"/>
                    <a:pt x="579627" y="192699"/>
                  </a:cubicBezTo>
                  <a:lnTo>
                    <a:pt x="579627" y="49347"/>
                  </a:lnTo>
                  <a:cubicBezTo>
                    <a:pt x="579627" y="36674"/>
                    <a:pt x="574550" y="24520"/>
                    <a:pt x="565516" y="15559"/>
                  </a:cubicBezTo>
                  <a:cubicBezTo>
                    <a:pt x="556482" y="6598"/>
                    <a:pt x="544231" y="1563"/>
                    <a:pt x="531455" y="1563"/>
                  </a:cubicBezTo>
                  <a:close/>
                  <a:moveTo>
                    <a:pt x="447154" y="156860"/>
                  </a:moveTo>
                  <a:cubicBezTo>
                    <a:pt x="440009" y="156860"/>
                    <a:pt x="433023" y="154758"/>
                    <a:pt x="427082" y="150820"/>
                  </a:cubicBezTo>
                  <a:cubicBezTo>
                    <a:pt x="421140" y="146882"/>
                    <a:pt x="416510" y="141285"/>
                    <a:pt x="413775" y="134737"/>
                  </a:cubicBezTo>
                  <a:cubicBezTo>
                    <a:pt x="411041" y="128188"/>
                    <a:pt x="410325" y="120982"/>
                    <a:pt x="411719" y="114030"/>
                  </a:cubicBezTo>
                  <a:cubicBezTo>
                    <a:pt x="413113" y="107079"/>
                    <a:pt x="416554" y="100693"/>
                    <a:pt x="421607" y="95681"/>
                  </a:cubicBezTo>
                  <a:cubicBezTo>
                    <a:pt x="426660" y="90669"/>
                    <a:pt x="433097" y="87256"/>
                    <a:pt x="440106" y="85873"/>
                  </a:cubicBezTo>
                  <a:cubicBezTo>
                    <a:pt x="447114" y="84490"/>
                    <a:pt x="454380" y="85200"/>
                    <a:pt x="460981" y="87913"/>
                  </a:cubicBezTo>
                  <a:cubicBezTo>
                    <a:pt x="467581" y="90625"/>
                    <a:pt x="473223" y="95218"/>
                    <a:pt x="477193" y="101112"/>
                  </a:cubicBezTo>
                  <a:cubicBezTo>
                    <a:pt x="481164" y="107005"/>
                    <a:pt x="483283" y="113934"/>
                    <a:pt x="483283" y="121022"/>
                  </a:cubicBezTo>
                  <a:cubicBezTo>
                    <a:pt x="483283" y="130527"/>
                    <a:pt x="479479" y="139642"/>
                    <a:pt x="472703" y="146363"/>
                  </a:cubicBezTo>
                  <a:cubicBezTo>
                    <a:pt x="465928" y="153084"/>
                    <a:pt x="456737" y="156860"/>
                    <a:pt x="447154" y="156860"/>
                  </a:cubicBezTo>
                  <a:close/>
                </a:path>
              </a:pathLst>
            </a:custGeom>
            <a:grpFill/>
            <a:ln w="44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71323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400" b="0" i="0" u="none" strike="noStrike" cap="none" spc="0">
                <a:ln>
                  <a:noFill/>
                </a:ln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193" name="Полилиния: фигура 192"/>
            <p:cNvSpPr>
              <a:spLocks noChangeAspect="1"/>
            </p:cNvSpPr>
            <p:nvPr/>
          </p:nvSpPr>
          <p:spPr bwMode="auto">
            <a:xfrm>
              <a:off x="6888035" y="2961994"/>
              <a:ext cx="227786" cy="95351"/>
            </a:xfrm>
            <a:custGeom>
              <a:avLst/>
              <a:gdLst>
                <a:gd name="connsiteX0" fmla="*/ 531455 w 578064"/>
                <a:gd name="connsiteY0" fmla="*/ 1563 h 241980"/>
                <a:gd name="connsiteX1" fmla="*/ 49735 w 578064"/>
                <a:gd name="connsiteY1" fmla="*/ 1563 h 241980"/>
                <a:gd name="connsiteX2" fmla="*/ 15672 w 578064"/>
                <a:gd name="connsiteY2" fmla="*/ 15559 h 241980"/>
                <a:gd name="connsiteX3" fmla="*/ 1563 w 578064"/>
                <a:gd name="connsiteY3" fmla="*/ 49347 h 241980"/>
                <a:gd name="connsiteX4" fmla="*/ 1563 w 578064"/>
                <a:gd name="connsiteY4" fmla="*/ 192699 h 241980"/>
                <a:gd name="connsiteX5" fmla="*/ 15672 w 578064"/>
                <a:gd name="connsiteY5" fmla="*/ 226486 h 241980"/>
                <a:gd name="connsiteX6" fmla="*/ 49735 w 578064"/>
                <a:gd name="connsiteY6" fmla="*/ 240481 h 241980"/>
                <a:gd name="connsiteX7" fmla="*/ 531455 w 578064"/>
                <a:gd name="connsiteY7" fmla="*/ 240481 h 241980"/>
                <a:gd name="connsiteX8" fmla="*/ 565516 w 578064"/>
                <a:gd name="connsiteY8" fmla="*/ 226486 h 241980"/>
                <a:gd name="connsiteX9" fmla="*/ 579627 w 578064"/>
                <a:gd name="connsiteY9" fmla="*/ 192699 h 241980"/>
                <a:gd name="connsiteX10" fmla="*/ 579627 w 578064"/>
                <a:gd name="connsiteY10" fmla="*/ 49347 h 241980"/>
                <a:gd name="connsiteX11" fmla="*/ 565516 w 578064"/>
                <a:gd name="connsiteY11" fmla="*/ 15559 h 241980"/>
                <a:gd name="connsiteX12" fmla="*/ 531455 w 578064"/>
                <a:gd name="connsiteY12" fmla="*/ 1563 h 241980"/>
                <a:gd name="connsiteX13" fmla="*/ 447154 w 578064"/>
                <a:gd name="connsiteY13" fmla="*/ 156860 h 241980"/>
                <a:gd name="connsiteX14" fmla="*/ 427082 w 578064"/>
                <a:gd name="connsiteY14" fmla="*/ 150820 h 241980"/>
                <a:gd name="connsiteX15" fmla="*/ 413775 w 578064"/>
                <a:gd name="connsiteY15" fmla="*/ 134737 h 241980"/>
                <a:gd name="connsiteX16" fmla="*/ 411719 w 578064"/>
                <a:gd name="connsiteY16" fmla="*/ 114030 h 241980"/>
                <a:gd name="connsiteX17" fmla="*/ 421607 w 578064"/>
                <a:gd name="connsiteY17" fmla="*/ 95681 h 241980"/>
                <a:gd name="connsiteX18" fmla="*/ 440106 w 578064"/>
                <a:gd name="connsiteY18" fmla="*/ 85873 h 241980"/>
                <a:gd name="connsiteX19" fmla="*/ 460981 w 578064"/>
                <a:gd name="connsiteY19" fmla="*/ 87913 h 241980"/>
                <a:gd name="connsiteX20" fmla="*/ 477193 w 578064"/>
                <a:gd name="connsiteY20" fmla="*/ 101112 h 241980"/>
                <a:gd name="connsiteX21" fmla="*/ 483283 w 578064"/>
                <a:gd name="connsiteY21" fmla="*/ 121022 h 241980"/>
                <a:gd name="connsiteX22" fmla="*/ 472703 w 578064"/>
                <a:gd name="connsiteY22" fmla="*/ 146363 h 241980"/>
                <a:gd name="connsiteX23" fmla="*/ 447154 w 578064"/>
                <a:gd name="connsiteY23" fmla="*/ 156860 h 24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78064" h="241980" extrusionOk="0">
                  <a:moveTo>
                    <a:pt x="531455" y="1563"/>
                  </a:moveTo>
                  <a:lnTo>
                    <a:pt x="49735" y="1563"/>
                  </a:lnTo>
                  <a:cubicBezTo>
                    <a:pt x="36959" y="1563"/>
                    <a:pt x="24706" y="6598"/>
                    <a:pt x="15672" y="15559"/>
                  </a:cubicBezTo>
                  <a:cubicBezTo>
                    <a:pt x="6638" y="24520"/>
                    <a:pt x="1563" y="36674"/>
                    <a:pt x="1563" y="49347"/>
                  </a:cubicBezTo>
                  <a:lnTo>
                    <a:pt x="1563" y="192699"/>
                  </a:lnTo>
                  <a:cubicBezTo>
                    <a:pt x="1563" y="205371"/>
                    <a:pt x="6638" y="217524"/>
                    <a:pt x="15672" y="226486"/>
                  </a:cubicBezTo>
                  <a:cubicBezTo>
                    <a:pt x="24706" y="235449"/>
                    <a:pt x="36959" y="240481"/>
                    <a:pt x="49735" y="240481"/>
                  </a:cubicBezTo>
                  <a:lnTo>
                    <a:pt x="531455" y="240481"/>
                  </a:lnTo>
                  <a:cubicBezTo>
                    <a:pt x="544231" y="240481"/>
                    <a:pt x="556482" y="235449"/>
                    <a:pt x="565516" y="226486"/>
                  </a:cubicBezTo>
                  <a:cubicBezTo>
                    <a:pt x="574550" y="217524"/>
                    <a:pt x="579627" y="205371"/>
                    <a:pt x="579627" y="192699"/>
                  </a:cubicBezTo>
                  <a:lnTo>
                    <a:pt x="579627" y="49347"/>
                  </a:lnTo>
                  <a:cubicBezTo>
                    <a:pt x="579627" y="36674"/>
                    <a:pt x="574550" y="24520"/>
                    <a:pt x="565516" y="15559"/>
                  </a:cubicBezTo>
                  <a:cubicBezTo>
                    <a:pt x="556482" y="6598"/>
                    <a:pt x="544231" y="1563"/>
                    <a:pt x="531455" y="1563"/>
                  </a:cubicBezTo>
                  <a:close/>
                  <a:moveTo>
                    <a:pt x="447154" y="156860"/>
                  </a:moveTo>
                  <a:cubicBezTo>
                    <a:pt x="440009" y="156860"/>
                    <a:pt x="433023" y="154758"/>
                    <a:pt x="427082" y="150820"/>
                  </a:cubicBezTo>
                  <a:cubicBezTo>
                    <a:pt x="421140" y="146882"/>
                    <a:pt x="416510" y="141285"/>
                    <a:pt x="413775" y="134737"/>
                  </a:cubicBezTo>
                  <a:cubicBezTo>
                    <a:pt x="411041" y="128188"/>
                    <a:pt x="410325" y="120982"/>
                    <a:pt x="411719" y="114030"/>
                  </a:cubicBezTo>
                  <a:cubicBezTo>
                    <a:pt x="413113" y="107079"/>
                    <a:pt x="416554" y="100693"/>
                    <a:pt x="421607" y="95681"/>
                  </a:cubicBezTo>
                  <a:cubicBezTo>
                    <a:pt x="426660" y="90669"/>
                    <a:pt x="433097" y="87256"/>
                    <a:pt x="440106" y="85873"/>
                  </a:cubicBezTo>
                  <a:cubicBezTo>
                    <a:pt x="447114" y="84490"/>
                    <a:pt x="454380" y="85200"/>
                    <a:pt x="460981" y="87913"/>
                  </a:cubicBezTo>
                  <a:cubicBezTo>
                    <a:pt x="467581" y="90625"/>
                    <a:pt x="473223" y="95218"/>
                    <a:pt x="477193" y="101112"/>
                  </a:cubicBezTo>
                  <a:cubicBezTo>
                    <a:pt x="481164" y="107005"/>
                    <a:pt x="483283" y="113934"/>
                    <a:pt x="483283" y="121022"/>
                  </a:cubicBezTo>
                  <a:cubicBezTo>
                    <a:pt x="483283" y="130527"/>
                    <a:pt x="479479" y="139642"/>
                    <a:pt x="472703" y="146363"/>
                  </a:cubicBezTo>
                  <a:cubicBezTo>
                    <a:pt x="465928" y="153084"/>
                    <a:pt x="456737" y="156860"/>
                    <a:pt x="447154" y="156860"/>
                  </a:cubicBezTo>
                  <a:close/>
                </a:path>
              </a:pathLst>
            </a:custGeom>
            <a:grpFill/>
            <a:ln w="44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71323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400" b="0" i="0" u="none" strike="noStrike" cap="none" spc="0">
                <a:ln>
                  <a:noFill/>
                </a:ln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194" name="Группа 193"/>
          <p:cNvGrpSpPr>
            <a:grpSpLocks noChangeAspect="1"/>
          </p:cNvGrpSpPr>
          <p:nvPr/>
        </p:nvGrpSpPr>
        <p:grpSpPr bwMode="auto">
          <a:xfrm>
            <a:off x="8519454" y="2429003"/>
            <a:ext cx="198000" cy="276021"/>
            <a:chOff x="6888035" y="2961994"/>
            <a:chExt cx="227786" cy="317544"/>
          </a:xfrm>
          <a:solidFill>
            <a:srgbClr val="D9D9D9"/>
          </a:solidFill>
        </p:grpSpPr>
        <p:sp>
          <p:nvSpPr>
            <p:cNvPr id="195" name="Полилиния: фигура 194"/>
            <p:cNvSpPr>
              <a:spLocks noChangeAspect="1"/>
            </p:cNvSpPr>
            <p:nvPr/>
          </p:nvSpPr>
          <p:spPr bwMode="auto">
            <a:xfrm>
              <a:off x="6888035" y="3184187"/>
              <a:ext cx="227786" cy="95351"/>
            </a:xfrm>
            <a:custGeom>
              <a:avLst/>
              <a:gdLst>
                <a:gd name="connsiteX0" fmla="*/ 531455 w 578064"/>
                <a:gd name="connsiteY0" fmla="*/ 1563 h 241980"/>
                <a:gd name="connsiteX1" fmla="*/ 49735 w 578064"/>
                <a:gd name="connsiteY1" fmla="*/ 1563 h 241980"/>
                <a:gd name="connsiteX2" fmla="*/ 15672 w 578064"/>
                <a:gd name="connsiteY2" fmla="*/ 15559 h 241980"/>
                <a:gd name="connsiteX3" fmla="*/ 1563 w 578064"/>
                <a:gd name="connsiteY3" fmla="*/ 49347 h 241980"/>
                <a:gd name="connsiteX4" fmla="*/ 1563 w 578064"/>
                <a:gd name="connsiteY4" fmla="*/ 192699 h 241980"/>
                <a:gd name="connsiteX5" fmla="*/ 15672 w 578064"/>
                <a:gd name="connsiteY5" fmla="*/ 226486 h 241980"/>
                <a:gd name="connsiteX6" fmla="*/ 49735 w 578064"/>
                <a:gd name="connsiteY6" fmla="*/ 240481 h 241980"/>
                <a:gd name="connsiteX7" fmla="*/ 531455 w 578064"/>
                <a:gd name="connsiteY7" fmla="*/ 240481 h 241980"/>
                <a:gd name="connsiteX8" fmla="*/ 565516 w 578064"/>
                <a:gd name="connsiteY8" fmla="*/ 226486 h 241980"/>
                <a:gd name="connsiteX9" fmla="*/ 579627 w 578064"/>
                <a:gd name="connsiteY9" fmla="*/ 192699 h 241980"/>
                <a:gd name="connsiteX10" fmla="*/ 579627 w 578064"/>
                <a:gd name="connsiteY10" fmla="*/ 49347 h 241980"/>
                <a:gd name="connsiteX11" fmla="*/ 565516 w 578064"/>
                <a:gd name="connsiteY11" fmla="*/ 15559 h 241980"/>
                <a:gd name="connsiteX12" fmla="*/ 531455 w 578064"/>
                <a:gd name="connsiteY12" fmla="*/ 1563 h 241980"/>
                <a:gd name="connsiteX13" fmla="*/ 447154 w 578064"/>
                <a:gd name="connsiteY13" fmla="*/ 156860 h 241980"/>
                <a:gd name="connsiteX14" fmla="*/ 427082 w 578064"/>
                <a:gd name="connsiteY14" fmla="*/ 150820 h 241980"/>
                <a:gd name="connsiteX15" fmla="*/ 413775 w 578064"/>
                <a:gd name="connsiteY15" fmla="*/ 134737 h 241980"/>
                <a:gd name="connsiteX16" fmla="*/ 411719 w 578064"/>
                <a:gd name="connsiteY16" fmla="*/ 114030 h 241980"/>
                <a:gd name="connsiteX17" fmla="*/ 421607 w 578064"/>
                <a:gd name="connsiteY17" fmla="*/ 95681 h 241980"/>
                <a:gd name="connsiteX18" fmla="*/ 440106 w 578064"/>
                <a:gd name="connsiteY18" fmla="*/ 85873 h 241980"/>
                <a:gd name="connsiteX19" fmla="*/ 460981 w 578064"/>
                <a:gd name="connsiteY19" fmla="*/ 87913 h 241980"/>
                <a:gd name="connsiteX20" fmla="*/ 477193 w 578064"/>
                <a:gd name="connsiteY20" fmla="*/ 101112 h 241980"/>
                <a:gd name="connsiteX21" fmla="*/ 483283 w 578064"/>
                <a:gd name="connsiteY21" fmla="*/ 121022 h 241980"/>
                <a:gd name="connsiteX22" fmla="*/ 472703 w 578064"/>
                <a:gd name="connsiteY22" fmla="*/ 146363 h 241980"/>
                <a:gd name="connsiteX23" fmla="*/ 447154 w 578064"/>
                <a:gd name="connsiteY23" fmla="*/ 156860 h 24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78064" h="241980" extrusionOk="0">
                  <a:moveTo>
                    <a:pt x="531455" y="1563"/>
                  </a:moveTo>
                  <a:lnTo>
                    <a:pt x="49735" y="1563"/>
                  </a:lnTo>
                  <a:cubicBezTo>
                    <a:pt x="36959" y="1563"/>
                    <a:pt x="24706" y="6598"/>
                    <a:pt x="15672" y="15559"/>
                  </a:cubicBezTo>
                  <a:cubicBezTo>
                    <a:pt x="6638" y="24520"/>
                    <a:pt x="1563" y="36674"/>
                    <a:pt x="1563" y="49347"/>
                  </a:cubicBezTo>
                  <a:lnTo>
                    <a:pt x="1563" y="192699"/>
                  </a:lnTo>
                  <a:cubicBezTo>
                    <a:pt x="1563" y="205371"/>
                    <a:pt x="6638" y="217524"/>
                    <a:pt x="15672" y="226486"/>
                  </a:cubicBezTo>
                  <a:cubicBezTo>
                    <a:pt x="24706" y="235449"/>
                    <a:pt x="36959" y="240481"/>
                    <a:pt x="49735" y="240481"/>
                  </a:cubicBezTo>
                  <a:lnTo>
                    <a:pt x="531455" y="240481"/>
                  </a:lnTo>
                  <a:cubicBezTo>
                    <a:pt x="544231" y="240481"/>
                    <a:pt x="556482" y="235449"/>
                    <a:pt x="565516" y="226486"/>
                  </a:cubicBezTo>
                  <a:cubicBezTo>
                    <a:pt x="574550" y="217524"/>
                    <a:pt x="579627" y="205371"/>
                    <a:pt x="579627" y="192699"/>
                  </a:cubicBezTo>
                  <a:lnTo>
                    <a:pt x="579627" y="49347"/>
                  </a:lnTo>
                  <a:cubicBezTo>
                    <a:pt x="579627" y="36674"/>
                    <a:pt x="574550" y="24520"/>
                    <a:pt x="565516" y="15559"/>
                  </a:cubicBezTo>
                  <a:cubicBezTo>
                    <a:pt x="556482" y="6598"/>
                    <a:pt x="544231" y="1563"/>
                    <a:pt x="531455" y="1563"/>
                  </a:cubicBezTo>
                  <a:close/>
                  <a:moveTo>
                    <a:pt x="447154" y="156860"/>
                  </a:moveTo>
                  <a:cubicBezTo>
                    <a:pt x="440009" y="156860"/>
                    <a:pt x="433023" y="154758"/>
                    <a:pt x="427082" y="150820"/>
                  </a:cubicBezTo>
                  <a:cubicBezTo>
                    <a:pt x="421140" y="146882"/>
                    <a:pt x="416510" y="141285"/>
                    <a:pt x="413775" y="134737"/>
                  </a:cubicBezTo>
                  <a:cubicBezTo>
                    <a:pt x="411041" y="128188"/>
                    <a:pt x="410325" y="120982"/>
                    <a:pt x="411719" y="114030"/>
                  </a:cubicBezTo>
                  <a:cubicBezTo>
                    <a:pt x="413113" y="107079"/>
                    <a:pt x="416554" y="100693"/>
                    <a:pt x="421607" y="95681"/>
                  </a:cubicBezTo>
                  <a:cubicBezTo>
                    <a:pt x="426660" y="90669"/>
                    <a:pt x="433097" y="87256"/>
                    <a:pt x="440106" y="85873"/>
                  </a:cubicBezTo>
                  <a:cubicBezTo>
                    <a:pt x="447114" y="84490"/>
                    <a:pt x="454380" y="85200"/>
                    <a:pt x="460981" y="87913"/>
                  </a:cubicBezTo>
                  <a:cubicBezTo>
                    <a:pt x="467581" y="90625"/>
                    <a:pt x="473223" y="95218"/>
                    <a:pt x="477193" y="101112"/>
                  </a:cubicBezTo>
                  <a:cubicBezTo>
                    <a:pt x="481164" y="107005"/>
                    <a:pt x="483283" y="113934"/>
                    <a:pt x="483283" y="121022"/>
                  </a:cubicBezTo>
                  <a:cubicBezTo>
                    <a:pt x="483283" y="130527"/>
                    <a:pt x="479479" y="139642"/>
                    <a:pt x="472703" y="146363"/>
                  </a:cubicBezTo>
                  <a:cubicBezTo>
                    <a:pt x="465928" y="153084"/>
                    <a:pt x="456737" y="156860"/>
                    <a:pt x="447154" y="156860"/>
                  </a:cubicBezTo>
                  <a:close/>
                </a:path>
              </a:pathLst>
            </a:custGeom>
            <a:grpFill/>
            <a:ln w="44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71323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400" b="0" i="0" u="none" strike="noStrike" cap="none" spc="0">
                <a:ln>
                  <a:noFill/>
                </a:ln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196" name="Полилиния: фигура 195"/>
            <p:cNvSpPr>
              <a:spLocks noChangeAspect="1"/>
            </p:cNvSpPr>
            <p:nvPr/>
          </p:nvSpPr>
          <p:spPr bwMode="auto">
            <a:xfrm>
              <a:off x="6888035" y="3073303"/>
              <a:ext cx="227786" cy="95351"/>
            </a:xfrm>
            <a:custGeom>
              <a:avLst/>
              <a:gdLst>
                <a:gd name="connsiteX0" fmla="*/ 531455 w 578064"/>
                <a:gd name="connsiteY0" fmla="*/ 1563 h 241980"/>
                <a:gd name="connsiteX1" fmla="*/ 49735 w 578064"/>
                <a:gd name="connsiteY1" fmla="*/ 1563 h 241980"/>
                <a:gd name="connsiteX2" fmla="*/ 15672 w 578064"/>
                <a:gd name="connsiteY2" fmla="*/ 15559 h 241980"/>
                <a:gd name="connsiteX3" fmla="*/ 1563 w 578064"/>
                <a:gd name="connsiteY3" fmla="*/ 49347 h 241980"/>
                <a:gd name="connsiteX4" fmla="*/ 1563 w 578064"/>
                <a:gd name="connsiteY4" fmla="*/ 192699 h 241980"/>
                <a:gd name="connsiteX5" fmla="*/ 15672 w 578064"/>
                <a:gd name="connsiteY5" fmla="*/ 226486 h 241980"/>
                <a:gd name="connsiteX6" fmla="*/ 49735 w 578064"/>
                <a:gd name="connsiteY6" fmla="*/ 240481 h 241980"/>
                <a:gd name="connsiteX7" fmla="*/ 531455 w 578064"/>
                <a:gd name="connsiteY7" fmla="*/ 240481 h 241980"/>
                <a:gd name="connsiteX8" fmla="*/ 565516 w 578064"/>
                <a:gd name="connsiteY8" fmla="*/ 226486 h 241980"/>
                <a:gd name="connsiteX9" fmla="*/ 579627 w 578064"/>
                <a:gd name="connsiteY9" fmla="*/ 192699 h 241980"/>
                <a:gd name="connsiteX10" fmla="*/ 579627 w 578064"/>
                <a:gd name="connsiteY10" fmla="*/ 49347 h 241980"/>
                <a:gd name="connsiteX11" fmla="*/ 565516 w 578064"/>
                <a:gd name="connsiteY11" fmla="*/ 15559 h 241980"/>
                <a:gd name="connsiteX12" fmla="*/ 531455 w 578064"/>
                <a:gd name="connsiteY12" fmla="*/ 1563 h 241980"/>
                <a:gd name="connsiteX13" fmla="*/ 447154 w 578064"/>
                <a:gd name="connsiteY13" fmla="*/ 156860 h 241980"/>
                <a:gd name="connsiteX14" fmla="*/ 427082 w 578064"/>
                <a:gd name="connsiteY14" fmla="*/ 150820 h 241980"/>
                <a:gd name="connsiteX15" fmla="*/ 413775 w 578064"/>
                <a:gd name="connsiteY15" fmla="*/ 134737 h 241980"/>
                <a:gd name="connsiteX16" fmla="*/ 411719 w 578064"/>
                <a:gd name="connsiteY16" fmla="*/ 114030 h 241980"/>
                <a:gd name="connsiteX17" fmla="*/ 421607 w 578064"/>
                <a:gd name="connsiteY17" fmla="*/ 95681 h 241980"/>
                <a:gd name="connsiteX18" fmla="*/ 440106 w 578064"/>
                <a:gd name="connsiteY18" fmla="*/ 85873 h 241980"/>
                <a:gd name="connsiteX19" fmla="*/ 460981 w 578064"/>
                <a:gd name="connsiteY19" fmla="*/ 87913 h 241980"/>
                <a:gd name="connsiteX20" fmla="*/ 477193 w 578064"/>
                <a:gd name="connsiteY20" fmla="*/ 101112 h 241980"/>
                <a:gd name="connsiteX21" fmla="*/ 483283 w 578064"/>
                <a:gd name="connsiteY21" fmla="*/ 121022 h 241980"/>
                <a:gd name="connsiteX22" fmla="*/ 472703 w 578064"/>
                <a:gd name="connsiteY22" fmla="*/ 146363 h 241980"/>
                <a:gd name="connsiteX23" fmla="*/ 447154 w 578064"/>
                <a:gd name="connsiteY23" fmla="*/ 156860 h 24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78064" h="241980" extrusionOk="0">
                  <a:moveTo>
                    <a:pt x="531455" y="1563"/>
                  </a:moveTo>
                  <a:lnTo>
                    <a:pt x="49735" y="1563"/>
                  </a:lnTo>
                  <a:cubicBezTo>
                    <a:pt x="36959" y="1563"/>
                    <a:pt x="24706" y="6598"/>
                    <a:pt x="15672" y="15559"/>
                  </a:cubicBezTo>
                  <a:cubicBezTo>
                    <a:pt x="6638" y="24520"/>
                    <a:pt x="1563" y="36674"/>
                    <a:pt x="1563" y="49347"/>
                  </a:cubicBezTo>
                  <a:lnTo>
                    <a:pt x="1563" y="192699"/>
                  </a:lnTo>
                  <a:cubicBezTo>
                    <a:pt x="1563" y="205371"/>
                    <a:pt x="6638" y="217524"/>
                    <a:pt x="15672" y="226486"/>
                  </a:cubicBezTo>
                  <a:cubicBezTo>
                    <a:pt x="24706" y="235449"/>
                    <a:pt x="36959" y="240481"/>
                    <a:pt x="49735" y="240481"/>
                  </a:cubicBezTo>
                  <a:lnTo>
                    <a:pt x="531455" y="240481"/>
                  </a:lnTo>
                  <a:cubicBezTo>
                    <a:pt x="544231" y="240481"/>
                    <a:pt x="556482" y="235449"/>
                    <a:pt x="565516" y="226486"/>
                  </a:cubicBezTo>
                  <a:cubicBezTo>
                    <a:pt x="574550" y="217524"/>
                    <a:pt x="579627" y="205371"/>
                    <a:pt x="579627" y="192699"/>
                  </a:cubicBezTo>
                  <a:lnTo>
                    <a:pt x="579627" y="49347"/>
                  </a:lnTo>
                  <a:cubicBezTo>
                    <a:pt x="579627" y="36674"/>
                    <a:pt x="574550" y="24520"/>
                    <a:pt x="565516" y="15559"/>
                  </a:cubicBezTo>
                  <a:cubicBezTo>
                    <a:pt x="556482" y="6598"/>
                    <a:pt x="544231" y="1563"/>
                    <a:pt x="531455" y="1563"/>
                  </a:cubicBezTo>
                  <a:close/>
                  <a:moveTo>
                    <a:pt x="447154" y="156860"/>
                  </a:moveTo>
                  <a:cubicBezTo>
                    <a:pt x="440009" y="156860"/>
                    <a:pt x="433023" y="154758"/>
                    <a:pt x="427082" y="150820"/>
                  </a:cubicBezTo>
                  <a:cubicBezTo>
                    <a:pt x="421140" y="146882"/>
                    <a:pt x="416510" y="141285"/>
                    <a:pt x="413775" y="134737"/>
                  </a:cubicBezTo>
                  <a:cubicBezTo>
                    <a:pt x="411041" y="128188"/>
                    <a:pt x="410325" y="120982"/>
                    <a:pt x="411719" y="114030"/>
                  </a:cubicBezTo>
                  <a:cubicBezTo>
                    <a:pt x="413113" y="107079"/>
                    <a:pt x="416554" y="100693"/>
                    <a:pt x="421607" y="95681"/>
                  </a:cubicBezTo>
                  <a:cubicBezTo>
                    <a:pt x="426660" y="90669"/>
                    <a:pt x="433097" y="87256"/>
                    <a:pt x="440106" y="85873"/>
                  </a:cubicBezTo>
                  <a:cubicBezTo>
                    <a:pt x="447114" y="84490"/>
                    <a:pt x="454380" y="85200"/>
                    <a:pt x="460981" y="87913"/>
                  </a:cubicBezTo>
                  <a:cubicBezTo>
                    <a:pt x="467581" y="90625"/>
                    <a:pt x="473223" y="95218"/>
                    <a:pt x="477193" y="101112"/>
                  </a:cubicBezTo>
                  <a:cubicBezTo>
                    <a:pt x="481164" y="107005"/>
                    <a:pt x="483283" y="113934"/>
                    <a:pt x="483283" y="121022"/>
                  </a:cubicBezTo>
                  <a:cubicBezTo>
                    <a:pt x="483283" y="130527"/>
                    <a:pt x="479479" y="139642"/>
                    <a:pt x="472703" y="146363"/>
                  </a:cubicBezTo>
                  <a:cubicBezTo>
                    <a:pt x="465928" y="153084"/>
                    <a:pt x="456737" y="156860"/>
                    <a:pt x="447154" y="156860"/>
                  </a:cubicBezTo>
                  <a:close/>
                </a:path>
              </a:pathLst>
            </a:custGeom>
            <a:grpFill/>
            <a:ln w="44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71323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400" b="0" i="0" u="none" strike="noStrike" cap="none" spc="0">
                <a:ln>
                  <a:noFill/>
                </a:ln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197" name="Полилиния: фигура 196"/>
            <p:cNvSpPr>
              <a:spLocks noChangeAspect="1"/>
            </p:cNvSpPr>
            <p:nvPr/>
          </p:nvSpPr>
          <p:spPr bwMode="auto">
            <a:xfrm>
              <a:off x="6888035" y="2961994"/>
              <a:ext cx="227786" cy="95351"/>
            </a:xfrm>
            <a:custGeom>
              <a:avLst/>
              <a:gdLst>
                <a:gd name="connsiteX0" fmla="*/ 531455 w 578064"/>
                <a:gd name="connsiteY0" fmla="*/ 1563 h 241980"/>
                <a:gd name="connsiteX1" fmla="*/ 49735 w 578064"/>
                <a:gd name="connsiteY1" fmla="*/ 1563 h 241980"/>
                <a:gd name="connsiteX2" fmla="*/ 15672 w 578064"/>
                <a:gd name="connsiteY2" fmla="*/ 15559 h 241980"/>
                <a:gd name="connsiteX3" fmla="*/ 1563 w 578064"/>
                <a:gd name="connsiteY3" fmla="*/ 49347 h 241980"/>
                <a:gd name="connsiteX4" fmla="*/ 1563 w 578064"/>
                <a:gd name="connsiteY4" fmla="*/ 192699 h 241980"/>
                <a:gd name="connsiteX5" fmla="*/ 15672 w 578064"/>
                <a:gd name="connsiteY5" fmla="*/ 226486 h 241980"/>
                <a:gd name="connsiteX6" fmla="*/ 49735 w 578064"/>
                <a:gd name="connsiteY6" fmla="*/ 240481 h 241980"/>
                <a:gd name="connsiteX7" fmla="*/ 531455 w 578064"/>
                <a:gd name="connsiteY7" fmla="*/ 240481 h 241980"/>
                <a:gd name="connsiteX8" fmla="*/ 565516 w 578064"/>
                <a:gd name="connsiteY8" fmla="*/ 226486 h 241980"/>
                <a:gd name="connsiteX9" fmla="*/ 579627 w 578064"/>
                <a:gd name="connsiteY9" fmla="*/ 192699 h 241980"/>
                <a:gd name="connsiteX10" fmla="*/ 579627 w 578064"/>
                <a:gd name="connsiteY10" fmla="*/ 49347 h 241980"/>
                <a:gd name="connsiteX11" fmla="*/ 565516 w 578064"/>
                <a:gd name="connsiteY11" fmla="*/ 15559 h 241980"/>
                <a:gd name="connsiteX12" fmla="*/ 531455 w 578064"/>
                <a:gd name="connsiteY12" fmla="*/ 1563 h 241980"/>
                <a:gd name="connsiteX13" fmla="*/ 447154 w 578064"/>
                <a:gd name="connsiteY13" fmla="*/ 156860 h 241980"/>
                <a:gd name="connsiteX14" fmla="*/ 427082 w 578064"/>
                <a:gd name="connsiteY14" fmla="*/ 150820 h 241980"/>
                <a:gd name="connsiteX15" fmla="*/ 413775 w 578064"/>
                <a:gd name="connsiteY15" fmla="*/ 134737 h 241980"/>
                <a:gd name="connsiteX16" fmla="*/ 411719 w 578064"/>
                <a:gd name="connsiteY16" fmla="*/ 114030 h 241980"/>
                <a:gd name="connsiteX17" fmla="*/ 421607 w 578064"/>
                <a:gd name="connsiteY17" fmla="*/ 95681 h 241980"/>
                <a:gd name="connsiteX18" fmla="*/ 440106 w 578064"/>
                <a:gd name="connsiteY18" fmla="*/ 85873 h 241980"/>
                <a:gd name="connsiteX19" fmla="*/ 460981 w 578064"/>
                <a:gd name="connsiteY19" fmla="*/ 87913 h 241980"/>
                <a:gd name="connsiteX20" fmla="*/ 477193 w 578064"/>
                <a:gd name="connsiteY20" fmla="*/ 101112 h 241980"/>
                <a:gd name="connsiteX21" fmla="*/ 483283 w 578064"/>
                <a:gd name="connsiteY21" fmla="*/ 121022 h 241980"/>
                <a:gd name="connsiteX22" fmla="*/ 472703 w 578064"/>
                <a:gd name="connsiteY22" fmla="*/ 146363 h 241980"/>
                <a:gd name="connsiteX23" fmla="*/ 447154 w 578064"/>
                <a:gd name="connsiteY23" fmla="*/ 156860 h 24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78064" h="241980" extrusionOk="0">
                  <a:moveTo>
                    <a:pt x="531455" y="1563"/>
                  </a:moveTo>
                  <a:lnTo>
                    <a:pt x="49735" y="1563"/>
                  </a:lnTo>
                  <a:cubicBezTo>
                    <a:pt x="36959" y="1563"/>
                    <a:pt x="24706" y="6598"/>
                    <a:pt x="15672" y="15559"/>
                  </a:cubicBezTo>
                  <a:cubicBezTo>
                    <a:pt x="6638" y="24520"/>
                    <a:pt x="1563" y="36674"/>
                    <a:pt x="1563" y="49347"/>
                  </a:cubicBezTo>
                  <a:lnTo>
                    <a:pt x="1563" y="192699"/>
                  </a:lnTo>
                  <a:cubicBezTo>
                    <a:pt x="1563" y="205371"/>
                    <a:pt x="6638" y="217524"/>
                    <a:pt x="15672" y="226486"/>
                  </a:cubicBezTo>
                  <a:cubicBezTo>
                    <a:pt x="24706" y="235449"/>
                    <a:pt x="36959" y="240481"/>
                    <a:pt x="49735" y="240481"/>
                  </a:cubicBezTo>
                  <a:lnTo>
                    <a:pt x="531455" y="240481"/>
                  </a:lnTo>
                  <a:cubicBezTo>
                    <a:pt x="544231" y="240481"/>
                    <a:pt x="556482" y="235449"/>
                    <a:pt x="565516" y="226486"/>
                  </a:cubicBezTo>
                  <a:cubicBezTo>
                    <a:pt x="574550" y="217524"/>
                    <a:pt x="579627" y="205371"/>
                    <a:pt x="579627" y="192699"/>
                  </a:cubicBezTo>
                  <a:lnTo>
                    <a:pt x="579627" y="49347"/>
                  </a:lnTo>
                  <a:cubicBezTo>
                    <a:pt x="579627" y="36674"/>
                    <a:pt x="574550" y="24520"/>
                    <a:pt x="565516" y="15559"/>
                  </a:cubicBezTo>
                  <a:cubicBezTo>
                    <a:pt x="556482" y="6598"/>
                    <a:pt x="544231" y="1563"/>
                    <a:pt x="531455" y="1563"/>
                  </a:cubicBezTo>
                  <a:close/>
                  <a:moveTo>
                    <a:pt x="447154" y="156860"/>
                  </a:moveTo>
                  <a:cubicBezTo>
                    <a:pt x="440009" y="156860"/>
                    <a:pt x="433023" y="154758"/>
                    <a:pt x="427082" y="150820"/>
                  </a:cubicBezTo>
                  <a:cubicBezTo>
                    <a:pt x="421140" y="146882"/>
                    <a:pt x="416510" y="141285"/>
                    <a:pt x="413775" y="134737"/>
                  </a:cubicBezTo>
                  <a:cubicBezTo>
                    <a:pt x="411041" y="128188"/>
                    <a:pt x="410325" y="120982"/>
                    <a:pt x="411719" y="114030"/>
                  </a:cubicBezTo>
                  <a:cubicBezTo>
                    <a:pt x="413113" y="107079"/>
                    <a:pt x="416554" y="100693"/>
                    <a:pt x="421607" y="95681"/>
                  </a:cubicBezTo>
                  <a:cubicBezTo>
                    <a:pt x="426660" y="90669"/>
                    <a:pt x="433097" y="87256"/>
                    <a:pt x="440106" y="85873"/>
                  </a:cubicBezTo>
                  <a:cubicBezTo>
                    <a:pt x="447114" y="84490"/>
                    <a:pt x="454380" y="85200"/>
                    <a:pt x="460981" y="87913"/>
                  </a:cubicBezTo>
                  <a:cubicBezTo>
                    <a:pt x="467581" y="90625"/>
                    <a:pt x="473223" y="95218"/>
                    <a:pt x="477193" y="101112"/>
                  </a:cubicBezTo>
                  <a:cubicBezTo>
                    <a:pt x="481164" y="107005"/>
                    <a:pt x="483283" y="113934"/>
                    <a:pt x="483283" y="121022"/>
                  </a:cubicBezTo>
                  <a:cubicBezTo>
                    <a:pt x="483283" y="130527"/>
                    <a:pt x="479479" y="139642"/>
                    <a:pt x="472703" y="146363"/>
                  </a:cubicBezTo>
                  <a:cubicBezTo>
                    <a:pt x="465928" y="153084"/>
                    <a:pt x="456737" y="156860"/>
                    <a:pt x="447154" y="156860"/>
                  </a:cubicBezTo>
                  <a:close/>
                </a:path>
              </a:pathLst>
            </a:custGeom>
            <a:grpFill/>
            <a:ln w="44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71323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400" b="0" i="0" u="none" strike="noStrike" cap="none" spc="0">
                <a:ln>
                  <a:noFill/>
                </a:ln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198" name="Группа 197"/>
          <p:cNvGrpSpPr>
            <a:grpSpLocks noChangeAspect="1"/>
          </p:cNvGrpSpPr>
          <p:nvPr/>
        </p:nvGrpSpPr>
        <p:grpSpPr bwMode="auto">
          <a:xfrm>
            <a:off x="8179014" y="2429003"/>
            <a:ext cx="198000" cy="276021"/>
            <a:chOff x="6888035" y="2961994"/>
            <a:chExt cx="227786" cy="317544"/>
          </a:xfrm>
          <a:solidFill>
            <a:srgbClr val="D9D9D9"/>
          </a:solidFill>
        </p:grpSpPr>
        <p:sp>
          <p:nvSpPr>
            <p:cNvPr id="199" name="Полилиния: фигура 198"/>
            <p:cNvSpPr>
              <a:spLocks noChangeAspect="1"/>
            </p:cNvSpPr>
            <p:nvPr/>
          </p:nvSpPr>
          <p:spPr bwMode="auto">
            <a:xfrm>
              <a:off x="6888035" y="3184187"/>
              <a:ext cx="227786" cy="95351"/>
            </a:xfrm>
            <a:custGeom>
              <a:avLst/>
              <a:gdLst>
                <a:gd name="connsiteX0" fmla="*/ 531455 w 578064"/>
                <a:gd name="connsiteY0" fmla="*/ 1563 h 241980"/>
                <a:gd name="connsiteX1" fmla="*/ 49735 w 578064"/>
                <a:gd name="connsiteY1" fmla="*/ 1563 h 241980"/>
                <a:gd name="connsiteX2" fmla="*/ 15672 w 578064"/>
                <a:gd name="connsiteY2" fmla="*/ 15559 h 241980"/>
                <a:gd name="connsiteX3" fmla="*/ 1563 w 578064"/>
                <a:gd name="connsiteY3" fmla="*/ 49347 h 241980"/>
                <a:gd name="connsiteX4" fmla="*/ 1563 w 578064"/>
                <a:gd name="connsiteY4" fmla="*/ 192699 h 241980"/>
                <a:gd name="connsiteX5" fmla="*/ 15672 w 578064"/>
                <a:gd name="connsiteY5" fmla="*/ 226486 h 241980"/>
                <a:gd name="connsiteX6" fmla="*/ 49735 w 578064"/>
                <a:gd name="connsiteY6" fmla="*/ 240481 h 241980"/>
                <a:gd name="connsiteX7" fmla="*/ 531455 w 578064"/>
                <a:gd name="connsiteY7" fmla="*/ 240481 h 241980"/>
                <a:gd name="connsiteX8" fmla="*/ 565516 w 578064"/>
                <a:gd name="connsiteY8" fmla="*/ 226486 h 241980"/>
                <a:gd name="connsiteX9" fmla="*/ 579627 w 578064"/>
                <a:gd name="connsiteY9" fmla="*/ 192699 h 241980"/>
                <a:gd name="connsiteX10" fmla="*/ 579627 w 578064"/>
                <a:gd name="connsiteY10" fmla="*/ 49347 h 241980"/>
                <a:gd name="connsiteX11" fmla="*/ 565516 w 578064"/>
                <a:gd name="connsiteY11" fmla="*/ 15559 h 241980"/>
                <a:gd name="connsiteX12" fmla="*/ 531455 w 578064"/>
                <a:gd name="connsiteY12" fmla="*/ 1563 h 241980"/>
                <a:gd name="connsiteX13" fmla="*/ 447154 w 578064"/>
                <a:gd name="connsiteY13" fmla="*/ 156860 h 241980"/>
                <a:gd name="connsiteX14" fmla="*/ 427082 w 578064"/>
                <a:gd name="connsiteY14" fmla="*/ 150820 h 241980"/>
                <a:gd name="connsiteX15" fmla="*/ 413775 w 578064"/>
                <a:gd name="connsiteY15" fmla="*/ 134737 h 241980"/>
                <a:gd name="connsiteX16" fmla="*/ 411719 w 578064"/>
                <a:gd name="connsiteY16" fmla="*/ 114030 h 241980"/>
                <a:gd name="connsiteX17" fmla="*/ 421607 w 578064"/>
                <a:gd name="connsiteY17" fmla="*/ 95681 h 241980"/>
                <a:gd name="connsiteX18" fmla="*/ 440106 w 578064"/>
                <a:gd name="connsiteY18" fmla="*/ 85873 h 241980"/>
                <a:gd name="connsiteX19" fmla="*/ 460981 w 578064"/>
                <a:gd name="connsiteY19" fmla="*/ 87913 h 241980"/>
                <a:gd name="connsiteX20" fmla="*/ 477193 w 578064"/>
                <a:gd name="connsiteY20" fmla="*/ 101112 h 241980"/>
                <a:gd name="connsiteX21" fmla="*/ 483283 w 578064"/>
                <a:gd name="connsiteY21" fmla="*/ 121022 h 241980"/>
                <a:gd name="connsiteX22" fmla="*/ 472703 w 578064"/>
                <a:gd name="connsiteY22" fmla="*/ 146363 h 241980"/>
                <a:gd name="connsiteX23" fmla="*/ 447154 w 578064"/>
                <a:gd name="connsiteY23" fmla="*/ 156860 h 24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78064" h="241980" extrusionOk="0">
                  <a:moveTo>
                    <a:pt x="531455" y="1563"/>
                  </a:moveTo>
                  <a:lnTo>
                    <a:pt x="49735" y="1563"/>
                  </a:lnTo>
                  <a:cubicBezTo>
                    <a:pt x="36959" y="1563"/>
                    <a:pt x="24706" y="6598"/>
                    <a:pt x="15672" y="15559"/>
                  </a:cubicBezTo>
                  <a:cubicBezTo>
                    <a:pt x="6638" y="24520"/>
                    <a:pt x="1563" y="36674"/>
                    <a:pt x="1563" y="49347"/>
                  </a:cubicBezTo>
                  <a:lnTo>
                    <a:pt x="1563" y="192699"/>
                  </a:lnTo>
                  <a:cubicBezTo>
                    <a:pt x="1563" y="205371"/>
                    <a:pt x="6638" y="217524"/>
                    <a:pt x="15672" y="226486"/>
                  </a:cubicBezTo>
                  <a:cubicBezTo>
                    <a:pt x="24706" y="235449"/>
                    <a:pt x="36959" y="240481"/>
                    <a:pt x="49735" y="240481"/>
                  </a:cubicBezTo>
                  <a:lnTo>
                    <a:pt x="531455" y="240481"/>
                  </a:lnTo>
                  <a:cubicBezTo>
                    <a:pt x="544231" y="240481"/>
                    <a:pt x="556482" y="235449"/>
                    <a:pt x="565516" y="226486"/>
                  </a:cubicBezTo>
                  <a:cubicBezTo>
                    <a:pt x="574550" y="217524"/>
                    <a:pt x="579627" y="205371"/>
                    <a:pt x="579627" y="192699"/>
                  </a:cubicBezTo>
                  <a:lnTo>
                    <a:pt x="579627" y="49347"/>
                  </a:lnTo>
                  <a:cubicBezTo>
                    <a:pt x="579627" y="36674"/>
                    <a:pt x="574550" y="24520"/>
                    <a:pt x="565516" y="15559"/>
                  </a:cubicBezTo>
                  <a:cubicBezTo>
                    <a:pt x="556482" y="6598"/>
                    <a:pt x="544231" y="1563"/>
                    <a:pt x="531455" y="1563"/>
                  </a:cubicBezTo>
                  <a:close/>
                  <a:moveTo>
                    <a:pt x="447154" y="156860"/>
                  </a:moveTo>
                  <a:cubicBezTo>
                    <a:pt x="440009" y="156860"/>
                    <a:pt x="433023" y="154758"/>
                    <a:pt x="427082" y="150820"/>
                  </a:cubicBezTo>
                  <a:cubicBezTo>
                    <a:pt x="421140" y="146882"/>
                    <a:pt x="416510" y="141285"/>
                    <a:pt x="413775" y="134737"/>
                  </a:cubicBezTo>
                  <a:cubicBezTo>
                    <a:pt x="411041" y="128188"/>
                    <a:pt x="410325" y="120982"/>
                    <a:pt x="411719" y="114030"/>
                  </a:cubicBezTo>
                  <a:cubicBezTo>
                    <a:pt x="413113" y="107079"/>
                    <a:pt x="416554" y="100693"/>
                    <a:pt x="421607" y="95681"/>
                  </a:cubicBezTo>
                  <a:cubicBezTo>
                    <a:pt x="426660" y="90669"/>
                    <a:pt x="433097" y="87256"/>
                    <a:pt x="440106" y="85873"/>
                  </a:cubicBezTo>
                  <a:cubicBezTo>
                    <a:pt x="447114" y="84490"/>
                    <a:pt x="454380" y="85200"/>
                    <a:pt x="460981" y="87913"/>
                  </a:cubicBezTo>
                  <a:cubicBezTo>
                    <a:pt x="467581" y="90625"/>
                    <a:pt x="473223" y="95218"/>
                    <a:pt x="477193" y="101112"/>
                  </a:cubicBezTo>
                  <a:cubicBezTo>
                    <a:pt x="481164" y="107005"/>
                    <a:pt x="483283" y="113934"/>
                    <a:pt x="483283" y="121022"/>
                  </a:cubicBezTo>
                  <a:cubicBezTo>
                    <a:pt x="483283" y="130527"/>
                    <a:pt x="479479" y="139642"/>
                    <a:pt x="472703" y="146363"/>
                  </a:cubicBezTo>
                  <a:cubicBezTo>
                    <a:pt x="465928" y="153084"/>
                    <a:pt x="456737" y="156860"/>
                    <a:pt x="447154" y="156860"/>
                  </a:cubicBezTo>
                  <a:close/>
                </a:path>
              </a:pathLst>
            </a:custGeom>
            <a:grpFill/>
            <a:ln w="44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71323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400" b="0" i="0" u="none" strike="noStrike" cap="none" spc="0">
                <a:ln>
                  <a:noFill/>
                </a:ln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201" name="Полилиния: фигура 200"/>
            <p:cNvSpPr>
              <a:spLocks noChangeAspect="1"/>
            </p:cNvSpPr>
            <p:nvPr/>
          </p:nvSpPr>
          <p:spPr bwMode="auto">
            <a:xfrm>
              <a:off x="6888035" y="3073303"/>
              <a:ext cx="227786" cy="95351"/>
            </a:xfrm>
            <a:custGeom>
              <a:avLst/>
              <a:gdLst>
                <a:gd name="connsiteX0" fmla="*/ 531455 w 578064"/>
                <a:gd name="connsiteY0" fmla="*/ 1563 h 241980"/>
                <a:gd name="connsiteX1" fmla="*/ 49735 w 578064"/>
                <a:gd name="connsiteY1" fmla="*/ 1563 h 241980"/>
                <a:gd name="connsiteX2" fmla="*/ 15672 w 578064"/>
                <a:gd name="connsiteY2" fmla="*/ 15559 h 241980"/>
                <a:gd name="connsiteX3" fmla="*/ 1563 w 578064"/>
                <a:gd name="connsiteY3" fmla="*/ 49347 h 241980"/>
                <a:gd name="connsiteX4" fmla="*/ 1563 w 578064"/>
                <a:gd name="connsiteY4" fmla="*/ 192699 h 241980"/>
                <a:gd name="connsiteX5" fmla="*/ 15672 w 578064"/>
                <a:gd name="connsiteY5" fmla="*/ 226486 h 241980"/>
                <a:gd name="connsiteX6" fmla="*/ 49735 w 578064"/>
                <a:gd name="connsiteY6" fmla="*/ 240481 h 241980"/>
                <a:gd name="connsiteX7" fmla="*/ 531455 w 578064"/>
                <a:gd name="connsiteY7" fmla="*/ 240481 h 241980"/>
                <a:gd name="connsiteX8" fmla="*/ 565516 w 578064"/>
                <a:gd name="connsiteY8" fmla="*/ 226486 h 241980"/>
                <a:gd name="connsiteX9" fmla="*/ 579627 w 578064"/>
                <a:gd name="connsiteY9" fmla="*/ 192699 h 241980"/>
                <a:gd name="connsiteX10" fmla="*/ 579627 w 578064"/>
                <a:gd name="connsiteY10" fmla="*/ 49347 h 241980"/>
                <a:gd name="connsiteX11" fmla="*/ 565516 w 578064"/>
                <a:gd name="connsiteY11" fmla="*/ 15559 h 241980"/>
                <a:gd name="connsiteX12" fmla="*/ 531455 w 578064"/>
                <a:gd name="connsiteY12" fmla="*/ 1563 h 241980"/>
                <a:gd name="connsiteX13" fmla="*/ 447154 w 578064"/>
                <a:gd name="connsiteY13" fmla="*/ 156860 h 241980"/>
                <a:gd name="connsiteX14" fmla="*/ 427082 w 578064"/>
                <a:gd name="connsiteY14" fmla="*/ 150820 h 241980"/>
                <a:gd name="connsiteX15" fmla="*/ 413775 w 578064"/>
                <a:gd name="connsiteY15" fmla="*/ 134737 h 241980"/>
                <a:gd name="connsiteX16" fmla="*/ 411719 w 578064"/>
                <a:gd name="connsiteY16" fmla="*/ 114030 h 241980"/>
                <a:gd name="connsiteX17" fmla="*/ 421607 w 578064"/>
                <a:gd name="connsiteY17" fmla="*/ 95681 h 241980"/>
                <a:gd name="connsiteX18" fmla="*/ 440106 w 578064"/>
                <a:gd name="connsiteY18" fmla="*/ 85873 h 241980"/>
                <a:gd name="connsiteX19" fmla="*/ 460981 w 578064"/>
                <a:gd name="connsiteY19" fmla="*/ 87913 h 241980"/>
                <a:gd name="connsiteX20" fmla="*/ 477193 w 578064"/>
                <a:gd name="connsiteY20" fmla="*/ 101112 h 241980"/>
                <a:gd name="connsiteX21" fmla="*/ 483283 w 578064"/>
                <a:gd name="connsiteY21" fmla="*/ 121022 h 241980"/>
                <a:gd name="connsiteX22" fmla="*/ 472703 w 578064"/>
                <a:gd name="connsiteY22" fmla="*/ 146363 h 241980"/>
                <a:gd name="connsiteX23" fmla="*/ 447154 w 578064"/>
                <a:gd name="connsiteY23" fmla="*/ 156860 h 24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78064" h="241980" extrusionOk="0">
                  <a:moveTo>
                    <a:pt x="531455" y="1563"/>
                  </a:moveTo>
                  <a:lnTo>
                    <a:pt x="49735" y="1563"/>
                  </a:lnTo>
                  <a:cubicBezTo>
                    <a:pt x="36959" y="1563"/>
                    <a:pt x="24706" y="6598"/>
                    <a:pt x="15672" y="15559"/>
                  </a:cubicBezTo>
                  <a:cubicBezTo>
                    <a:pt x="6638" y="24520"/>
                    <a:pt x="1563" y="36674"/>
                    <a:pt x="1563" y="49347"/>
                  </a:cubicBezTo>
                  <a:lnTo>
                    <a:pt x="1563" y="192699"/>
                  </a:lnTo>
                  <a:cubicBezTo>
                    <a:pt x="1563" y="205371"/>
                    <a:pt x="6638" y="217524"/>
                    <a:pt x="15672" y="226486"/>
                  </a:cubicBezTo>
                  <a:cubicBezTo>
                    <a:pt x="24706" y="235449"/>
                    <a:pt x="36959" y="240481"/>
                    <a:pt x="49735" y="240481"/>
                  </a:cubicBezTo>
                  <a:lnTo>
                    <a:pt x="531455" y="240481"/>
                  </a:lnTo>
                  <a:cubicBezTo>
                    <a:pt x="544231" y="240481"/>
                    <a:pt x="556482" y="235449"/>
                    <a:pt x="565516" y="226486"/>
                  </a:cubicBezTo>
                  <a:cubicBezTo>
                    <a:pt x="574550" y="217524"/>
                    <a:pt x="579627" y="205371"/>
                    <a:pt x="579627" y="192699"/>
                  </a:cubicBezTo>
                  <a:lnTo>
                    <a:pt x="579627" y="49347"/>
                  </a:lnTo>
                  <a:cubicBezTo>
                    <a:pt x="579627" y="36674"/>
                    <a:pt x="574550" y="24520"/>
                    <a:pt x="565516" y="15559"/>
                  </a:cubicBezTo>
                  <a:cubicBezTo>
                    <a:pt x="556482" y="6598"/>
                    <a:pt x="544231" y="1563"/>
                    <a:pt x="531455" y="1563"/>
                  </a:cubicBezTo>
                  <a:close/>
                  <a:moveTo>
                    <a:pt x="447154" y="156860"/>
                  </a:moveTo>
                  <a:cubicBezTo>
                    <a:pt x="440009" y="156860"/>
                    <a:pt x="433023" y="154758"/>
                    <a:pt x="427082" y="150820"/>
                  </a:cubicBezTo>
                  <a:cubicBezTo>
                    <a:pt x="421140" y="146882"/>
                    <a:pt x="416510" y="141285"/>
                    <a:pt x="413775" y="134737"/>
                  </a:cubicBezTo>
                  <a:cubicBezTo>
                    <a:pt x="411041" y="128188"/>
                    <a:pt x="410325" y="120982"/>
                    <a:pt x="411719" y="114030"/>
                  </a:cubicBezTo>
                  <a:cubicBezTo>
                    <a:pt x="413113" y="107079"/>
                    <a:pt x="416554" y="100693"/>
                    <a:pt x="421607" y="95681"/>
                  </a:cubicBezTo>
                  <a:cubicBezTo>
                    <a:pt x="426660" y="90669"/>
                    <a:pt x="433097" y="87256"/>
                    <a:pt x="440106" y="85873"/>
                  </a:cubicBezTo>
                  <a:cubicBezTo>
                    <a:pt x="447114" y="84490"/>
                    <a:pt x="454380" y="85200"/>
                    <a:pt x="460981" y="87913"/>
                  </a:cubicBezTo>
                  <a:cubicBezTo>
                    <a:pt x="467581" y="90625"/>
                    <a:pt x="473223" y="95218"/>
                    <a:pt x="477193" y="101112"/>
                  </a:cubicBezTo>
                  <a:cubicBezTo>
                    <a:pt x="481164" y="107005"/>
                    <a:pt x="483283" y="113934"/>
                    <a:pt x="483283" y="121022"/>
                  </a:cubicBezTo>
                  <a:cubicBezTo>
                    <a:pt x="483283" y="130527"/>
                    <a:pt x="479479" y="139642"/>
                    <a:pt x="472703" y="146363"/>
                  </a:cubicBezTo>
                  <a:cubicBezTo>
                    <a:pt x="465928" y="153084"/>
                    <a:pt x="456737" y="156860"/>
                    <a:pt x="447154" y="156860"/>
                  </a:cubicBezTo>
                  <a:close/>
                </a:path>
              </a:pathLst>
            </a:custGeom>
            <a:grpFill/>
            <a:ln w="44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71323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400" b="0" i="0" u="none" strike="noStrike" cap="none" spc="0">
                <a:ln>
                  <a:noFill/>
                </a:ln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202" name="Полилиния: фигура 201"/>
            <p:cNvSpPr>
              <a:spLocks noChangeAspect="1"/>
            </p:cNvSpPr>
            <p:nvPr/>
          </p:nvSpPr>
          <p:spPr bwMode="auto">
            <a:xfrm>
              <a:off x="6888035" y="2961994"/>
              <a:ext cx="227786" cy="95351"/>
            </a:xfrm>
            <a:custGeom>
              <a:avLst/>
              <a:gdLst>
                <a:gd name="connsiteX0" fmla="*/ 531455 w 578064"/>
                <a:gd name="connsiteY0" fmla="*/ 1563 h 241980"/>
                <a:gd name="connsiteX1" fmla="*/ 49735 w 578064"/>
                <a:gd name="connsiteY1" fmla="*/ 1563 h 241980"/>
                <a:gd name="connsiteX2" fmla="*/ 15672 w 578064"/>
                <a:gd name="connsiteY2" fmla="*/ 15559 h 241980"/>
                <a:gd name="connsiteX3" fmla="*/ 1563 w 578064"/>
                <a:gd name="connsiteY3" fmla="*/ 49347 h 241980"/>
                <a:gd name="connsiteX4" fmla="*/ 1563 w 578064"/>
                <a:gd name="connsiteY4" fmla="*/ 192699 h 241980"/>
                <a:gd name="connsiteX5" fmla="*/ 15672 w 578064"/>
                <a:gd name="connsiteY5" fmla="*/ 226486 h 241980"/>
                <a:gd name="connsiteX6" fmla="*/ 49735 w 578064"/>
                <a:gd name="connsiteY6" fmla="*/ 240481 h 241980"/>
                <a:gd name="connsiteX7" fmla="*/ 531455 w 578064"/>
                <a:gd name="connsiteY7" fmla="*/ 240481 h 241980"/>
                <a:gd name="connsiteX8" fmla="*/ 565516 w 578064"/>
                <a:gd name="connsiteY8" fmla="*/ 226486 h 241980"/>
                <a:gd name="connsiteX9" fmla="*/ 579627 w 578064"/>
                <a:gd name="connsiteY9" fmla="*/ 192699 h 241980"/>
                <a:gd name="connsiteX10" fmla="*/ 579627 w 578064"/>
                <a:gd name="connsiteY10" fmla="*/ 49347 h 241980"/>
                <a:gd name="connsiteX11" fmla="*/ 565516 w 578064"/>
                <a:gd name="connsiteY11" fmla="*/ 15559 h 241980"/>
                <a:gd name="connsiteX12" fmla="*/ 531455 w 578064"/>
                <a:gd name="connsiteY12" fmla="*/ 1563 h 241980"/>
                <a:gd name="connsiteX13" fmla="*/ 447154 w 578064"/>
                <a:gd name="connsiteY13" fmla="*/ 156860 h 241980"/>
                <a:gd name="connsiteX14" fmla="*/ 427082 w 578064"/>
                <a:gd name="connsiteY14" fmla="*/ 150820 h 241980"/>
                <a:gd name="connsiteX15" fmla="*/ 413775 w 578064"/>
                <a:gd name="connsiteY15" fmla="*/ 134737 h 241980"/>
                <a:gd name="connsiteX16" fmla="*/ 411719 w 578064"/>
                <a:gd name="connsiteY16" fmla="*/ 114030 h 241980"/>
                <a:gd name="connsiteX17" fmla="*/ 421607 w 578064"/>
                <a:gd name="connsiteY17" fmla="*/ 95681 h 241980"/>
                <a:gd name="connsiteX18" fmla="*/ 440106 w 578064"/>
                <a:gd name="connsiteY18" fmla="*/ 85873 h 241980"/>
                <a:gd name="connsiteX19" fmla="*/ 460981 w 578064"/>
                <a:gd name="connsiteY19" fmla="*/ 87913 h 241980"/>
                <a:gd name="connsiteX20" fmla="*/ 477193 w 578064"/>
                <a:gd name="connsiteY20" fmla="*/ 101112 h 241980"/>
                <a:gd name="connsiteX21" fmla="*/ 483283 w 578064"/>
                <a:gd name="connsiteY21" fmla="*/ 121022 h 241980"/>
                <a:gd name="connsiteX22" fmla="*/ 472703 w 578064"/>
                <a:gd name="connsiteY22" fmla="*/ 146363 h 241980"/>
                <a:gd name="connsiteX23" fmla="*/ 447154 w 578064"/>
                <a:gd name="connsiteY23" fmla="*/ 156860 h 24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78064" h="241980" extrusionOk="0">
                  <a:moveTo>
                    <a:pt x="531455" y="1563"/>
                  </a:moveTo>
                  <a:lnTo>
                    <a:pt x="49735" y="1563"/>
                  </a:lnTo>
                  <a:cubicBezTo>
                    <a:pt x="36959" y="1563"/>
                    <a:pt x="24706" y="6598"/>
                    <a:pt x="15672" y="15559"/>
                  </a:cubicBezTo>
                  <a:cubicBezTo>
                    <a:pt x="6638" y="24520"/>
                    <a:pt x="1563" y="36674"/>
                    <a:pt x="1563" y="49347"/>
                  </a:cubicBezTo>
                  <a:lnTo>
                    <a:pt x="1563" y="192699"/>
                  </a:lnTo>
                  <a:cubicBezTo>
                    <a:pt x="1563" y="205371"/>
                    <a:pt x="6638" y="217524"/>
                    <a:pt x="15672" y="226486"/>
                  </a:cubicBezTo>
                  <a:cubicBezTo>
                    <a:pt x="24706" y="235449"/>
                    <a:pt x="36959" y="240481"/>
                    <a:pt x="49735" y="240481"/>
                  </a:cubicBezTo>
                  <a:lnTo>
                    <a:pt x="531455" y="240481"/>
                  </a:lnTo>
                  <a:cubicBezTo>
                    <a:pt x="544231" y="240481"/>
                    <a:pt x="556482" y="235449"/>
                    <a:pt x="565516" y="226486"/>
                  </a:cubicBezTo>
                  <a:cubicBezTo>
                    <a:pt x="574550" y="217524"/>
                    <a:pt x="579627" y="205371"/>
                    <a:pt x="579627" y="192699"/>
                  </a:cubicBezTo>
                  <a:lnTo>
                    <a:pt x="579627" y="49347"/>
                  </a:lnTo>
                  <a:cubicBezTo>
                    <a:pt x="579627" y="36674"/>
                    <a:pt x="574550" y="24520"/>
                    <a:pt x="565516" y="15559"/>
                  </a:cubicBezTo>
                  <a:cubicBezTo>
                    <a:pt x="556482" y="6598"/>
                    <a:pt x="544231" y="1563"/>
                    <a:pt x="531455" y="1563"/>
                  </a:cubicBezTo>
                  <a:close/>
                  <a:moveTo>
                    <a:pt x="447154" y="156860"/>
                  </a:moveTo>
                  <a:cubicBezTo>
                    <a:pt x="440009" y="156860"/>
                    <a:pt x="433023" y="154758"/>
                    <a:pt x="427082" y="150820"/>
                  </a:cubicBezTo>
                  <a:cubicBezTo>
                    <a:pt x="421140" y="146882"/>
                    <a:pt x="416510" y="141285"/>
                    <a:pt x="413775" y="134737"/>
                  </a:cubicBezTo>
                  <a:cubicBezTo>
                    <a:pt x="411041" y="128188"/>
                    <a:pt x="410325" y="120982"/>
                    <a:pt x="411719" y="114030"/>
                  </a:cubicBezTo>
                  <a:cubicBezTo>
                    <a:pt x="413113" y="107079"/>
                    <a:pt x="416554" y="100693"/>
                    <a:pt x="421607" y="95681"/>
                  </a:cubicBezTo>
                  <a:cubicBezTo>
                    <a:pt x="426660" y="90669"/>
                    <a:pt x="433097" y="87256"/>
                    <a:pt x="440106" y="85873"/>
                  </a:cubicBezTo>
                  <a:cubicBezTo>
                    <a:pt x="447114" y="84490"/>
                    <a:pt x="454380" y="85200"/>
                    <a:pt x="460981" y="87913"/>
                  </a:cubicBezTo>
                  <a:cubicBezTo>
                    <a:pt x="467581" y="90625"/>
                    <a:pt x="473223" y="95218"/>
                    <a:pt x="477193" y="101112"/>
                  </a:cubicBezTo>
                  <a:cubicBezTo>
                    <a:pt x="481164" y="107005"/>
                    <a:pt x="483283" y="113934"/>
                    <a:pt x="483283" y="121022"/>
                  </a:cubicBezTo>
                  <a:cubicBezTo>
                    <a:pt x="483283" y="130527"/>
                    <a:pt x="479479" y="139642"/>
                    <a:pt x="472703" y="146363"/>
                  </a:cubicBezTo>
                  <a:cubicBezTo>
                    <a:pt x="465928" y="153084"/>
                    <a:pt x="456737" y="156860"/>
                    <a:pt x="447154" y="156860"/>
                  </a:cubicBezTo>
                  <a:close/>
                </a:path>
              </a:pathLst>
            </a:custGeom>
            <a:grpFill/>
            <a:ln w="44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71323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400" b="0" i="0" u="none" strike="noStrike" cap="none" spc="0">
                <a:ln>
                  <a:noFill/>
                </a:ln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203" name="Группа 202"/>
          <p:cNvGrpSpPr>
            <a:grpSpLocks noChangeAspect="1"/>
          </p:cNvGrpSpPr>
          <p:nvPr/>
        </p:nvGrpSpPr>
        <p:grpSpPr bwMode="auto">
          <a:xfrm>
            <a:off x="7838574" y="2429003"/>
            <a:ext cx="198000" cy="276021"/>
            <a:chOff x="6888035" y="2961994"/>
            <a:chExt cx="227786" cy="317544"/>
          </a:xfrm>
          <a:solidFill>
            <a:srgbClr val="D9D9D9"/>
          </a:solidFill>
        </p:grpSpPr>
        <p:sp>
          <p:nvSpPr>
            <p:cNvPr id="205" name="Полилиния: фигура 204"/>
            <p:cNvSpPr>
              <a:spLocks noChangeAspect="1"/>
            </p:cNvSpPr>
            <p:nvPr/>
          </p:nvSpPr>
          <p:spPr bwMode="auto">
            <a:xfrm>
              <a:off x="6888035" y="3184187"/>
              <a:ext cx="227786" cy="95351"/>
            </a:xfrm>
            <a:custGeom>
              <a:avLst/>
              <a:gdLst>
                <a:gd name="connsiteX0" fmla="*/ 531455 w 578064"/>
                <a:gd name="connsiteY0" fmla="*/ 1563 h 241980"/>
                <a:gd name="connsiteX1" fmla="*/ 49735 w 578064"/>
                <a:gd name="connsiteY1" fmla="*/ 1563 h 241980"/>
                <a:gd name="connsiteX2" fmla="*/ 15672 w 578064"/>
                <a:gd name="connsiteY2" fmla="*/ 15559 h 241980"/>
                <a:gd name="connsiteX3" fmla="*/ 1563 w 578064"/>
                <a:gd name="connsiteY3" fmla="*/ 49347 h 241980"/>
                <a:gd name="connsiteX4" fmla="*/ 1563 w 578064"/>
                <a:gd name="connsiteY4" fmla="*/ 192699 h 241980"/>
                <a:gd name="connsiteX5" fmla="*/ 15672 w 578064"/>
                <a:gd name="connsiteY5" fmla="*/ 226486 h 241980"/>
                <a:gd name="connsiteX6" fmla="*/ 49735 w 578064"/>
                <a:gd name="connsiteY6" fmla="*/ 240481 h 241980"/>
                <a:gd name="connsiteX7" fmla="*/ 531455 w 578064"/>
                <a:gd name="connsiteY7" fmla="*/ 240481 h 241980"/>
                <a:gd name="connsiteX8" fmla="*/ 565516 w 578064"/>
                <a:gd name="connsiteY8" fmla="*/ 226486 h 241980"/>
                <a:gd name="connsiteX9" fmla="*/ 579627 w 578064"/>
                <a:gd name="connsiteY9" fmla="*/ 192699 h 241980"/>
                <a:gd name="connsiteX10" fmla="*/ 579627 w 578064"/>
                <a:gd name="connsiteY10" fmla="*/ 49347 h 241980"/>
                <a:gd name="connsiteX11" fmla="*/ 565516 w 578064"/>
                <a:gd name="connsiteY11" fmla="*/ 15559 h 241980"/>
                <a:gd name="connsiteX12" fmla="*/ 531455 w 578064"/>
                <a:gd name="connsiteY12" fmla="*/ 1563 h 241980"/>
                <a:gd name="connsiteX13" fmla="*/ 447154 w 578064"/>
                <a:gd name="connsiteY13" fmla="*/ 156860 h 241980"/>
                <a:gd name="connsiteX14" fmla="*/ 427082 w 578064"/>
                <a:gd name="connsiteY14" fmla="*/ 150820 h 241980"/>
                <a:gd name="connsiteX15" fmla="*/ 413775 w 578064"/>
                <a:gd name="connsiteY15" fmla="*/ 134737 h 241980"/>
                <a:gd name="connsiteX16" fmla="*/ 411719 w 578064"/>
                <a:gd name="connsiteY16" fmla="*/ 114030 h 241980"/>
                <a:gd name="connsiteX17" fmla="*/ 421607 w 578064"/>
                <a:gd name="connsiteY17" fmla="*/ 95681 h 241980"/>
                <a:gd name="connsiteX18" fmla="*/ 440106 w 578064"/>
                <a:gd name="connsiteY18" fmla="*/ 85873 h 241980"/>
                <a:gd name="connsiteX19" fmla="*/ 460981 w 578064"/>
                <a:gd name="connsiteY19" fmla="*/ 87913 h 241980"/>
                <a:gd name="connsiteX20" fmla="*/ 477193 w 578064"/>
                <a:gd name="connsiteY20" fmla="*/ 101112 h 241980"/>
                <a:gd name="connsiteX21" fmla="*/ 483283 w 578064"/>
                <a:gd name="connsiteY21" fmla="*/ 121022 h 241980"/>
                <a:gd name="connsiteX22" fmla="*/ 472703 w 578064"/>
                <a:gd name="connsiteY22" fmla="*/ 146363 h 241980"/>
                <a:gd name="connsiteX23" fmla="*/ 447154 w 578064"/>
                <a:gd name="connsiteY23" fmla="*/ 156860 h 24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78064" h="241980" extrusionOk="0">
                  <a:moveTo>
                    <a:pt x="531455" y="1563"/>
                  </a:moveTo>
                  <a:lnTo>
                    <a:pt x="49735" y="1563"/>
                  </a:lnTo>
                  <a:cubicBezTo>
                    <a:pt x="36959" y="1563"/>
                    <a:pt x="24706" y="6598"/>
                    <a:pt x="15672" y="15559"/>
                  </a:cubicBezTo>
                  <a:cubicBezTo>
                    <a:pt x="6638" y="24520"/>
                    <a:pt x="1563" y="36674"/>
                    <a:pt x="1563" y="49347"/>
                  </a:cubicBezTo>
                  <a:lnTo>
                    <a:pt x="1563" y="192699"/>
                  </a:lnTo>
                  <a:cubicBezTo>
                    <a:pt x="1563" y="205371"/>
                    <a:pt x="6638" y="217524"/>
                    <a:pt x="15672" y="226486"/>
                  </a:cubicBezTo>
                  <a:cubicBezTo>
                    <a:pt x="24706" y="235449"/>
                    <a:pt x="36959" y="240481"/>
                    <a:pt x="49735" y="240481"/>
                  </a:cubicBezTo>
                  <a:lnTo>
                    <a:pt x="531455" y="240481"/>
                  </a:lnTo>
                  <a:cubicBezTo>
                    <a:pt x="544231" y="240481"/>
                    <a:pt x="556482" y="235449"/>
                    <a:pt x="565516" y="226486"/>
                  </a:cubicBezTo>
                  <a:cubicBezTo>
                    <a:pt x="574550" y="217524"/>
                    <a:pt x="579627" y="205371"/>
                    <a:pt x="579627" y="192699"/>
                  </a:cubicBezTo>
                  <a:lnTo>
                    <a:pt x="579627" y="49347"/>
                  </a:lnTo>
                  <a:cubicBezTo>
                    <a:pt x="579627" y="36674"/>
                    <a:pt x="574550" y="24520"/>
                    <a:pt x="565516" y="15559"/>
                  </a:cubicBezTo>
                  <a:cubicBezTo>
                    <a:pt x="556482" y="6598"/>
                    <a:pt x="544231" y="1563"/>
                    <a:pt x="531455" y="1563"/>
                  </a:cubicBezTo>
                  <a:close/>
                  <a:moveTo>
                    <a:pt x="447154" y="156860"/>
                  </a:moveTo>
                  <a:cubicBezTo>
                    <a:pt x="440009" y="156860"/>
                    <a:pt x="433023" y="154758"/>
                    <a:pt x="427082" y="150820"/>
                  </a:cubicBezTo>
                  <a:cubicBezTo>
                    <a:pt x="421140" y="146882"/>
                    <a:pt x="416510" y="141285"/>
                    <a:pt x="413775" y="134737"/>
                  </a:cubicBezTo>
                  <a:cubicBezTo>
                    <a:pt x="411041" y="128188"/>
                    <a:pt x="410325" y="120982"/>
                    <a:pt x="411719" y="114030"/>
                  </a:cubicBezTo>
                  <a:cubicBezTo>
                    <a:pt x="413113" y="107079"/>
                    <a:pt x="416554" y="100693"/>
                    <a:pt x="421607" y="95681"/>
                  </a:cubicBezTo>
                  <a:cubicBezTo>
                    <a:pt x="426660" y="90669"/>
                    <a:pt x="433097" y="87256"/>
                    <a:pt x="440106" y="85873"/>
                  </a:cubicBezTo>
                  <a:cubicBezTo>
                    <a:pt x="447114" y="84490"/>
                    <a:pt x="454380" y="85200"/>
                    <a:pt x="460981" y="87913"/>
                  </a:cubicBezTo>
                  <a:cubicBezTo>
                    <a:pt x="467581" y="90625"/>
                    <a:pt x="473223" y="95218"/>
                    <a:pt x="477193" y="101112"/>
                  </a:cubicBezTo>
                  <a:cubicBezTo>
                    <a:pt x="481164" y="107005"/>
                    <a:pt x="483283" y="113934"/>
                    <a:pt x="483283" y="121022"/>
                  </a:cubicBezTo>
                  <a:cubicBezTo>
                    <a:pt x="483283" y="130527"/>
                    <a:pt x="479479" y="139642"/>
                    <a:pt x="472703" y="146363"/>
                  </a:cubicBezTo>
                  <a:cubicBezTo>
                    <a:pt x="465928" y="153084"/>
                    <a:pt x="456737" y="156860"/>
                    <a:pt x="447154" y="156860"/>
                  </a:cubicBezTo>
                  <a:close/>
                </a:path>
              </a:pathLst>
            </a:custGeom>
            <a:grpFill/>
            <a:ln w="44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71323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400" b="0" i="0" u="none" strike="noStrike" cap="none" spc="0">
                <a:ln>
                  <a:noFill/>
                </a:ln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206" name="Полилиния: фигура 205"/>
            <p:cNvSpPr>
              <a:spLocks noChangeAspect="1"/>
            </p:cNvSpPr>
            <p:nvPr/>
          </p:nvSpPr>
          <p:spPr bwMode="auto">
            <a:xfrm>
              <a:off x="6888035" y="3073303"/>
              <a:ext cx="227786" cy="95351"/>
            </a:xfrm>
            <a:custGeom>
              <a:avLst/>
              <a:gdLst>
                <a:gd name="connsiteX0" fmla="*/ 531455 w 578064"/>
                <a:gd name="connsiteY0" fmla="*/ 1563 h 241980"/>
                <a:gd name="connsiteX1" fmla="*/ 49735 w 578064"/>
                <a:gd name="connsiteY1" fmla="*/ 1563 h 241980"/>
                <a:gd name="connsiteX2" fmla="*/ 15672 w 578064"/>
                <a:gd name="connsiteY2" fmla="*/ 15559 h 241980"/>
                <a:gd name="connsiteX3" fmla="*/ 1563 w 578064"/>
                <a:gd name="connsiteY3" fmla="*/ 49347 h 241980"/>
                <a:gd name="connsiteX4" fmla="*/ 1563 w 578064"/>
                <a:gd name="connsiteY4" fmla="*/ 192699 h 241980"/>
                <a:gd name="connsiteX5" fmla="*/ 15672 w 578064"/>
                <a:gd name="connsiteY5" fmla="*/ 226486 h 241980"/>
                <a:gd name="connsiteX6" fmla="*/ 49735 w 578064"/>
                <a:gd name="connsiteY6" fmla="*/ 240481 h 241980"/>
                <a:gd name="connsiteX7" fmla="*/ 531455 w 578064"/>
                <a:gd name="connsiteY7" fmla="*/ 240481 h 241980"/>
                <a:gd name="connsiteX8" fmla="*/ 565516 w 578064"/>
                <a:gd name="connsiteY8" fmla="*/ 226486 h 241980"/>
                <a:gd name="connsiteX9" fmla="*/ 579627 w 578064"/>
                <a:gd name="connsiteY9" fmla="*/ 192699 h 241980"/>
                <a:gd name="connsiteX10" fmla="*/ 579627 w 578064"/>
                <a:gd name="connsiteY10" fmla="*/ 49347 h 241980"/>
                <a:gd name="connsiteX11" fmla="*/ 565516 w 578064"/>
                <a:gd name="connsiteY11" fmla="*/ 15559 h 241980"/>
                <a:gd name="connsiteX12" fmla="*/ 531455 w 578064"/>
                <a:gd name="connsiteY12" fmla="*/ 1563 h 241980"/>
                <a:gd name="connsiteX13" fmla="*/ 447154 w 578064"/>
                <a:gd name="connsiteY13" fmla="*/ 156860 h 241980"/>
                <a:gd name="connsiteX14" fmla="*/ 427082 w 578064"/>
                <a:gd name="connsiteY14" fmla="*/ 150820 h 241980"/>
                <a:gd name="connsiteX15" fmla="*/ 413775 w 578064"/>
                <a:gd name="connsiteY15" fmla="*/ 134737 h 241980"/>
                <a:gd name="connsiteX16" fmla="*/ 411719 w 578064"/>
                <a:gd name="connsiteY16" fmla="*/ 114030 h 241980"/>
                <a:gd name="connsiteX17" fmla="*/ 421607 w 578064"/>
                <a:gd name="connsiteY17" fmla="*/ 95681 h 241980"/>
                <a:gd name="connsiteX18" fmla="*/ 440106 w 578064"/>
                <a:gd name="connsiteY18" fmla="*/ 85873 h 241980"/>
                <a:gd name="connsiteX19" fmla="*/ 460981 w 578064"/>
                <a:gd name="connsiteY19" fmla="*/ 87913 h 241980"/>
                <a:gd name="connsiteX20" fmla="*/ 477193 w 578064"/>
                <a:gd name="connsiteY20" fmla="*/ 101112 h 241980"/>
                <a:gd name="connsiteX21" fmla="*/ 483283 w 578064"/>
                <a:gd name="connsiteY21" fmla="*/ 121022 h 241980"/>
                <a:gd name="connsiteX22" fmla="*/ 472703 w 578064"/>
                <a:gd name="connsiteY22" fmla="*/ 146363 h 241980"/>
                <a:gd name="connsiteX23" fmla="*/ 447154 w 578064"/>
                <a:gd name="connsiteY23" fmla="*/ 156860 h 24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78064" h="241980" extrusionOk="0">
                  <a:moveTo>
                    <a:pt x="531455" y="1563"/>
                  </a:moveTo>
                  <a:lnTo>
                    <a:pt x="49735" y="1563"/>
                  </a:lnTo>
                  <a:cubicBezTo>
                    <a:pt x="36959" y="1563"/>
                    <a:pt x="24706" y="6598"/>
                    <a:pt x="15672" y="15559"/>
                  </a:cubicBezTo>
                  <a:cubicBezTo>
                    <a:pt x="6638" y="24520"/>
                    <a:pt x="1563" y="36674"/>
                    <a:pt x="1563" y="49347"/>
                  </a:cubicBezTo>
                  <a:lnTo>
                    <a:pt x="1563" y="192699"/>
                  </a:lnTo>
                  <a:cubicBezTo>
                    <a:pt x="1563" y="205371"/>
                    <a:pt x="6638" y="217524"/>
                    <a:pt x="15672" y="226486"/>
                  </a:cubicBezTo>
                  <a:cubicBezTo>
                    <a:pt x="24706" y="235449"/>
                    <a:pt x="36959" y="240481"/>
                    <a:pt x="49735" y="240481"/>
                  </a:cubicBezTo>
                  <a:lnTo>
                    <a:pt x="531455" y="240481"/>
                  </a:lnTo>
                  <a:cubicBezTo>
                    <a:pt x="544231" y="240481"/>
                    <a:pt x="556482" y="235449"/>
                    <a:pt x="565516" y="226486"/>
                  </a:cubicBezTo>
                  <a:cubicBezTo>
                    <a:pt x="574550" y="217524"/>
                    <a:pt x="579627" y="205371"/>
                    <a:pt x="579627" y="192699"/>
                  </a:cubicBezTo>
                  <a:lnTo>
                    <a:pt x="579627" y="49347"/>
                  </a:lnTo>
                  <a:cubicBezTo>
                    <a:pt x="579627" y="36674"/>
                    <a:pt x="574550" y="24520"/>
                    <a:pt x="565516" y="15559"/>
                  </a:cubicBezTo>
                  <a:cubicBezTo>
                    <a:pt x="556482" y="6598"/>
                    <a:pt x="544231" y="1563"/>
                    <a:pt x="531455" y="1563"/>
                  </a:cubicBezTo>
                  <a:close/>
                  <a:moveTo>
                    <a:pt x="447154" y="156860"/>
                  </a:moveTo>
                  <a:cubicBezTo>
                    <a:pt x="440009" y="156860"/>
                    <a:pt x="433023" y="154758"/>
                    <a:pt x="427082" y="150820"/>
                  </a:cubicBezTo>
                  <a:cubicBezTo>
                    <a:pt x="421140" y="146882"/>
                    <a:pt x="416510" y="141285"/>
                    <a:pt x="413775" y="134737"/>
                  </a:cubicBezTo>
                  <a:cubicBezTo>
                    <a:pt x="411041" y="128188"/>
                    <a:pt x="410325" y="120982"/>
                    <a:pt x="411719" y="114030"/>
                  </a:cubicBezTo>
                  <a:cubicBezTo>
                    <a:pt x="413113" y="107079"/>
                    <a:pt x="416554" y="100693"/>
                    <a:pt x="421607" y="95681"/>
                  </a:cubicBezTo>
                  <a:cubicBezTo>
                    <a:pt x="426660" y="90669"/>
                    <a:pt x="433097" y="87256"/>
                    <a:pt x="440106" y="85873"/>
                  </a:cubicBezTo>
                  <a:cubicBezTo>
                    <a:pt x="447114" y="84490"/>
                    <a:pt x="454380" y="85200"/>
                    <a:pt x="460981" y="87913"/>
                  </a:cubicBezTo>
                  <a:cubicBezTo>
                    <a:pt x="467581" y="90625"/>
                    <a:pt x="473223" y="95218"/>
                    <a:pt x="477193" y="101112"/>
                  </a:cubicBezTo>
                  <a:cubicBezTo>
                    <a:pt x="481164" y="107005"/>
                    <a:pt x="483283" y="113934"/>
                    <a:pt x="483283" y="121022"/>
                  </a:cubicBezTo>
                  <a:cubicBezTo>
                    <a:pt x="483283" y="130527"/>
                    <a:pt x="479479" y="139642"/>
                    <a:pt x="472703" y="146363"/>
                  </a:cubicBezTo>
                  <a:cubicBezTo>
                    <a:pt x="465928" y="153084"/>
                    <a:pt x="456737" y="156860"/>
                    <a:pt x="447154" y="156860"/>
                  </a:cubicBezTo>
                  <a:close/>
                </a:path>
              </a:pathLst>
            </a:custGeom>
            <a:grpFill/>
            <a:ln w="44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71323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400" b="0" i="0" u="none" strike="noStrike" cap="none" spc="0">
                <a:ln>
                  <a:noFill/>
                </a:ln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207" name="Полилиния: фигура 206"/>
            <p:cNvSpPr>
              <a:spLocks noChangeAspect="1"/>
            </p:cNvSpPr>
            <p:nvPr/>
          </p:nvSpPr>
          <p:spPr bwMode="auto">
            <a:xfrm>
              <a:off x="6888035" y="2961994"/>
              <a:ext cx="227786" cy="95351"/>
            </a:xfrm>
            <a:custGeom>
              <a:avLst/>
              <a:gdLst>
                <a:gd name="connsiteX0" fmla="*/ 531455 w 578064"/>
                <a:gd name="connsiteY0" fmla="*/ 1563 h 241980"/>
                <a:gd name="connsiteX1" fmla="*/ 49735 w 578064"/>
                <a:gd name="connsiteY1" fmla="*/ 1563 h 241980"/>
                <a:gd name="connsiteX2" fmla="*/ 15672 w 578064"/>
                <a:gd name="connsiteY2" fmla="*/ 15559 h 241980"/>
                <a:gd name="connsiteX3" fmla="*/ 1563 w 578064"/>
                <a:gd name="connsiteY3" fmla="*/ 49347 h 241980"/>
                <a:gd name="connsiteX4" fmla="*/ 1563 w 578064"/>
                <a:gd name="connsiteY4" fmla="*/ 192699 h 241980"/>
                <a:gd name="connsiteX5" fmla="*/ 15672 w 578064"/>
                <a:gd name="connsiteY5" fmla="*/ 226486 h 241980"/>
                <a:gd name="connsiteX6" fmla="*/ 49735 w 578064"/>
                <a:gd name="connsiteY6" fmla="*/ 240481 h 241980"/>
                <a:gd name="connsiteX7" fmla="*/ 531455 w 578064"/>
                <a:gd name="connsiteY7" fmla="*/ 240481 h 241980"/>
                <a:gd name="connsiteX8" fmla="*/ 565516 w 578064"/>
                <a:gd name="connsiteY8" fmla="*/ 226486 h 241980"/>
                <a:gd name="connsiteX9" fmla="*/ 579627 w 578064"/>
                <a:gd name="connsiteY9" fmla="*/ 192699 h 241980"/>
                <a:gd name="connsiteX10" fmla="*/ 579627 w 578064"/>
                <a:gd name="connsiteY10" fmla="*/ 49347 h 241980"/>
                <a:gd name="connsiteX11" fmla="*/ 565516 w 578064"/>
                <a:gd name="connsiteY11" fmla="*/ 15559 h 241980"/>
                <a:gd name="connsiteX12" fmla="*/ 531455 w 578064"/>
                <a:gd name="connsiteY12" fmla="*/ 1563 h 241980"/>
                <a:gd name="connsiteX13" fmla="*/ 447154 w 578064"/>
                <a:gd name="connsiteY13" fmla="*/ 156860 h 241980"/>
                <a:gd name="connsiteX14" fmla="*/ 427082 w 578064"/>
                <a:gd name="connsiteY14" fmla="*/ 150820 h 241980"/>
                <a:gd name="connsiteX15" fmla="*/ 413775 w 578064"/>
                <a:gd name="connsiteY15" fmla="*/ 134737 h 241980"/>
                <a:gd name="connsiteX16" fmla="*/ 411719 w 578064"/>
                <a:gd name="connsiteY16" fmla="*/ 114030 h 241980"/>
                <a:gd name="connsiteX17" fmla="*/ 421607 w 578064"/>
                <a:gd name="connsiteY17" fmla="*/ 95681 h 241980"/>
                <a:gd name="connsiteX18" fmla="*/ 440106 w 578064"/>
                <a:gd name="connsiteY18" fmla="*/ 85873 h 241980"/>
                <a:gd name="connsiteX19" fmla="*/ 460981 w 578064"/>
                <a:gd name="connsiteY19" fmla="*/ 87913 h 241980"/>
                <a:gd name="connsiteX20" fmla="*/ 477193 w 578064"/>
                <a:gd name="connsiteY20" fmla="*/ 101112 h 241980"/>
                <a:gd name="connsiteX21" fmla="*/ 483283 w 578064"/>
                <a:gd name="connsiteY21" fmla="*/ 121022 h 241980"/>
                <a:gd name="connsiteX22" fmla="*/ 472703 w 578064"/>
                <a:gd name="connsiteY22" fmla="*/ 146363 h 241980"/>
                <a:gd name="connsiteX23" fmla="*/ 447154 w 578064"/>
                <a:gd name="connsiteY23" fmla="*/ 156860 h 24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78064" h="241980" extrusionOk="0">
                  <a:moveTo>
                    <a:pt x="531455" y="1563"/>
                  </a:moveTo>
                  <a:lnTo>
                    <a:pt x="49735" y="1563"/>
                  </a:lnTo>
                  <a:cubicBezTo>
                    <a:pt x="36959" y="1563"/>
                    <a:pt x="24706" y="6598"/>
                    <a:pt x="15672" y="15559"/>
                  </a:cubicBezTo>
                  <a:cubicBezTo>
                    <a:pt x="6638" y="24520"/>
                    <a:pt x="1563" y="36674"/>
                    <a:pt x="1563" y="49347"/>
                  </a:cubicBezTo>
                  <a:lnTo>
                    <a:pt x="1563" y="192699"/>
                  </a:lnTo>
                  <a:cubicBezTo>
                    <a:pt x="1563" y="205371"/>
                    <a:pt x="6638" y="217524"/>
                    <a:pt x="15672" y="226486"/>
                  </a:cubicBezTo>
                  <a:cubicBezTo>
                    <a:pt x="24706" y="235449"/>
                    <a:pt x="36959" y="240481"/>
                    <a:pt x="49735" y="240481"/>
                  </a:cubicBezTo>
                  <a:lnTo>
                    <a:pt x="531455" y="240481"/>
                  </a:lnTo>
                  <a:cubicBezTo>
                    <a:pt x="544231" y="240481"/>
                    <a:pt x="556482" y="235449"/>
                    <a:pt x="565516" y="226486"/>
                  </a:cubicBezTo>
                  <a:cubicBezTo>
                    <a:pt x="574550" y="217524"/>
                    <a:pt x="579627" y="205371"/>
                    <a:pt x="579627" y="192699"/>
                  </a:cubicBezTo>
                  <a:lnTo>
                    <a:pt x="579627" y="49347"/>
                  </a:lnTo>
                  <a:cubicBezTo>
                    <a:pt x="579627" y="36674"/>
                    <a:pt x="574550" y="24520"/>
                    <a:pt x="565516" y="15559"/>
                  </a:cubicBezTo>
                  <a:cubicBezTo>
                    <a:pt x="556482" y="6598"/>
                    <a:pt x="544231" y="1563"/>
                    <a:pt x="531455" y="1563"/>
                  </a:cubicBezTo>
                  <a:close/>
                  <a:moveTo>
                    <a:pt x="447154" y="156860"/>
                  </a:moveTo>
                  <a:cubicBezTo>
                    <a:pt x="440009" y="156860"/>
                    <a:pt x="433023" y="154758"/>
                    <a:pt x="427082" y="150820"/>
                  </a:cubicBezTo>
                  <a:cubicBezTo>
                    <a:pt x="421140" y="146882"/>
                    <a:pt x="416510" y="141285"/>
                    <a:pt x="413775" y="134737"/>
                  </a:cubicBezTo>
                  <a:cubicBezTo>
                    <a:pt x="411041" y="128188"/>
                    <a:pt x="410325" y="120982"/>
                    <a:pt x="411719" y="114030"/>
                  </a:cubicBezTo>
                  <a:cubicBezTo>
                    <a:pt x="413113" y="107079"/>
                    <a:pt x="416554" y="100693"/>
                    <a:pt x="421607" y="95681"/>
                  </a:cubicBezTo>
                  <a:cubicBezTo>
                    <a:pt x="426660" y="90669"/>
                    <a:pt x="433097" y="87256"/>
                    <a:pt x="440106" y="85873"/>
                  </a:cubicBezTo>
                  <a:cubicBezTo>
                    <a:pt x="447114" y="84490"/>
                    <a:pt x="454380" y="85200"/>
                    <a:pt x="460981" y="87913"/>
                  </a:cubicBezTo>
                  <a:cubicBezTo>
                    <a:pt x="467581" y="90625"/>
                    <a:pt x="473223" y="95218"/>
                    <a:pt x="477193" y="101112"/>
                  </a:cubicBezTo>
                  <a:cubicBezTo>
                    <a:pt x="481164" y="107005"/>
                    <a:pt x="483283" y="113934"/>
                    <a:pt x="483283" y="121022"/>
                  </a:cubicBezTo>
                  <a:cubicBezTo>
                    <a:pt x="483283" y="130527"/>
                    <a:pt x="479479" y="139642"/>
                    <a:pt x="472703" y="146363"/>
                  </a:cubicBezTo>
                  <a:cubicBezTo>
                    <a:pt x="465928" y="153084"/>
                    <a:pt x="456737" y="156860"/>
                    <a:pt x="447154" y="156860"/>
                  </a:cubicBezTo>
                  <a:close/>
                </a:path>
              </a:pathLst>
            </a:custGeom>
            <a:grpFill/>
            <a:ln w="44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71323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400" b="0" i="0" u="none" strike="noStrike" cap="none" spc="0">
                <a:ln>
                  <a:noFill/>
                </a:ln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208" name="Группа 207"/>
          <p:cNvGrpSpPr>
            <a:grpSpLocks noChangeAspect="1"/>
          </p:cNvGrpSpPr>
          <p:nvPr/>
        </p:nvGrpSpPr>
        <p:grpSpPr bwMode="auto">
          <a:xfrm>
            <a:off x="7498134" y="2429003"/>
            <a:ext cx="198000" cy="276021"/>
            <a:chOff x="6888035" y="2961994"/>
            <a:chExt cx="227786" cy="317544"/>
          </a:xfrm>
          <a:solidFill>
            <a:srgbClr val="D9D9D9"/>
          </a:solidFill>
        </p:grpSpPr>
        <p:sp>
          <p:nvSpPr>
            <p:cNvPr id="209" name="Полилиния: фигура 208"/>
            <p:cNvSpPr>
              <a:spLocks noChangeAspect="1"/>
            </p:cNvSpPr>
            <p:nvPr/>
          </p:nvSpPr>
          <p:spPr bwMode="auto">
            <a:xfrm>
              <a:off x="6888035" y="3184187"/>
              <a:ext cx="227786" cy="95351"/>
            </a:xfrm>
            <a:custGeom>
              <a:avLst/>
              <a:gdLst>
                <a:gd name="connsiteX0" fmla="*/ 531455 w 578064"/>
                <a:gd name="connsiteY0" fmla="*/ 1563 h 241980"/>
                <a:gd name="connsiteX1" fmla="*/ 49735 w 578064"/>
                <a:gd name="connsiteY1" fmla="*/ 1563 h 241980"/>
                <a:gd name="connsiteX2" fmla="*/ 15672 w 578064"/>
                <a:gd name="connsiteY2" fmla="*/ 15559 h 241980"/>
                <a:gd name="connsiteX3" fmla="*/ 1563 w 578064"/>
                <a:gd name="connsiteY3" fmla="*/ 49347 h 241980"/>
                <a:gd name="connsiteX4" fmla="*/ 1563 w 578064"/>
                <a:gd name="connsiteY4" fmla="*/ 192699 h 241980"/>
                <a:gd name="connsiteX5" fmla="*/ 15672 w 578064"/>
                <a:gd name="connsiteY5" fmla="*/ 226486 h 241980"/>
                <a:gd name="connsiteX6" fmla="*/ 49735 w 578064"/>
                <a:gd name="connsiteY6" fmla="*/ 240481 h 241980"/>
                <a:gd name="connsiteX7" fmla="*/ 531455 w 578064"/>
                <a:gd name="connsiteY7" fmla="*/ 240481 h 241980"/>
                <a:gd name="connsiteX8" fmla="*/ 565516 w 578064"/>
                <a:gd name="connsiteY8" fmla="*/ 226486 h 241980"/>
                <a:gd name="connsiteX9" fmla="*/ 579627 w 578064"/>
                <a:gd name="connsiteY9" fmla="*/ 192699 h 241980"/>
                <a:gd name="connsiteX10" fmla="*/ 579627 w 578064"/>
                <a:gd name="connsiteY10" fmla="*/ 49347 h 241980"/>
                <a:gd name="connsiteX11" fmla="*/ 565516 w 578064"/>
                <a:gd name="connsiteY11" fmla="*/ 15559 h 241980"/>
                <a:gd name="connsiteX12" fmla="*/ 531455 w 578064"/>
                <a:gd name="connsiteY12" fmla="*/ 1563 h 241980"/>
                <a:gd name="connsiteX13" fmla="*/ 447154 w 578064"/>
                <a:gd name="connsiteY13" fmla="*/ 156860 h 241980"/>
                <a:gd name="connsiteX14" fmla="*/ 427082 w 578064"/>
                <a:gd name="connsiteY14" fmla="*/ 150820 h 241980"/>
                <a:gd name="connsiteX15" fmla="*/ 413775 w 578064"/>
                <a:gd name="connsiteY15" fmla="*/ 134737 h 241980"/>
                <a:gd name="connsiteX16" fmla="*/ 411719 w 578064"/>
                <a:gd name="connsiteY16" fmla="*/ 114030 h 241980"/>
                <a:gd name="connsiteX17" fmla="*/ 421607 w 578064"/>
                <a:gd name="connsiteY17" fmla="*/ 95681 h 241980"/>
                <a:gd name="connsiteX18" fmla="*/ 440106 w 578064"/>
                <a:gd name="connsiteY18" fmla="*/ 85873 h 241980"/>
                <a:gd name="connsiteX19" fmla="*/ 460981 w 578064"/>
                <a:gd name="connsiteY19" fmla="*/ 87913 h 241980"/>
                <a:gd name="connsiteX20" fmla="*/ 477193 w 578064"/>
                <a:gd name="connsiteY20" fmla="*/ 101112 h 241980"/>
                <a:gd name="connsiteX21" fmla="*/ 483283 w 578064"/>
                <a:gd name="connsiteY21" fmla="*/ 121022 h 241980"/>
                <a:gd name="connsiteX22" fmla="*/ 472703 w 578064"/>
                <a:gd name="connsiteY22" fmla="*/ 146363 h 241980"/>
                <a:gd name="connsiteX23" fmla="*/ 447154 w 578064"/>
                <a:gd name="connsiteY23" fmla="*/ 156860 h 24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78064" h="241980" extrusionOk="0">
                  <a:moveTo>
                    <a:pt x="531455" y="1563"/>
                  </a:moveTo>
                  <a:lnTo>
                    <a:pt x="49735" y="1563"/>
                  </a:lnTo>
                  <a:cubicBezTo>
                    <a:pt x="36959" y="1563"/>
                    <a:pt x="24706" y="6598"/>
                    <a:pt x="15672" y="15559"/>
                  </a:cubicBezTo>
                  <a:cubicBezTo>
                    <a:pt x="6638" y="24520"/>
                    <a:pt x="1563" y="36674"/>
                    <a:pt x="1563" y="49347"/>
                  </a:cubicBezTo>
                  <a:lnTo>
                    <a:pt x="1563" y="192699"/>
                  </a:lnTo>
                  <a:cubicBezTo>
                    <a:pt x="1563" y="205371"/>
                    <a:pt x="6638" y="217524"/>
                    <a:pt x="15672" y="226486"/>
                  </a:cubicBezTo>
                  <a:cubicBezTo>
                    <a:pt x="24706" y="235449"/>
                    <a:pt x="36959" y="240481"/>
                    <a:pt x="49735" y="240481"/>
                  </a:cubicBezTo>
                  <a:lnTo>
                    <a:pt x="531455" y="240481"/>
                  </a:lnTo>
                  <a:cubicBezTo>
                    <a:pt x="544231" y="240481"/>
                    <a:pt x="556482" y="235449"/>
                    <a:pt x="565516" y="226486"/>
                  </a:cubicBezTo>
                  <a:cubicBezTo>
                    <a:pt x="574550" y="217524"/>
                    <a:pt x="579627" y="205371"/>
                    <a:pt x="579627" y="192699"/>
                  </a:cubicBezTo>
                  <a:lnTo>
                    <a:pt x="579627" y="49347"/>
                  </a:lnTo>
                  <a:cubicBezTo>
                    <a:pt x="579627" y="36674"/>
                    <a:pt x="574550" y="24520"/>
                    <a:pt x="565516" y="15559"/>
                  </a:cubicBezTo>
                  <a:cubicBezTo>
                    <a:pt x="556482" y="6598"/>
                    <a:pt x="544231" y="1563"/>
                    <a:pt x="531455" y="1563"/>
                  </a:cubicBezTo>
                  <a:close/>
                  <a:moveTo>
                    <a:pt x="447154" y="156860"/>
                  </a:moveTo>
                  <a:cubicBezTo>
                    <a:pt x="440009" y="156860"/>
                    <a:pt x="433023" y="154758"/>
                    <a:pt x="427082" y="150820"/>
                  </a:cubicBezTo>
                  <a:cubicBezTo>
                    <a:pt x="421140" y="146882"/>
                    <a:pt x="416510" y="141285"/>
                    <a:pt x="413775" y="134737"/>
                  </a:cubicBezTo>
                  <a:cubicBezTo>
                    <a:pt x="411041" y="128188"/>
                    <a:pt x="410325" y="120982"/>
                    <a:pt x="411719" y="114030"/>
                  </a:cubicBezTo>
                  <a:cubicBezTo>
                    <a:pt x="413113" y="107079"/>
                    <a:pt x="416554" y="100693"/>
                    <a:pt x="421607" y="95681"/>
                  </a:cubicBezTo>
                  <a:cubicBezTo>
                    <a:pt x="426660" y="90669"/>
                    <a:pt x="433097" y="87256"/>
                    <a:pt x="440106" y="85873"/>
                  </a:cubicBezTo>
                  <a:cubicBezTo>
                    <a:pt x="447114" y="84490"/>
                    <a:pt x="454380" y="85200"/>
                    <a:pt x="460981" y="87913"/>
                  </a:cubicBezTo>
                  <a:cubicBezTo>
                    <a:pt x="467581" y="90625"/>
                    <a:pt x="473223" y="95218"/>
                    <a:pt x="477193" y="101112"/>
                  </a:cubicBezTo>
                  <a:cubicBezTo>
                    <a:pt x="481164" y="107005"/>
                    <a:pt x="483283" y="113934"/>
                    <a:pt x="483283" y="121022"/>
                  </a:cubicBezTo>
                  <a:cubicBezTo>
                    <a:pt x="483283" y="130527"/>
                    <a:pt x="479479" y="139642"/>
                    <a:pt x="472703" y="146363"/>
                  </a:cubicBezTo>
                  <a:cubicBezTo>
                    <a:pt x="465928" y="153084"/>
                    <a:pt x="456737" y="156860"/>
                    <a:pt x="447154" y="156860"/>
                  </a:cubicBezTo>
                  <a:close/>
                </a:path>
              </a:pathLst>
            </a:custGeom>
            <a:grpFill/>
            <a:ln w="44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71323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400" b="0" i="0" u="none" strike="noStrike" cap="none" spc="0">
                <a:ln>
                  <a:noFill/>
                </a:ln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210" name="Полилиния: фигура 209"/>
            <p:cNvSpPr>
              <a:spLocks noChangeAspect="1"/>
            </p:cNvSpPr>
            <p:nvPr/>
          </p:nvSpPr>
          <p:spPr bwMode="auto">
            <a:xfrm>
              <a:off x="6888035" y="3073303"/>
              <a:ext cx="227786" cy="95351"/>
            </a:xfrm>
            <a:custGeom>
              <a:avLst/>
              <a:gdLst>
                <a:gd name="connsiteX0" fmla="*/ 531455 w 578064"/>
                <a:gd name="connsiteY0" fmla="*/ 1563 h 241980"/>
                <a:gd name="connsiteX1" fmla="*/ 49735 w 578064"/>
                <a:gd name="connsiteY1" fmla="*/ 1563 h 241980"/>
                <a:gd name="connsiteX2" fmla="*/ 15672 w 578064"/>
                <a:gd name="connsiteY2" fmla="*/ 15559 h 241980"/>
                <a:gd name="connsiteX3" fmla="*/ 1563 w 578064"/>
                <a:gd name="connsiteY3" fmla="*/ 49347 h 241980"/>
                <a:gd name="connsiteX4" fmla="*/ 1563 w 578064"/>
                <a:gd name="connsiteY4" fmla="*/ 192699 h 241980"/>
                <a:gd name="connsiteX5" fmla="*/ 15672 w 578064"/>
                <a:gd name="connsiteY5" fmla="*/ 226486 h 241980"/>
                <a:gd name="connsiteX6" fmla="*/ 49735 w 578064"/>
                <a:gd name="connsiteY6" fmla="*/ 240481 h 241980"/>
                <a:gd name="connsiteX7" fmla="*/ 531455 w 578064"/>
                <a:gd name="connsiteY7" fmla="*/ 240481 h 241980"/>
                <a:gd name="connsiteX8" fmla="*/ 565516 w 578064"/>
                <a:gd name="connsiteY8" fmla="*/ 226486 h 241980"/>
                <a:gd name="connsiteX9" fmla="*/ 579627 w 578064"/>
                <a:gd name="connsiteY9" fmla="*/ 192699 h 241980"/>
                <a:gd name="connsiteX10" fmla="*/ 579627 w 578064"/>
                <a:gd name="connsiteY10" fmla="*/ 49347 h 241980"/>
                <a:gd name="connsiteX11" fmla="*/ 565516 w 578064"/>
                <a:gd name="connsiteY11" fmla="*/ 15559 h 241980"/>
                <a:gd name="connsiteX12" fmla="*/ 531455 w 578064"/>
                <a:gd name="connsiteY12" fmla="*/ 1563 h 241980"/>
                <a:gd name="connsiteX13" fmla="*/ 447154 w 578064"/>
                <a:gd name="connsiteY13" fmla="*/ 156860 h 241980"/>
                <a:gd name="connsiteX14" fmla="*/ 427082 w 578064"/>
                <a:gd name="connsiteY14" fmla="*/ 150820 h 241980"/>
                <a:gd name="connsiteX15" fmla="*/ 413775 w 578064"/>
                <a:gd name="connsiteY15" fmla="*/ 134737 h 241980"/>
                <a:gd name="connsiteX16" fmla="*/ 411719 w 578064"/>
                <a:gd name="connsiteY16" fmla="*/ 114030 h 241980"/>
                <a:gd name="connsiteX17" fmla="*/ 421607 w 578064"/>
                <a:gd name="connsiteY17" fmla="*/ 95681 h 241980"/>
                <a:gd name="connsiteX18" fmla="*/ 440106 w 578064"/>
                <a:gd name="connsiteY18" fmla="*/ 85873 h 241980"/>
                <a:gd name="connsiteX19" fmla="*/ 460981 w 578064"/>
                <a:gd name="connsiteY19" fmla="*/ 87913 h 241980"/>
                <a:gd name="connsiteX20" fmla="*/ 477193 w 578064"/>
                <a:gd name="connsiteY20" fmla="*/ 101112 h 241980"/>
                <a:gd name="connsiteX21" fmla="*/ 483283 w 578064"/>
                <a:gd name="connsiteY21" fmla="*/ 121022 h 241980"/>
                <a:gd name="connsiteX22" fmla="*/ 472703 w 578064"/>
                <a:gd name="connsiteY22" fmla="*/ 146363 h 241980"/>
                <a:gd name="connsiteX23" fmla="*/ 447154 w 578064"/>
                <a:gd name="connsiteY23" fmla="*/ 156860 h 24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78064" h="241980" extrusionOk="0">
                  <a:moveTo>
                    <a:pt x="531455" y="1563"/>
                  </a:moveTo>
                  <a:lnTo>
                    <a:pt x="49735" y="1563"/>
                  </a:lnTo>
                  <a:cubicBezTo>
                    <a:pt x="36959" y="1563"/>
                    <a:pt x="24706" y="6598"/>
                    <a:pt x="15672" y="15559"/>
                  </a:cubicBezTo>
                  <a:cubicBezTo>
                    <a:pt x="6638" y="24520"/>
                    <a:pt x="1563" y="36674"/>
                    <a:pt x="1563" y="49347"/>
                  </a:cubicBezTo>
                  <a:lnTo>
                    <a:pt x="1563" y="192699"/>
                  </a:lnTo>
                  <a:cubicBezTo>
                    <a:pt x="1563" y="205371"/>
                    <a:pt x="6638" y="217524"/>
                    <a:pt x="15672" y="226486"/>
                  </a:cubicBezTo>
                  <a:cubicBezTo>
                    <a:pt x="24706" y="235449"/>
                    <a:pt x="36959" y="240481"/>
                    <a:pt x="49735" y="240481"/>
                  </a:cubicBezTo>
                  <a:lnTo>
                    <a:pt x="531455" y="240481"/>
                  </a:lnTo>
                  <a:cubicBezTo>
                    <a:pt x="544231" y="240481"/>
                    <a:pt x="556482" y="235449"/>
                    <a:pt x="565516" y="226486"/>
                  </a:cubicBezTo>
                  <a:cubicBezTo>
                    <a:pt x="574550" y="217524"/>
                    <a:pt x="579627" y="205371"/>
                    <a:pt x="579627" y="192699"/>
                  </a:cubicBezTo>
                  <a:lnTo>
                    <a:pt x="579627" y="49347"/>
                  </a:lnTo>
                  <a:cubicBezTo>
                    <a:pt x="579627" y="36674"/>
                    <a:pt x="574550" y="24520"/>
                    <a:pt x="565516" y="15559"/>
                  </a:cubicBezTo>
                  <a:cubicBezTo>
                    <a:pt x="556482" y="6598"/>
                    <a:pt x="544231" y="1563"/>
                    <a:pt x="531455" y="1563"/>
                  </a:cubicBezTo>
                  <a:close/>
                  <a:moveTo>
                    <a:pt x="447154" y="156860"/>
                  </a:moveTo>
                  <a:cubicBezTo>
                    <a:pt x="440009" y="156860"/>
                    <a:pt x="433023" y="154758"/>
                    <a:pt x="427082" y="150820"/>
                  </a:cubicBezTo>
                  <a:cubicBezTo>
                    <a:pt x="421140" y="146882"/>
                    <a:pt x="416510" y="141285"/>
                    <a:pt x="413775" y="134737"/>
                  </a:cubicBezTo>
                  <a:cubicBezTo>
                    <a:pt x="411041" y="128188"/>
                    <a:pt x="410325" y="120982"/>
                    <a:pt x="411719" y="114030"/>
                  </a:cubicBezTo>
                  <a:cubicBezTo>
                    <a:pt x="413113" y="107079"/>
                    <a:pt x="416554" y="100693"/>
                    <a:pt x="421607" y="95681"/>
                  </a:cubicBezTo>
                  <a:cubicBezTo>
                    <a:pt x="426660" y="90669"/>
                    <a:pt x="433097" y="87256"/>
                    <a:pt x="440106" y="85873"/>
                  </a:cubicBezTo>
                  <a:cubicBezTo>
                    <a:pt x="447114" y="84490"/>
                    <a:pt x="454380" y="85200"/>
                    <a:pt x="460981" y="87913"/>
                  </a:cubicBezTo>
                  <a:cubicBezTo>
                    <a:pt x="467581" y="90625"/>
                    <a:pt x="473223" y="95218"/>
                    <a:pt x="477193" y="101112"/>
                  </a:cubicBezTo>
                  <a:cubicBezTo>
                    <a:pt x="481164" y="107005"/>
                    <a:pt x="483283" y="113934"/>
                    <a:pt x="483283" y="121022"/>
                  </a:cubicBezTo>
                  <a:cubicBezTo>
                    <a:pt x="483283" y="130527"/>
                    <a:pt x="479479" y="139642"/>
                    <a:pt x="472703" y="146363"/>
                  </a:cubicBezTo>
                  <a:cubicBezTo>
                    <a:pt x="465928" y="153084"/>
                    <a:pt x="456737" y="156860"/>
                    <a:pt x="447154" y="156860"/>
                  </a:cubicBezTo>
                  <a:close/>
                </a:path>
              </a:pathLst>
            </a:custGeom>
            <a:grpFill/>
            <a:ln w="44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71323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400" b="0" i="0" u="none" strike="noStrike" cap="none" spc="0">
                <a:ln>
                  <a:noFill/>
                </a:ln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211" name="Полилиния: фигура 210"/>
            <p:cNvSpPr>
              <a:spLocks noChangeAspect="1"/>
            </p:cNvSpPr>
            <p:nvPr/>
          </p:nvSpPr>
          <p:spPr bwMode="auto">
            <a:xfrm>
              <a:off x="6888035" y="2961994"/>
              <a:ext cx="227786" cy="95351"/>
            </a:xfrm>
            <a:custGeom>
              <a:avLst/>
              <a:gdLst>
                <a:gd name="connsiteX0" fmla="*/ 531455 w 578064"/>
                <a:gd name="connsiteY0" fmla="*/ 1563 h 241980"/>
                <a:gd name="connsiteX1" fmla="*/ 49735 w 578064"/>
                <a:gd name="connsiteY1" fmla="*/ 1563 h 241980"/>
                <a:gd name="connsiteX2" fmla="*/ 15672 w 578064"/>
                <a:gd name="connsiteY2" fmla="*/ 15559 h 241980"/>
                <a:gd name="connsiteX3" fmla="*/ 1563 w 578064"/>
                <a:gd name="connsiteY3" fmla="*/ 49347 h 241980"/>
                <a:gd name="connsiteX4" fmla="*/ 1563 w 578064"/>
                <a:gd name="connsiteY4" fmla="*/ 192699 h 241980"/>
                <a:gd name="connsiteX5" fmla="*/ 15672 w 578064"/>
                <a:gd name="connsiteY5" fmla="*/ 226486 h 241980"/>
                <a:gd name="connsiteX6" fmla="*/ 49735 w 578064"/>
                <a:gd name="connsiteY6" fmla="*/ 240481 h 241980"/>
                <a:gd name="connsiteX7" fmla="*/ 531455 w 578064"/>
                <a:gd name="connsiteY7" fmla="*/ 240481 h 241980"/>
                <a:gd name="connsiteX8" fmla="*/ 565516 w 578064"/>
                <a:gd name="connsiteY8" fmla="*/ 226486 h 241980"/>
                <a:gd name="connsiteX9" fmla="*/ 579627 w 578064"/>
                <a:gd name="connsiteY9" fmla="*/ 192699 h 241980"/>
                <a:gd name="connsiteX10" fmla="*/ 579627 w 578064"/>
                <a:gd name="connsiteY10" fmla="*/ 49347 h 241980"/>
                <a:gd name="connsiteX11" fmla="*/ 565516 w 578064"/>
                <a:gd name="connsiteY11" fmla="*/ 15559 h 241980"/>
                <a:gd name="connsiteX12" fmla="*/ 531455 w 578064"/>
                <a:gd name="connsiteY12" fmla="*/ 1563 h 241980"/>
                <a:gd name="connsiteX13" fmla="*/ 447154 w 578064"/>
                <a:gd name="connsiteY13" fmla="*/ 156860 h 241980"/>
                <a:gd name="connsiteX14" fmla="*/ 427082 w 578064"/>
                <a:gd name="connsiteY14" fmla="*/ 150820 h 241980"/>
                <a:gd name="connsiteX15" fmla="*/ 413775 w 578064"/>
                <a:gd name="connsiteY15" fmla="*/ 134737 h 241980"/>
                <a:gd name="connsiteX16" fmla="*/ 411719 w 578064"/>
                <a:gd name="connsiteY16" fmla="*/ 114030 h 241980"/>
                <a:gd name="connsiteX17" fmla="*/ 421607 w 578064"/>
                <a:gd name="connsiteY17" fmla="*/ 95681 h 241980"/>
                <a:gd name="connsiteX18" fmla="*/ 440106 w 578064"/>
                <a:gd name="connsiteY18" fmla="*/ 85873 h 241980"/>
                <a:gd name="connsiteX19" fmla="*/ 460981 w 578064"/>
                <a:gd name="connsiteY19" fmla="*/ 87913 h 241980"/>
                <a:gd name="connsiteX20" fmla="*/ 477193 w 578064"/>
                <a:gd name="connsiteY20" fmla="*/ 101112 h 241980"/>
                <a:gd name="connsiteX21" fmla="*/ 483283 w 578064"/>
                <a:gd name="connsiteY21" fmla="*/ 121022 h 241980"/>
                <a:gd name="connsiteX22" fmla="*/ 472703 w 578064"/>
                <a:gd name="connsiteY22" fmla="*/ 146363 h 241980"/>
                <a:gd name="connsiteX23" fmla="*/ 447154 w 578064"/>
                <a:gd name="connsiteY23" fmla="*/ 156860 h 24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78064" h="241980" extrusionOk="0">
                  <a:moveTo>
                    <a:pt x="531455" y="1563"/>
                  </a:moveTo>
                  <a:lnTo>
                    <a:pt x="49735" y="1563"/>
                  </a:lnTo>
                  <a:cubicBezTo>
                    <a:pt x="36959" y="1563"/>
                    <a:pt x="24706" y="6598"/>
                    <a:pt x="15672" y="15559"/>
                  </a:cubicBezTo>
                  <a:cubicBezTo>
                    <a:pt x="6638" y="24520"/>
                    <a:pt x="1563" y="36674"/>
                    <a:pt x="1563" y="49347"/>
                  </a:cubicBezTo>
                  <a:lnTo>
                    <a:pt x="1563" y="192699"/>
                  </a:lnTo>
                  <a:cubicBezTo>
                    <a:pt x="1563" y="205371"/>
                    <a:pt x="6638" y="217524"/>
                    <a:pt x="15672" y="226486"/>
                  </a:cubicBezTo>
                  <a:cubicBezTo>
                    <a:pt x="24706" y="235449"/>
                    <a:pt x="36959" y="240481"/>
                    <a:pt x="49735" y="240481"/>
                  </a:cubicBezTo>
                  <a:lnTo>
                    <a:pt x="531455" y="240481"/>
                  </a:lnTo>
                  <a:cubicBezTo>
                    <a:pt x="544231" y="240481"/>
                    <a:pt x="556482" y="235449"/>
                    <a:pt x="565516" y="226486"/>
                  </a:cubicBezTo>
                  <a:cubicBezTo>
                    <a:pt x="574550" y="217524"/>
                    <a:pt x="579627" y="205371"/>
                    <a:pt x="579627" y="192699"/>
                  </a:cubicBezTo>
                  <a:lnTo>
                    <a:pt x="579627" y="49347"/>
                  </a:lnTo>
                  <a:cubicBezTo>
                    <a:pt x="579627" y="36674"/>
                    <a:pt x="574550" y="24520"/>
                    <a:pt x="565516" y="15559"/>
                  </a:cubicBezTo>
                  <a:cubicBezTo>
                    <a:pt x="556482" y="6598"/>
                    <a:pt x="544231" y="1563"/>
                    <a:pt x="531455" y="1563"/>
                  </a:cubicBezTo>
                  <a:close/>
                  <a:moveTo>
                    <a:pt x="447154" y="156860"/>
                  </a:moveTo>
                  <a:cubicBezTo>
                    <a:pt x="440009" y="156860"/>
                    <a:pt x="433023" y="154758"/>
                    <a:pt x="427082" y="150820"/>
                  </a:cubicBezTo>
                  <a:cubicBezTo>
                    <a:pt x="421140" y="146882"/>
                    <a:pt x="416510" y="141285"/>
                    <a:pt x="413775" y="134737"/>
                  </a:cubicBezTo>
                  <a:cubicBezTo>
                    <a:pt x="411041" y="128188"/>
                    <a:pt x="410325" y="120982"/>
                    <a:pt x="411719" y="114030"/>
                  </a:cubicBezTo>
                  <a:cubicBezTo>
                    <a:pt x="413113" y="107079"/>
                    <a:pt x="416554" y="100693"/>
                    <a:pt x="421607" y="95681"/>
                  </a:cubicBezTo>
                  <a:cubicBezTo>
                    <a:pt x="426660" y="90669"/>
                    <a:pt x="433097" y="87256"/>
                    <a:pt x="440106" y="85873"/>
                  </a:cubicBezTo>
                  <a:cubicBezTo>
                    <a:pt x="447114" y="84490"/>
                    <a:pt x="454380" y="85200"/>
                    <a:pt x="460981" y="87913"/>
                  </a:cubicBezTo>
                  <a:cubicBezTo>
                    <a:pt x="467581" y="90625"/>
                    <a:pt x="473223" y="95218"/>
                    <a:pt x="477193" y="101112"/>
                  </a:cubicBezTo>
                  <a:cubicBezTo>
                    <a:pt x="481164" y="107005"/>
                    <a:pt x="483283" y="113934"/>
                    <a:pt x="483283" y="121022"/>
                  </a:cubicBezTo>
                  <a:cubicBezTo>
                    <a:pt x="483283" y="130527"/>
                    <a:pt x="479479" y="139642"/>
                    <a:pt x="472703" y="146363"/>
                  </a:cubicBezTo>
                  <a:cubicBezTo>
                    <a:pt x="465928" y="153084"/>
                    <a:pt x="456737" y="156860"/>
                    <a:pt x="447154" y="156860"/>
                  </a:cubicBezTo>
                  <a:close/>
                </a:path>
              </a:pathLst>
            </a:custGeom>
            <a:grpFill/>
            <a:ln w="44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71323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400" b="0" i="0" u="none" strike="noStrike" cap="none" spc="0">
                <a:ln>
                  <a:noFill/>
                </a:ln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213" name="Группа 212"/>
          <p:cNvGrpSpPr>
            <a:grpSpLocks noChangeAspect="1"/>
          </p:cNvGrpSpPr>
          <p:nvPr/>
        </p:nvGrpSpPr>
        <p:grpSpPr bwMode="auto">
          <a:xfrm>
            <a:off x="8519454" y="3673125"/>
            <a:ext cx="198000" cy="276021"/>
            <a:chOff x="6888035" y="2961994"/>
            <a:chExt cx="227786" cy="317544"/>
          </a:xfrm>
          <a:solidFill>
            <a:srgbClr val="D9D9D9"/>
          </a:solidFill>
        </p:grpSpPr>
        <p:sp>
          <p:nvSpPr>
            <p:cNvPr id="214" name="Полилиния: фигура 213"/>
            <p:cNvSpPr>
              <a:spLocks noChangeAspect="1"/>
            </p:cNvSpPr>
            <p:nvPr/>
          </p:nvSpPr>
          <p:spPr bwMode="auto">
            <a:xfrm>
              <a:off x="6888035" y="3184187"/>
              <a:ext cx="227786" cy="95351"/>
            </a:xfrm>
            <a:custGeom>
              <a:avLst/>
              <a:gdLst>
                <a:gd name="connsiteX0" fmla="*/ 531455 w 578064"/>
                <a:gd name="connsiteY0" fmla="*/ 1563 h 241980"/>
                <a:gd name="connsiteX1" fmla="*/ 49735 w 578064"/>
                <a:gd name="connsiteY1" fmla="*/ 1563 h 241980"/>
                <a:gd name="connsiteX2" fmla="*/ 15672 w 578064"/>
                <a:gd name="connsiteY2" fmla="*/ 15559 h 241980"/>
                <a:gd name="connsiteX3" fmla="*/ 1563 w 578064"/>
                <a:gd name="connsiteY3" fmla="*/ 49347 h 241980"/>
                <a:gd name="connsiteX4" fmla="*/ 1563 w 578064"/>
                <a:gd name="connsiteY4" fmla="*/ 192699 h 241980"/>
                <a:gd name="connsiteX5" fmla="*/ 15672 w 578064"/>
                <a:gd name="connsiteY5" fmla="*/ 226486 h 241980"/>
                <a:gd name="connsiteX6" fmla="*/ 49735 w 578064"/>
                <a:gd name="connsiteY6" fmla="*/ 240481 h 241980"/>
                <a:gd name="connsiteX7" fmla="*/ 531455 w 578064"/>
                <a:gd name="connsiteY7" fmla="*/ 240481 h 241980"/>
                <a:gd name="connsiteX8" fmla="*/ 565516 w 578064"/>
                <a:gd name="connsiteY8" fmla="*/ 226486 h 241980"/>
                <a:gd name="connsiteX9" fmla="*/ 579627 w 578064"/>
                <a:gd name="connsiteY9" fmla="*/ 192699 h 241980"/>
                <a:gd name="connsiteX10" fmla="*/ 579627 w 578064"/>
                <a:gd name="connsiteY10" fmla="*/ 49347 h 241980"/>
                <a:gd name="connsiteX11" fmla="*/ 565516 w 578064"/>
                <a:gd name="connsiteY11" fmla="*/ 15559 h 241980"/>
                <a:gd name="connsiteX12" fmla="*/ 531455 w 578064"/>
                <a:gd name="connsiteY12" fmla="*/ 1563 h 241980"/>
                <a:gd name="connsiteX13" fmla="*/ 447154 w 578064"/>
                <a:gd name="connsiteY13" fmla="*/ 156860 h 241980"/>
                <a:gd name="connsiteX14" fmla="*/ 427082 w 578064"/>
                <a:gd name="connsiteY14" fmla="*/ 150820 h 241980"/>
                <a:gd name="connsiteX15" fmla="*/ 413775 w 578064"/>
                <a:gd name="connsiteY15" fmla="*/ 134737 h 241980"/>
                <a:gd name="connsiteX16" fmla="*/ 411719 w 578064"/>
                <a:gd name="connsiteY16" fmla="*/ 114030 h 241980"/>
                <a:gd name="connsiteX17" fmla="*/ 421607 w 578064"/>
                <a:gd name="connsiteY17" fmla="*/ 95681 h 241980"/>
                <a:gd name="connsiteX18" fmla="*/ 440106 w 578064"/>
                <a:gd name="connsiteY18" fmla="*/ 85873 h 241980"/>
                <a:gd name="connsiteX19" fmla="*/ 460981 w 578064"/>
                <a:gd name="connsiteY19" fmla="*/ 87913 h 241980"/>
                <a:gd name="connsiteX20" fmla="*/ 477193 w 578064"/>
                <a:gd name="connsiteY20" fmla="*/ 101112 h 241980"/>
                <a:gd name="connsiteX21" fmla="*/ 483283 w 578064"/>
                <a:gd name="connsiteY21" fmla="*/ 121022 h 241980"/>
                <a:gd name="connsiteX22" fmla="*/ 472703 w 578064"/>
                <a:gd name="connsiteY22" fmla="*/ 146363 h 241980"/>
                <a:gd name="connsiteX23" fmla="*/ 447154 w 578064"/>
                <a:gd name="connsiteY23" fmla="*/ 156860 h 24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78064" h="241980" extrusionOk="0">
                  <a:moveTo>
                    <a:pt x="531455" y="1563"/>
                  </a:moveTo>
                  <a:lnTo>
                    <a:pt x="49735" y="1563"/>
                  </a:lnTo>
                  <a:cubicBezTo>
                    <a:pt x="36959" y="1563"/>
                    <a:pt x="24706" y="6598"/>
                    <a:pt x="15672" y="15559"/>
                  </a:cubicBezTo>
                  <a:cubicBezTo>
                    <a:pt x="6638" y="24520"/>
                    <a:pt x="1563" y="36674"/>
                    <a:pt x="1563" y="49347"/>
                  </a:cubicBezTo>
                  <a:lnTo>
                    <a:pt x="1563" y="192699"/>
                  </a:lnTo>
                  <a:cubicBezTo>
                    <a:pt x="1563" y="205371"/>
                    <a:pt x="6638" y="217524"/>
                    <a:pt x="15672" y="226486"/>
                  </a:cubicBezTo>
                  <a:cubicBezTo>
                    <a:pt x="24706" y="235449"/>
                    <a:pt x="36959" y="240481"/>
                    <a:pt x="49735" y="240481"/>
                  </a:cubicBezTo>
                  <a:lnTo>
                    <a:pt x="531455" y="240481"/>
                  </a:lnTo>
                  <a:cubicBezTo>
                    <a:pt x="544231" y="240481"/>
                    <a:pt x="556482" y="235449"/>
                    <a:pt x="565516" y="226486"/>
                  </a:cubicBezTo>
                  <a:cubicBezTo>
                    <a:pt x="574550" y="217524"/>
                    <a:pt x="579627" y="205371"/>
                    <a:pt x="579627" y="192699"/>
                  </a:cubicBezTo>
                  <a:lnTo>
                    <a:pt x="579627" y="49347"/>
                  </a:lnTo>
                  <a:cubicBezTo>
                    <a:pt x="579627" y="36674"/>
                    <a:pt x="574550" y="24520"/>
                    <a:pt x="565516" y="15559"/>
                  </a:cubicBezTo>
                  <a:cubicBezTo>
                    <a:pt x="556482" y="6598"/>
                    <a:pt x="544231" y="1563"/>
                    <a:pt x="531455" y="1563"/>
                  </a:cubicBezTo>
                  <a:close/>
                  <a:moveTo>
                    <a:pt x="447154" y="156860"/>
                  </a:moveTo>
                  <a:cubicBezTo>
                    <a:pt x="440009" y="156860"/>
                    <a:pt x="433023" y="154758"/>
                    <a:pt x="427082" y="150820"/>
                  </a:cubicBezTo>
                  <a:cubicBezTo>
                    <a:pt x="421140" y="146882"/>
                    <a:pt x="416510" y="141285"/>
                    <a:pt x="413775" y="134737"/>
                  </a:cubicBezTo>
                  <a:cubicBezTo>
                    <a:pt x="411041" y="128188"/>
                    <a:pt x="410325" y="120982"/>
                    <a:pt x="411719" y="114030"/>
                  </a:cubicBezTo>
                  <a:cubicBezTo>
                    <a:pt x="413113" y="107079"/>
                    <a:pt x="416554" y="100693"/>
                    <a:pt x="421607" y="95681"/>
                  </a:cubicBezTo>
                  <a:cubicBezTo>
                    <a:pt x="426660" y="90669"/>
                    <a:pt x="433097" y="87256"/>
                    <a:pt x="440106" y="85873"/>
                  </a:cubicBezTo>
                  <a:cubicBezTo>
                    <a:pt x="447114" y="84490"/>
                    <a:pt x="454380" y="85200"/>
                    <a:pt x="460981" y="87913"/>
                  </a:cubicBezTo>
                  <a:cubicBezTo>
                    <a:pt x="467581" y="90625"/>
                    <a:pt x="473223" y="95218"/>
                    <a:pt x="477193" y="101112"/>
                  </a:cubicBezTo>
                  <a:cubicBezTo>
                    <a:pt x="481164" y="107005"/>
                    <a:pt x="483283" y="113934"/>
                    <a:pt x="483283" y="121022"/>
                  </a:cubicBezTo>
                  <a:cubicBezTo>
                    <a:pt x="483283" y="130527"/>
                    <a:pt x="479479" y="139642"/>
                    <a:pt x="472703" y="146363"/>
                  </a:cubicBezTo>
                  <a:cubicBezTo>
                    <a:pt x="465928" y="153084"/>
                    <a:pt x="456737" y="156860"/>
                    <a:pt x="447154" y="156860"/>
                  </a:cubicBezTo>
                  <a:close/>
                </a:path>
              </a:pathLst>
            </a:custGeom>
            <a:grpFill/>
            <a:ln w="44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71323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400" b="0" i="0" u="none" strike="noStrike" cap="none" spc="0">
                <a:ln>
                  <a:noFill/>
                </a:ln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215" name="Полилиния: фигура 214"/>
            <p:cNvSpPr>
              <a:spLocks noChangeAspect="1"/>
            </p:cNvSpPr>
            <p:nvPr/>
          </p:nvSpPr>
          <p:spPr bwMode="auto">
            <a:xfrm>
              <a:off x="6888035" y="3073303"/>
              <a:ext cx="227786" cy="95351"/>
            </a:xfrm>
            <a:custGeom>
              <a:avLst/>
              <a:gdLst>
                <a:gd name="connsiteX0" fmla="*/ 531455 w 578064"/>
                <a:gd name="connsiteY0" fmla="*/ 1563 h 241980"/>
                <a:gd name="connsiteX1" fmla="*/ 49735 w 578064"/>
                <a:gd name="connsiteY1" fmla="*/ 1563 h 241980"/>
                <a:gd name="connsiteX2" fmla="*/ 15672 w 578064"/>
                <a:gd name="connsiteY2" fmla="*/ 15559 h 241980"/>
                <a:gd name="connsiteX3" fmla="*/ 1563 w 578064"/>
                <a:gd name="connsiteY3" fmla="*/ 49347 h 241980"/>
                <a:gd name="connsiteX4" fmla="*/ 1563 w 578064"/>
                <a:gd name="connsiteY4" fmla="*/ 192699 h 241980"/>
                <a:gd name="connsiteX5" fmla="*/ 15672 w 578064"/>
                <a:gd name="connsiteY5" fmla="*/ 226486 h 241980"/>
                <a:gd name="connsiteX6" fmla="*/ 49735 w 578064"/>
                <a:gd name="connsiteY6" fmla="*/ 240481 h 241980"/>
                <a:gd name="connsiteX7" fmla="*/ 531455 w 578064"/>
                <a:gd name="connsiteY7" fmla="*/ 240481 h 241980"/>
                <a:gd name="connsiteX8" fmla="*/ 565516 w 578064"/>
                <a:gd name="connsiteY8" fmla="*/ 226486 h 241980"/>
                <a:gd name="connsiteX9" fmla="*/ 579627 w 578064"/>
                <a:gd name="connsiteY9" fmla="*/ 192699 h 241980"/>
                <a:gd name="connsiteX10" fmla="*/ 579627 w 578064"/>
                <a:gd name="connsiteY10" fmla="*/ 49347 h 241980"/>
                <a:gd name="connsiteX11" fmla="*/ 565516 w 578064"/>
                <a:gd name="connsiteY11" fmla="*/ 15559 h 241980"/>
                <a:gd name="connsiteX12" fmla="*/ 531455 w 578064"/>
                <a:gd name="connsiteY12" fmla="*/ 1563 h 241980"/>
                <a:gd name="connsiteX13" fmla="*/ 447154 w 578064"/>
                <a:gd name="connsiteY13" fmla="*/ 156860 h 241980"/>
                <a:gd name="connsiteX14" fmla="*/ 427082 w 578064"/>
                <a:gd name="connsiteY14" fmla="*/ 150820 h 241980"/>
                <a:gd name="connsiteX15" fmla="*/ 413775 w 578064"/>
                <a:gd name="connsiteY15" fmla="*/ 134737 h 241980"/>
                <a:gd name="connsiteX16" fmla="*/ 411719 w 578064"/>
                <a:gd name="connsiteY16" fmla="*/ 114030 h 241980"/>
                <a:gd name="connsiteX17" fmla="*/ 421607 w 578064"/>
                <a:gd name="connsiteY17" fmla="*/ 95681 h 241980"/>
                <a:gd name="connsiteX18" fmla="*/ 440106 w 578064"/>
                <a:gd name="connsiteY18" fmla="*/ 85873 h 241980"/>
                <a:gd name="connsiteX19" fmla="*/ 460981 w 578064"/>
                <a:gd name="connsiteY19" fmla="*/ 87913 h 241980"/>
                <a:gd name="connsiteX20" fmla="*/ 477193 w 578064"/>
                <a:gd name="connsiteY20" fmla="*/ 101112 h 241980"/>
                <a:gd name="connsiteX21" fmla="*/ 483283 w 578064"/>
                <a:gd name="connsiteY21" fmla="*/ 121022 h 241980"/>
                <a:gd name="connsiteX22" fmla="*/ 472703 w 578064"/>
                <a:gd name="connsiteY22" fmla="*/ 146363 h 241980"/>
                <a:gd name="connsiteX23" fmla="*/ 447154 w 578064"/>
                <a:gd name="connsiteY23" fmla="*/ 156860 h 24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78064" h="241980" extrusionOk="0">
                  <a:moveTo>
                    <a:pt x="531455" y="1563"/>
                  </a:moveTo>
                  <a:lnTo>
                    <a:pt x="49735" y="1563"/>
                  </a:lnTo>
                  <a:cubicBezTo>
                    <a:pt x="36959" y="1563"/>
                    <a:pt x="24706" y="6598"/>
                    <a:pt x="15672" y="15559"/>
                  </a:cubicBezTo>
                  <a:cubicBezTo>
                    <a:pt x="6638" y="24520"/>
                    <a:pt x="1563" y="36674"/>
                    <a:pt x="1563" y="49347"/>
                  </a:cubicBezTo>
                  <a:lnTo>
                    <a:pt x="1563" y="192699"/>
                  </a:lnTo>
                  <a:cubicBezTo>
                    <a:pt x="1563" y="205371"/>
                    <a:pt x="6638" y="217524"/>
                    <a:pt x="15672" y="226486"/>
                  </a:cubicBezTo>
                  <a:cubicBezTo>
                    <a:pt x="24706" y="235449"/>
                    <a:pt x="36959" y="240481"/>
                    <a:pt x="49735" y="240481"/>
                  </a:cubicBezTo>
                  <a:lnTo>
                    <a:pt x="531455" y="240481"/>
                  </a:lnTo>
                  <a:cubicBezTo>
                    <a:pt x="544231" y="240481"/>
                    <a:pt x="556482" y="235449"/>
                    <a:pt x="565516" y="226486"/>
                  </a:cubicBezTo>
                  <a:cubicBezTo>
                    <a:pt x="574550" y="217524"/>
                    <a:pt x="579627" y="205371"/>
                    <a:pt x="579627" y="192699"/>
                  </a:cubicBezTo>
                  <a:lnTo>
                    <a:pt x="579627" y="49347"/>
                  </a:lnTo>
                  <a:cubicBezTo>
                    <a:pt x="579627" y="36674"/>
                    <a:pt x="574550" y="24520"/>
                    <a:pt x="565516" y="15559"/>
                  </a:cubicBezTo>
                  <a:cubicBezTo>
                    <a:pt x="556482" y="6598"/>
                    <a:pt x="544231" y="1563"/>
                    <a:pt x="531455" y="1563"/>
                  </a:cubicBezTo>
                  <a:close/>
                  <a:moveTo>
                    <a:pt x="447154" y="156860"/>
                  </a:moveTo>
                  <a:cubicBezTo>
                    <a:pt x="440009" y="156860"/>
                    <a:pt x="433023" y="154758"/>
                    <a:pt x="427082" y="150820"/>
                  </a:cubicBezTo>
                  <a:cubicBezTo>
                    <a:pt x="421140" y="146882"/>
                    <a:pt x="416510" y="141285"/>
                    <a:pt x="413775" y="134737"/>
                  </a:cubicBezTo>
                  <a:cubicBezTo>
                    <a:pt x="411041" y="128188"/>
                    <a:pt x="410325" y="120982"/>
                    <a:pt x="411719" y="114030"/>
                  </a:cubicBezTo>
                  <a:cubicBezTo>
                    <a:pt x="413113" y="107079"/>
                    <a:pt x="416554" y="100693"/>
                    <a:pt x="421607" y="95681"/>
                  </a:cubicBezTo>
                  <a:cubicBezTo>
                    <a:pt x="426660" y="90669"/>
                    <a:pt x="433097" y="87256"/>
                    <a:pt x="440106" y="85873"/>
                  </a:cubicBezTo>
                  <a:cubicBezTo>
                    <a:pt x="447114" y="84490"/>
                    <a:pt x="454380" y="85200"/>
                    <a:pt x="460981" y="87913"/>
                  </a:cubicBezTo>
                  <a:cubicBezTo>
                    <a:pt x="467581" y="90625"/>
                    <a:pt x="473223" y="95218"/>
                    <a:pt x="477193" y="101112"/>
                  </a:cubicBezTo>
                  <a:cubicBezTo>
                    <a:pt x="481164" y="107005"/>
                    <a:pt x="483283" y="113934"/>
                    <a:pt x="483283" y="121022"/>
                  </a:cubicBezTo>
                  <a:cubicBezTo>
                    <a:pt x="483283" y="130527"/>
                    <a:pt x="479479" y="139642"/>
                    <a:pt x="472703" y="146363"/>
                  </a:cubicBezTo>
                  <a:cubicBezTo>
                    <a:pt x="465928" y="153084"/>
                    <a:pt x="456737" y="156860"/>
                    <a:pt x="447154" y="156860"/>
                  </a:cubicBezTo>
                  <a:close/>
                </a:path>
              </a:pathLst>
            </a:custGeom>
            <a:grpFill/>
            <a:ln w="44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71323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400" b="0" i="0" u="none" strike="noStrike" cap="none" spc="0">
                <a:ln>
                  <a:noFill/>
                </a:ln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216" name="Полилиния: фигура 215"/>
            <p:cNvSpPr>
              <a:spLocks noChangeAspect="1"/>
            </p:cNvSpPr>
            <p:nvPr/>
          </p:nvSpPr>
          <p:spPr bwMode="auto">
            <a:xfrm>
              <a:off x="6888035" y="2961994"/>
              <a:ext cx="227786" cy="95351"/>
            </a:xfrm>
            <a:custGeom>
              <a:avLst/>
              <a:gdLst>
                <a:gd name="connsiteX0" fmla="*/ 531455 w 578064"/>
                <a:gd name="connsiteY0" fmla="*/ 1563 h 241980"/>
                <a:gd name="connsiteX1" fmla="*/ 49735 w 578064"/>
                <a:gd name="connsiteY1" fmla="*/ 1563 h 241980"/>
                <a:gd name="connsiteX2" fmla="*/ 15672 w 578064"/>
                <a:gd name="connsiteY2" fmla="*/ 15559 h 241980"/>
                <a:gd name="connsiteX3" fmla="*/ 1563 w 578064"/>
                <a:gd name="connsiteY3" fmla="*/ 49347 h 241980"/>
                <a:gd name="connsiteX4" fmla="*/ 1563 w 578064"/>
                <a:gd name="connsiteY4" fmla="*/ 192699 h 241980"/>
                <a:gd name="connsiteX5" fmla="*/ 15672 w 578064"/>
                <a:gd name="connsiteY5" fmla="*/ 226486 h 241980"/>
                <a:gd name="connsiteX6" fmla="*/ 49735 w 578064"/>
                <a:gd name="connsiteY6" fmla="*/ 240481 h 241980"/>
                <a:gd name="connsiteX7" fmla="*/ 531455 w 578064"/>
                <a:gd name="connsiteY7" fmla="*/ 240481 h 241980"/>
                <a:gd name="connsiteX8" fmla="*/ 565516 w 578064"/>
                <a:gd name="connsiteY8" fmla="*/ 226486 h 241980"/>
                <a:gd name="connsiteX9" fmla="*/ 579627 w 578064"/>
                <a:gd name="connsiteY9" fmla="*/ 192699 h 241980"/>
                <a:gd name="connsiteX10" fmla="*/ 579627 w 578064"/>
                <a:gd name="connsiteY10" fmla="*/ 49347 h 241980"/>
                <a:gd name="connsiteX11" fmla="*/ 565516 w 578064"/>
                <a:gd name="connsiteY11" fmla="*/ 15559 h 241980"/>
                <a:gd name="connsiteX12" fmla="*/ 531455 w 578064"/>
                <a:gd name="connsiteY12" fmla="*/ 1563 h 241980"/>
                <a:gd name="connsiteX13" fmla="*/ 447154 w 578064"/>
                <a:gd name="connsiteY13" fmla="*/ 156860 h 241980"/>
                <a:gd name="connsiteX14" fmla="*/ 427082 w 578064"/>
                <a:gd name="connsiteY14" fmla="*/ 150820 h 241980"/>
                <a:gd name="connsiteX15" fmla="*/ 413775 w 578064"/>
                <a:gd name="connsiteY15" fmla="*/ 134737 h 241980"/>
                <a:gd name="connsiteX16" fmla="*/ 411719 w 578064"/>
                <a:gd name="connsiteY16" fmla="*/ 114030 h 241980"/>
                <a:gd name="connsiteX17" fmla="*/ 421607 w 578064"/>
                <a:gd name="connsiteY17" fmla="*/ 95681 h 241980"/>
                <a:gd name="connsiteX18" fmla="*/ 440106 w 578064"/>
                <a:gd name="connsiteY18" fmla="*/ 85873 h 241980"/>
                <a:gd name="connsiteX19" fmla="*/ 460981 w 578064"/>
                <a:gd name="connsiteY19" fmla="*/ 87913 h 241980"/>
                <a:gd name="connsiteX20" fmla="*/ 477193 w 578064"/>
                <a:gd name="connsiteY20" fmla="*/ 101112 h 241980"/>
                <a:gd name="connsiteX21" fmla="*/ 483283 w 578064"/>
                <a:gd name="connsiteY21" fmla="*/ 121022 h 241980"/>
                <a:gd name="connsiteX22" fmla="*/ 472703 w 578064"/>
                <a:gd name="connsiteY22" fmla="*/ 146363 h 241980"/>
                <a:gd name="connsiteX23" fmla="*/ 447154 w 578064"/>
                <a:gd name="connsiteY23" fmla="*/ 156860 h 24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78064" h="241980" extrusionOk="0">
                  <a:moveTo>
                    <a:pt x="531455" y="1563"/>
                  </a:moveTo>
                  <a:lnTo>
                    <a:pt x="49735" y="1563"/>
                  </a:lnTo>
                  <a:cubicBezTo>
                    <a:pt x="36959" y="1563"/>
                    <a:pt x="24706" y="6598"/>
                    <a:pt x="15672" y="15559"/>
                  </a:cubicBezTo>
                  <a:cubicBezTo>
                    <a:pt x="6638" y="24520"/>
                    <a:pt x="1563" y="36674"/>
                    <a:pt x="1563" y="49347"/>
                  </a:cubicBezTo>
                  <a:lnTo>
                    <a:pt x="1563" y="192699"/>
                  </a:lnTo>
                  <a:cubicBezTo>
                    <a:pt x="1563" y="205371"/>
                    <a:pt x="6638" y="217524"/>
                    <a:pt x="15672" y="226486"/>
                  </a:cubicBezTo>
                  <a:cubicBezTo>
                    <a:pt x="24706" y="235449"/>
                    <a:pt x="36959" y="240481"/>
                    <a:pt x="49735" y="240481"/>
                  </a:cubicBezTo>
                  <a:lnTo>
                    <a:pt x="531455" y="240481"/>
                  </a:lnTo>
                  <a:cubicBezTo>
                    <a:pt x="544231" y="240481"/>
                    <a:pt x="556482" y="235449"/>
                    <a:pt x="565516" y="226486"/>
                  </a:cubicBezTo>
                  <a:cubicBezTo>
                    <a:pt x="574550" y="217524"/>
                    <a:pt x="579627" y="205371"/>
                    <a:pt x="579627" y="192699"/>
                  </a:cubicBezTo>
                  <a:lnTo>
                    <a:pt x="579627" y="49347"/>
                  </a:lnTo>
                  <a:cubicBezTo>
                    <a:pt x="579627" y="36674"/>
                    <a:pt x="574550" y="24520"/>
                    <a:pt x="565516" y="15559"/>
                  </a:cubicBezTo>
                  <a:cubicBezTo>
                    <a:pt x="556482" y="6598"/>
                    <a:pt x="544231" y="1563"/>
                    <a:pt x="531455" y="1563"/>
                  </a:cubicBezTo>
                  <a:close/>
                  <a:moveTo>
                    <a:pt x="447154" y="156860"/>
                  </a:moveTo>
                  <a:cubicBezTo>
                    <a:pt x="440009" y="156860"/>
                    <a:pt x="433023" y="154758"/>
                    <a:pt x="427082" y="150820"/>
                  </a:cubicBezTo>
                  <a:cubicBezTo>
                    <a:pt x="421140" y="146882"/>
                    <a:pt x="416510" y="141285"/>
                    <a:pt x="413775" y="134737"/>
                  </a:cubicBezTo>
                  <a:cubicBezTo>
                    <a:pt x="411041" y="128188"/>
                    <a:pt x="410325" y="120982"/>
                    <a:pt x="411719" y="114030"/>
                  </a:cubicBezTo>
                  <a:cubicBezTo>
                    <a:pt x="413113" y="107079"/>
                    <a:pt x="416554" y="100693"/>
                    <a:pt x="421607" y="95681"/>
                  </a:cubicBezTo>
                  <a:cubicBezTo>
                    <a:pt x="426660" y="90669"/>
                    <a:pt x="433097" y="87256"/>
                    <a:pt x="440106" y="85873"/>
                  </a:cubicBezTo>
                  <a:cubicBezTo>
                    <a:pt x="447114" y="84490"/>
                    <a:pt x="454380" y="85200"/>
                    <a:pt x="460981" y="87913"/>
                  </a:cubicBezTo>
                  <a:cubicBezTo>
                    <a:pt x="467581" y="90625"/>
                    <a:pt x="473223" y="95218"/>
                    <a:pt x="477193" y="101112"/>
                  </a:cubicBezTo>
                  <a:cubicBezTo>
                    <a:pt x="481164" y="107005"/>
                    <a:pt x="483283" y="113934"/>
                    <a:pt x="483283" y="121022"/>
                  </a:cubicBezTo>
                  <a:cubicBezTo>
                    <a:pt x="483283" y="130527"/>
                    <a:pt x="479479" y="139642"/>
                    <a:pt x="472703" y="146363"/>
                  </a:cubicBezTo>
                  <a:cubicBezTo>
                    <a:pt x="465928" y="153084"/>
                    <a:pt x="456737" y="156860"/>
                    <a:pt x="447154" y="156860"/>
                  </a:cubicBezTo>
                  <a:close/>
                </a:path>
              </a:pathLst>
            </a:custGeom>
            <a:grpFill/>
            <a:ln w="44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71323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400" b="0" i="0" u="none" strike="noStrike" cap="none" spc="0">
                <a:ln>
                  <a:noFill/>
                </a:ln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217" name="Группа 216"/>
          <p:cNvGrpSpPr>
            <a:grpSpLocks noChangeAspect="1"/>
          </p:cNvGrpSpPr>
          <p:nvPr/>
        </p:nvGrpSpPr>
        <p:grpSpPr bwMode="auto">
          <a:xfrm>
            <a:off x="8179014" y="3673125"/>
            <a:ext cx="198000" cy="276021"/>
            <a:chOff x="6888035" y="2961994"/>
            <a:chExt cx="227786" cy="317544"/>
          </a:xfrm>
          <a:solidFill>
            <a:srgbClr val="D9D9D9"/>
          </a:solidFill>
        </p:grpSpPr>
        <p:sp>
          <p:nvSpPr>
            <p:cNvPr id="218" name="Полилиния: фигура 217"/>
            <p:cNvSpPr>
              <a:spLocks noChangeAspect="1"/>
            </p:cNvSpPr>
            <p:nvPr/>
          </p:nvSpPr>
          <p:spPr bwMode="auto">
            <a:xfrm>
              <a:off x="6888035" y="3184187"/>
              <a:ext cx="227786" cy="95351"/>
            </a:xfrm>
            <a:custGeom>
              <a:avLst/>
              <a:gdLst>
                <a:gd name="connsiteX0" fmla="*/ 531455 w 578064"/>
                <a:gd name="connsiteY0" fmla="*/ 1563 h 241980"/>
                <a:gd name="connsiteX1" fmla="*/ 49735 w 578064"/>
                <a:gd name="connsiteY1" fmla="*/ 1563 h 241980"/>
                <a:gd name="connsiteX2" fmla="*/ 15672 w 578064"/>
                <a:gd name="connsiteY2" fmla="*/ 15559 h 241980"/>
                <a:gd name="connsiteX3" fmla="*/ 1563 w 578064"/>
                <a:gd name="connsiteY3" fmla="*/ 49347 h 241980"/>
                <a:gd name="connsiteX4" fmla="*/ 1563 w 578064"/>
                <a:gd name="connsiteY4" fmla="*/ 192699 h 241980"/>
                <a:gd name="connsiteX5" fmla="*/ 15672 w 578064"/>
                <a:gd name="connsiteY5" fmla="*/ 226486 h 241980"/>
                <a:gd name="connsiteX6" fmla="*/ 49735 w 578064"/>
                <a:gd name="connsiteY6" fmla="*/ 240481 h 241980"/>
                <a:gd name="connsiteX7" fmla="*/ 531455 w 578064"/>
                <a:gd name="connsiteY7" fmla="*/ 240481 h 241980"/>
                <a:gd name="connsiteX8" fmla="*/ 565516 w 578064"/>
                <a:gd name="connsiteY8" fmla="*/ 226486 h 241980"/>
                <a:gd name="connsiteX9" fmla="*/ 579627 w 578064"/>
                <a:gd name="connsiteY9" fmla="*/ 192699 h 241980"/>
                <a:gd name="connsiteX10" fmla="*/ 579627 w 578064"/>
                <a:gd name="connsiteY10" fmla="*/ 49347 h 241980"/>
                <a:gd name="connsiteX11" fmla="*/ 565516 w 578064"/>
                <a:gd name="connsiteY11" fmla="*/ 15559 h 241980"/>
                <a:gd name="connsiteX12" fmla="*/ 531455 w 578064"/>
                <a:gd name="connsiteY12" fmla="*/ 1563 h 241980"/>
                <a:gd name="connsiteX13" fmla="*/ 447154 w 578064"/>
                <a:gd name="connsiteY13" fmla="*/ 156860 h 241980"/>
                <a:gd name="connsiteX14" fmla="*/ 427082 w 578064"/>
                <a:gd name="connsiteY14" fmla="*/ 150820 h 241980"/>
                <a:gd name="connsiteX15" fmla="*/ 413775 w 578064"/>
                <a:gd name="connsiteY15" fmla="*/ 134737 h 241980"/>
                <a:gd name="connsiteX16" fmla="*/ 411719 w 578064"/>
                <a:gd name="connsiteY16" fmla="*/ 114030 h 241980"/>
                <a:gd name="connsiteX17" fmla="*/ 421607 w 578064"/>
                <a:gd name="connsiteY17" fmla="*/ 95681 h 241980"/>
                <a:gd name="connsiteX18" fmla="*/ 440106 w 578064"/>
                <a:gd name="connsiteY18" fmla="*/ 85873 h 241980"/>
                <a:gd name="connsiteX19" fmla="*/ 460981 w 578064"/>
                <a:gd name="connsiteY19" fmla="*/ 87913 h 241980"/>
                <a:gd name="connsiteX20" fmla="*/ 477193 w 578064"/>
                <a:gd name="connsiteY20" fmla="*/ 101112 h 241980"/>
                <a:gd name="connsiteX21" fmla="*/ 483283 w 578064"/>
                <a:gd name="connsiteY21" fmla="*/ 121022 h 241980"/>
                <a:gd name="connsiteX22" fmla="*/ 472703 w 578064"/>
                <a:gd name="connsiteY22" fmla="*/ 146363 h 241980"/>
                <a:gd name="connsiteX23" fmla="*/ 447154 w 578064"/>
                <a:gd name="connsiteY23" fmla="*/ 156860 h 24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78064" h="241980" extrusionOk="0">
                  <a:moveTo>
                    <a:pt x="531455" y="1563"/>
                  </a:moveTo>
                  <a:lnTo>
                    <a:pt x="49735" y="1563"/>
                  </a:lnTo>
                  <a:cubicBezTo>
                    <a:pt x="36959" y="1563"/>
                    <a:pt x="24706" y="6598"/>
                    <a:pt x="15672" y="15559"/>
                  </a:cubicBezTo>
                  <a:cubicBezTo>
                    <a:pt x="6638" y="24520"/>
                    <a:pt x="1563" y="36674"/>
                    <a:pt x="1563" y="49347"/>
                  </a:cubicBezTo>
                  <a:lnTo>
                    <a:pt x="1563" y="192699"/>
                  </a:lnTo>
                  <a:cubicBezTo>
                    <a:pt x="1563" y="205371"/>
                    <a:pt x="6638" y="217524"/>
                    <a:pt x="15672" y="226486"/>
                  </a:cubicBezTo>
                  <a:cubicBezTo>
                    <a:pt x="24706" y="235449"/>
                    <a:pt x="36959" y="240481"/>
                    <a:pt x="49735" y="240481"/>
                  </a:cubicBezTo>
                  <a:lnTo>
                    <a:pt x="531455" y="240481"/>
                  </a:lnTo>
                  <a:cubicBezTo>
                    <a:pt x="544231" y="240481"/>
                    <a:pt x="556482" y="235449"/>
                    <a:pt x="565516" y="226486"/>
                  </a:cubicBezTo>
                  <a:cubicBezTo>
                    <a:pt x="574550" y="217524"/>
                    <a:pt x="579627" y="205371"/>
                    <a:pt x="579627" y="192699"/>
                  </a:cubicBezTo>
                  <a:lnTo>
                    <a:pt x="579627" y="49347"/>
                  </a:lnTo>
                  <a:cubicBezTo>
                    <a:pt x="579627" y="36674"/>
                    <a:pt x="574550" y="24520"/>
                    <a:pt x="565516" y="15559"/>
                  </a:cubicBezTo>
                  <a:cubicBezTo>
                    <a:pt x="556482" y="6598"/>
                    <a:pt x="544231" y="1563"/>
                    <a:pt x="531455" y="1563"/>
                  </a:cubicBezTo>
                  <a:close/>
                  <a:moveTo>
                    <a:pt x="447154" y="156860"/>
                  </a:moveTo>
                  <a:cubicBezTo>
                    <a:pt x="440009" y="156860"/>
                    <a:pt x="433023" y="154758"/>
                    <a:pt x="427082" y="150820"/>
                  </a:cubicBezTo>
                  <a:cubicBezTo>
                    <a:pt x="421140" y="146882"/>
                    <a:pt x="416510" y="141285"/>
                    <a:pt x="413775" y="134737"/>
                  </a:cubicBezTo>
                  <a:cubicBezTo>
                    <a:pt x="411041" y="128188"/>
                    <a:pt x="410325" y="120982"/>
                    <a:pt x="411719" y="114030"/>
                  </a:cubicBezTo>
                  <a:cubicBezTo>
                    <a:pt x="413113" y="107079"/>
                    <a:pt x="416554" y="100693"/>
                    <a:pt x="421607" y="95681"/>
                  </a:cubicBezTo>
                  <a:cubicBezTo>
                    <a:pt x="426660" y="90669"/>
                    <a:pt x="433097" y="87256"/>
                    <a:pt x="440106" y="85873"/>
                  </a:cubicBezTo>
                  <a:cubicBezTo>
                    <a:pt x="447114" y="84490"/>
                    <a:pt x="454380" y="85200"/>
                    <a:pt x="460981" y="87913"/>
                  </a:cubicBezTo>
                  <a:cubicBezTo>
                    <a:pt x="467581" y="90625"/>
                    <a:pt x="473223" y="95218"/>
                    <a:pt x="477193" y="101112"/>
                  </a:cubicBezTo>
                  <a:cubicBezTo>
                    <a:pt x="481164" y="107005"/>
                    <a:pt x="483283" y="113934"/>
                    <a:pt x="483283" y="121022"/>
                  </a:cubicBezTo>
                  <a:cubicBezTo>
                    <a:pt x="483283" y="130527"/>
                    <a:pt x="479479" y="139642"/>
                    <a:pt x="472703" y="146363"/>
                  </a:cubicBezTo>
                  <a:cubicBezTo>
                    <a:pt x="465928" y="153084"/>
                    <a:pt x="456737" y="156860"/>
                    <a:pt x="447154" y="156860"/>
                  </a:cubicBezTo>
                  <a:close/>
                </a:path>
              </a:pathLst>
            </a:custGeom>
            <a:grpFill/>
            <a:ln w="44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71323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400" b="0" i="0" u="none" strike="noStrike" cap="none" spc="0">
                <a:ln>
                  <a:noFill/>
                </a:ln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219" name="Полилиния: фигура 218"/>
            <p:cNvSpPr>
              <a:spLocks noChangeAspect="1"/>
            </p:cNvSpPr>
            <p:nvPr/>
          </p:nvSpPr>
          <p:spPr bwMode="auto">
            <a:xfrm>
              <a:off x="6888035" y="3073303"/>
              <a:ext cx="227786" cy="95351"/>
            </a:xfrm>
            <a:custGeom>
              <a:avLst/>
              <a:gdLst>
                <a:gd name="connsiteX0" fmla="*/ 531455 w 578064"/>
                <a:gd name="connsiteY0" fmla="*/ 1563 h 241980"/>
                <a:gd name="connsiteX1" fmla="*/ 49735 w 578064"/>
                <a:gd name="connsiteY1" fmla="*/ 1563 h 241980"/>
                <a:gd name="connsiteX2" fmla="*/ 15672 w 578064"/>
                <a:gd name="connsiteY2" fmla="*/ 15559 h 241980"/>
                <a:gd name="connsiteX3" fmla="*/ 1563 w 578064"/>
                <a:gd name="connsiteY3" fmla="*/ 49347 h 241980"/>
                <a:gd name="connsiteX4" fmla="*/ 1563 w 578064"/>
                <a:gd name="connsiteY4" fmla="*/ 192699 h 241980"/>
                <a:gd name="connsiteX5" fmla="*/ 15672 w 578064"/>
                <a:gd name="connsiteY5" fmla="*/ 226486 h 241980"/>
                <a:gd name="connsiteX6" fmla="*/ 49735 w 578064"/>
                <a:gd name="connsiteY6" fmla="*/ 240481 h 241980"/>
                <a:gd name="connsiteX7" fmla="*/ 531455 w 578064"/>
                <a:gd name="connsiteY7" fmla="*/ 240481 h 241980"/>
                <a:gd name="connsiteX8" fmla="*/ 565516 w 578064"/>
                <a:gd name="connsiteY8" fmla="*/ 226486 h 241980"/>
                <a:gd name="connsiteX9" fmla="*/ 579627 w 578064"/>
                <a:gd name="connsiteY9" fmla="*/ 192699 h 241980"/>
                <a:gd name="connsiteX10" fmla="*/ 579627 w 578064"/>
                <a:gd name="connsiteY10" fmla="*/ 49347 h 241980"/>
                <a:gd name="connsiteX11" fmla="*/ 565516 w 578064"/>
                <a:gd name="connsiteY11" fmla="*/ 15559 h 241980"/>
                <a:gd name="connsiteX12" fmla="*/ 531455 w 578064"/>
                <a:gd name="connsiteY12" fmla="*/ 1563 h 241980"/>
                <a:gd name="connsiteX13" fmla="*/ 447154 w 578064"/>
                <a:gd name="connsiteY13" fmla="*/ 156860 h 241980"/>
                <a:gd name="connsiteX14" fmla="*/ 427082 w 578064"/>
                <a:gd name="connsiteY14" fmla="*/ 150820 h 241980"/>
                <a:gd name="connsiteX15" fmla="*/ 413775 w 578064"/>
                <a:gd name="connsiteY15" fmla="*/ 134737 h 241980"/>
                <a:gd name="connsiteX16" fmla="*/ 411719 w 578064"/>
                <a:gd name="connsiteY16" fmla="*/ 114030 h 241980"/>
                <a:gd name="connsiteX17" fmla="*/ 421607 w 578064"/>
                <a:gd name="connsiteY17" fmla="*/ 95681 h 241980"/>
                <a:gd name="connsiteX18" fmla="*/ 440106 w 578064"/>
                <a:gd name="connsiteY18" fmla="*/ 85873 h 241980"/>
                <a:gd name="connsiteX19" fmla="*/ 460981 w 578064"/>
                <a:gd name="connsiteY19" fmla="*/ 87913 h 241980"/>
                <a:gd name="connsiteX20" fmla="*/ 477193 w 578064"/>
                <a:gd name="connsiteY20" fmla="*/ 101112 h 241980"/>
                <a:gd name="connsiteX21" fmla="*/ 483283 w 578064"/>
                <a:gd name="connsiteY21" fmla="*/ 121022 h 241980"/>
                <a:gd name="connsiteX22" fmla="*/ 472703 w 578064"/>
                <a:gd name="connsiteY22" fmla="*/ 146363 h 241980"/>
                <a:gd name="connsiteX23" fmla="*/ 447154 w 578064"/>
                <a:gd name="connsiteY23" fmla="*/ 156860 h 24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78064" h="241980" extrusionOk="0">
                  <a:moveTo>
                    <a:pt x="531455" y="1563"/>
                  </a:moveTo>
                  <a:lnTo>
                    <a:pt x="49735" y="1563"/>
                  </a:lnTo>
                  <a:cubicBezTo>
                    <a:pt x="36959" y="1563"/>
                    <a:pt x="24706" y="6598"/>
                    <a:pt x="15672" y="15559"/>
                  </a:cubicBezTo>
                  <a:cubicBezTo>
                    <a:pt x="6638" y="24520"/>
                    <a:pt x="1563" y="36674"/>
                    <a:pt x="1563" y="49347"/>
                  </a:cubicBezTo>
                  <a:lnTo>
                    <a:pt x="1563" y="192699"/>
                  </a:lnTo>
                  <a:cubicBezTo>
                    <a:pt x="1563" y="205371"/>
                    <a:pt x="6638" y="217524"/>
                    <a:pt x="15672" y="226486"/>
                  </a:cubicBezTo>
                  <a:cubicBezTo>
                    <a:pt x="24706" y="235449"/>
                    <a:pt x="36959" y="240481"/>
                    <a:pt x="49735" y="240481"/>
                  </a:cubicBezTo>
                  <a:lnTo>
                    <a:pt x="531455" y="240481"/>
                  </a:lnTo>
                  <a:cubicBezTo>
                    <a:pt x="544231" y="240481"/>
                    <a:pt x="556482" y="235449"/>
                    <a:pt x="565516" y="226486"/>
                  </a:cubicBezTo>
                  <a:cubicBezTo>
                    <a:pt x="574550" y="217524"/>
                    <a:pt x="579627" y="205371"/>
                    <a:pt x="579627" y="192699"/>
                  </a:cubicBezTo>
                  <a:lnTo>
                    <a:pt x="579627" y="49347"/>
                  </a:lnTo>
                  <a:cubicBezTo>
                    <a:pt x="579627" y="36674"/>
                    <a:pt x="574550" y="24520"/>
                    <a:pt x="565516" y="15559"/>
                  </a:cubicBezTo>
                  <a:cubicBezTo>
                    <a:pt x="556482" y="6598"/>
                    <a:pt x="544231" y="1563"/>
                    <a:pt x="531455" y="1563"/>
                  </a:cubicBezTo>
                  <a:close/>
                  <a:moveTo>
                    <a:pt x="447154" y="156860"/>
                  </a:moveTo>
                  <a:cubicBezTo>
                    <a:pt x="440009" y="156860"/>
                    <a:pt x="433023" y="154758"/>
                    <a:pt x="427082" y="150820"/>
                  </a:cubicBezTo>
                  <a:cubicBezTo>
                    <a:pt x="421140" y="146882"/>
                    <a:pt x="416510" y="141285"/>
                    <a:pt x="413775" y="134737"/>
                  </a:cubicBezTo>
                  <a:cubicBezTo>
                    <a:pt x="411041" y="128188"/>
                    <a:pt x="410325" y="120982"/>
                    <a:pt x="411719" y="114030"/>
                  </a:cubicBezTo>
                  <a:cubicBezTo>
                    <a:pt x="413113" y="107079"/>
                    <a:pt x="416554" y="100693"/>
                    <a:pt x="421607" y="95681"/>
                  </a:cubicBezTo>
                  <a:cubicBezTo>
                    <a:pt x="426660" y="90669"/>
                    <a:pt x="433097" y="87256"/>
                    <a:pt x="440106" y="85873"/>
                  </a:cubicBezTo>
                  <a:cubicBezTo>
                    <a:pt x="447114" y="84490"/>
                    <a:pt x="454380" y="85200"/>
                    <a:pt x="460981" y="87913"/>
                  </a:cubicBezTo>
                  <a:cubicBezTo>
                    <a:pt x="467581" y="90625"/>
                    <a:pt x="473223" y="95218"/>
                    <a:pt x="477193" y="101112"/>
                  </a:cubicBezTo>
                  <a:cubicBezTo>
                    <a:pt x="481164" y="107005"/>
                    <a:pt x="483283" y="113934"/>
                    <a:pt x="483283" y="121022"/>
                  </a:cubicBezTo>
                  <a:cubicBezTo>
                    <a:pt x="483283" y="130527"/>
                    <a:pt x="479479" y="139642"/>
                    <a:pt x="472703" y="146363"/>
                  </a:cubicBezTo>
                  <a:cubicBezTo>
                    <a:pt x="465928" y="153084"/>
                    <a:pt x="456737" y="156860"/>
                    <a:pt x="447154" y="156860"/>
                  </a:cubicBezTo>
                  <a:close/>
                </a:path>
              </a:pathLst>
            </a:custGeom>
            <a:grpFill/>
            <a:ln w="44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71323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400" b="0" i="0" u="none" strike="noStrike" cap="none" spc="0">
                <a:ln>
                  <a:noFill/>
                </a:ln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220" name="Полилиния: фигура 219"/>
            <p:cNvSpPr>
              <a:spLocks noChangeAspect="1"/>
            </p:cNvSpPr>
            <p:nvPr/>
          </p:nvSpPr>
          <p:spPr bwMode="auto">
            <a:xfrm>
              <a:off x="6888035" y="2961994"/>
              <a:ext cx="227786" cy="95351"/>
            </a:xfrm>
            <a:custGeom>
              <a:avLst/>
              <a:gdLst>
                <a:gd name="connsiteX0" fmla="*/ 531455 w 578064"/>
                <a:gd name="connsiteY0" fmla="*/ 1563 h 241980"/>
                <a:gd name="connsiteX1" fmla="*/ 49735 w 578064"/>
                <a:gd name="connsiteY1" fmla="*/ 1563 h 241980"/>
                <a:gd name="connsiteX2" fmla="*/ 15672 w 578064"/>
                <a:gd name="connsiteY2" fmla="*/ 15559 h 241980"/>
                <a:gd name="connsiteX3" fmla="*/ 1563 w 578064"/>
                <a:gd name="connsiteY3" fmla="*/ 49347 h 241980"/>
                <a:gd name="connsiteX4" fmla="*/ 1563 w 578064"/>
                <a:gd name="connsiteY4" fmla="*/ 192699 h 241980"/>
                <a:gd name="connsiteX5" fmla="*/ 15672 w 578064"/>
                <a:gd name="connsiteY5" fmla="*/ 226486 h 241980"/>
                <a:gd name="connsiteX6" fmla="*/ 49735 w 578064"/>
                <a:gd name="connsiteY6" fmla="*/ 240481 h 241980"/>
                <a:gd name="connsiteX7" fmla="*/ 531455 w 578064"/>
                <a:gd name="connsiteY7" fmla="*/ 240481 h 241980"/>
                <a:gd name="connsiteX8" fmla="*/ 565516 w 578064"/>
                <a:gd name="connsiteY8" fmla="*/ 226486 h 241980"/>
                <a:gd name="connsiteX9" fmla="*/ 579627 w 578064"/>
                <a:gd name="connsiteY9" fmla="*/ 192699 h 241980"/>
                <a:gd name="connsiteX10" fmla="*/ 579627 w 578064"/>
                <a:gd name="connsiteY10" fmla="*/ 49347 h 241980"/>
                <a:gd name="connsiteX11" fmla="*/ 565516 w 578064"/>
                <a:gd name="connsiteY11" fmla="*/ 15559 h 241980"/>
                <a:gd name="connsiteX12" fmla="*/ 531455 w 578064"/>
                <a:gd name="connsiteY12" fmla="*/ 1563 h 241980"/>
                <a:gd name="connsiteX13" fmla="*/ 447154 w 578064"/>
                <a:gd name="connsiteY13" fmla="*/ 156860 h 241980"/>
                <a:gd name="connsiteX14" fmla="*/ 427082 w 578064"/>
                <a:gd name="connsiteY14" fmla="*/ 150820 h 241980"/>
                <a:gd name="connsiteX15" fmla="*/ 413775 w 578064"/>
                <a:gd name="connsiteY15" fmla="*/ 134737 h 241980"/>
                <a:gd name="connsiteX16" fmla="*/ 411719 w 578064"/>
                <a:gd name="connsiteY16" fmla="*/ 114030 h 241980"/>
                <a:gd name="connsiteX17" fmla="*/ 421607 w 578064"/>
                <a:gd name="connsiteY17" fmla="*/ 95681 h 241980"/>
                <a:gd name="connsiteX18" fmla="*/ 440106 w 578064"/>
                <a:gd name="connsiteY18" fmla="*/ 85873 h 241980"/>
                <a:gd name="connsiteX19" fmla="*/ 460981 w 578064"/>
                <a:gd name="connsiteY19" fmla="*/ 87913 h 241980"/>
                <a:gd name="connsiteX20" fmla="*/ 477193 w 578064"/>
                <a:gd name="connsiteY20" fmla="*/ 101112 h 241980"/>
                <a:gd name="connsiteX21" fmla="*/ 483283 w 578064"/>
                <a:gd name="connsiteY21" fmla="*/ 121022 h 241980"/>
                <a:gd name="connsiteX22" fmla="*/ 472703 w 578064"/>
                <a:gd name="connsiteY22" fmla="*/ 146363 h 241980"/>
                <a:gd name="connsiteX23" fmla="*/ 447154 w 578064"/>
                <a:gd name="connsiteY23" fmla="*/ 156860 h 24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78064" h="241980" extrusionOk="0">
                  <a:moveTo>
                    <a:pt x="531455" y="1563"/>
                  </a:moveTo>
                  <a:lnTo>
                    <a:pt x="49735" y="1563"/>
                  </a:lnTo>
                  <a:cubicBezTo>
                    <a:pt x="36959" y="1563"/>
                    <a:pt x="24706" y="6598"/>
                    <a:pt x="15672" y="15559"/>
                  </a:cubicBezTo>
                  <a:cubicBezTo>
                    <a:pt x="6638" y="24520"/>
                    <a:pt x="1563" y="36674"/>
                    <a:pt x="1563" y="49347"/>
                  </a:cubicBezTo>
                  <a:lnTo>
                    <a:pt x="1563" y="192699"/>
                  </a:lnTo>
                  <a:cubicBezTo>
                    <a:pt x="1563" y="205371"/>
                    <a:pt x="6638" y="217524"/>
                    <a:pt x="15672" y="226486"/>
                  </a:cubicBezTo>
                  <a:cubicBezTo>
                    <a:pt x="24706" y="235449"/>
                    <a:pt x="36959" y="240481"/>
                    <a:pt x="49735" y="240481"/>
                  </a:cubicBezTo>
                  <a:lnTo>
                    <a:pt x="531455" y="240481"/>
                  </a:lnTo>
                  <a:cubicBezTo>
                    <a:pt x="544231" y="240481"/>
                    <a:pt x="556482" y="235449"/>
                    <a:pt x="565516" y="226486"/>
                  </a:cubicBezTo>
                  <a:cubicBezTo>
                    <a:pt x="574550" y="217524"/>
                    <a:pt x="579627" y="205371"/>
                    <a:pt x="579627" y="192699"/>
                  </a:cubicBezTo>
                  <a:lnTo>
                    <a:pt x="579627" y="49347"/>
                  </a:lnTo>
                  <a:cubicBezTo>
                    <a:pt x="579627" y="36674"/>
                    <a:pt x="574550" y="24520"/>
                    <a:pt x="565516" y="15559"/>
                  </a:cubicBezTo>
                  <a:cubicBezTo>
                    <a:pt x="556482" y="6598"/>
                    <a:pt x="544231" y="1563"/>
                    <a:pt x="531455" y="1563"/>
                  </a:cubicBezTo>
                  <a:close/>
                  <a:moveTo>
                    <a:pt x="447154" y="156860"/>
                  </a:moveTo>
                  <a:cubicBezTo>
                    <a:pt x="440009" y="156860"/>
                    <a:pt x="433023" y="154758"/>
                    <a:pt x="427082" y="150820"/>
                  </a:cubicBezTo>
                  <a:cubicBezTo>
                    <a:pt x="421140" y="146882"/>
                    <a:pt x="416510" y="141285"/>
                    <a:pt x="413775" y="134737"/>
                  </a:cubicBezTo>
                  <a:cubicBezTo>
                    <a:pt x="411041" y="128188"/>
                    <a:pt x="410325" y="120982"/>
                    <a:pt x="411719" y="114030"/>
                  </a:cubicBezTo>
                  <a:cubicBezTo>
                    <a:pt x="413113" y="107079"/>
                    <a:pt x="416554" y="100693"/>
                    <a:pt x="421607" y="95681"/>
                  </a:cubicBezTo>
                  <a:cubicBezTo>
                    <a:pt x="426660" y="90669"/>
                    <a:pt x="433097" y="87256"/>
                    <a:pt x="440106" y="85873"/>
                  </a:cubicBezTo>
                  <a:cubicBezTo>
                    <a:pt x="447114" y="84490"/>
                    <a:pt x="454380" y="85200"/>
                    <a:pt x="460981" y="87913"/>
                  </a:cubicBezTo>
                  <a:cubicBezTo>
                    <a:pt x="467581" y="90625"/>
                    <a:pt x="473223" y="95218"/>
                    <a:pt x="477193" y="101112"/>
                  </a:cubicBezTo>
                  <a:cubicBezTo>
                    <a:pt x="481164" y="107005"/>
                    <a:pt x="483283" y="113934"/>
                    <a:pt x="483283" y="121022"/>
                  </a:cubicBezTo>
                  <a:cubicBezTo>
                    <a:pt x="483283" y="130527"/>
                    <a:pt x="479479" y="139642"/>
                    <a:pt x="472703" y="146363"/>
                  </a:cubicBezTo>
                  <a:cubicBezTo>
                    <a:pt x="465928" y="153084"/>
                    <a:pt x="456737" y="156860"/>
                    <a:pt x="447154" y="156860"/>
                  </a:cubicBezTo>
                  <a:close/>
                </a:path>
              </a:pathLst>
            </a:custGeom>
            <a:grpFill/>
            <a:ln w="44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71323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400" b="0" i="0" u="none" strike="noStrike" cap="none" spc="0">
                <a:ln>
                  <a:noFill/>
                </a:ln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221" name="Группа 220"/>
          <p:cNvGrpSpPr>
            <a:grpSpLocks noChangeAspect="1"/>
          </p:cNvGrpSpPr>
          <p:nvPr/>
        </p:nvGrpSpPr>
        <p:grpSpPr bwMode="auto">
          <a:xfrm>
            <a:off x="7838574" y="3673125"/>
            <a:ext cx="198000" cy="276021"/>
            <a:chOff x="6888035" y="2961994"/>
            <a:chExt cx="227786" cy="317544"/>
          </a:xfrm>
          <a:solidFill>
            <a:srgbClr val="D9D9D9"/>
          </a:solidFill>
        </p:grpSpPr>
        <p:sp>
          <p:nvSpPr>
            <p:cNvPr id="222" name="Полилиния: фигура 221"/>
            <p:cNvSpPr>
              <a:spLocks noChangeAspect="1"/>
            </p:cNvSpPr>
            <p:nvPr/>
          </p:nvSpPr>
          <p:spPr bwMode="auto">
            <a:xfrm>
              <a:off x="6888035" y="3184187"/>
              <a:ext cx="227786" cy="95351"/>
            </a:xfrm>
            <a:custGeom>
              <a:avLst/>
              <a:gdLst>
                <a:gd name="connsiteX0" fmla="*/ 531455 w 578064"/>
                <a:gd name="connsiteY0" fmla="*/ 1563 h 241980"/>
                <a:gd name="connsiteX1" fmla="*/ 49735 w 578064"/>
                <a:gd name="connsiteY1" fmla="*/ 1563 h 241980"/>
                <a:gd name="connsiteX2" fmla="*/ 15672 w 578064"/>
                <a:gd name="connsiteY2" fmla="*/ 15559 h 241980"/>
                <a:gd name="connsiteX3" fmla="*/ 1563 w 578064"/>
                <a:gd name="connsiteY3" fmla="*/ 49347 h 241980"/>
                <a:gd name="connsiteX4" fmla="*/ 1563 w 578064"/>
                <a:gd name="connsiteY4" fmla="*/ 192699 h 241980"/>
                <a:gd name="connsiteX5" fmla="*/ 15672 w 578064"/>
                <a:gd name="connsiteY5" fmla="*/ 226486 h 241980"/>
                <a:gd name="connsiteX6" fmla="*/ 49735 w 578064"/>
                <a:gd name="connsiteY6" fmla="*/ 240481 h 241980"/>
                <a:gd name="connsiteX7" fmla="*/ 531455 w 578064"/>
                <a:gd name="connsiteY7" fmla="*/ 240481 h 241980"/>
                <a:gd name="connsiteX8" fmla="*/ 565516 w 578064"/>
                <a:gd name="connsiteY8" fmla="*/ 226486 h 241980"/>
                <a:gd name="connsiteX9" fmla="*/ 579627 w 578064"/>
                <a:gd name="connsiteY9" fmla="*/ 192699 h 241980"/>
                <a:gd name="connsiteX10" fmla="*/ 579627 w 578064"/>
                <a:gd name="connsiteY10" fmla="*/ 49347 h 241980"/>
                <a:gd name="connsiteX11" fmla="*/ 565516 w 578064"/>
                <a:gd name="connsiteY11" fmla="*/ 15559 h 241980"/>
                <a:gd name="connsiteX12" fmla="*/ 531455 w 578064"/>
                <a:gd name="connsiteY12" fmla="*/ 1563 h 241980"/>
                <a:gd name="connsiteX13" fmla="*/ 447154 w 578064"/>
                <a:gd name="connsiteY13" fmla="*/ 156860 h 241980"/>
                <a:gd name="connsiteX14" fmla="*/ 427082 w 578064"/>
                <a:gd name="connsiteY14" fmla="*/ 150820 h 241980"/>
                <a:gd name="connsiteX15" fmla="*/ 413775 w 578064"/>
                <a:gd name="connsiteY15" fmla="*/ 134737 h 241980"/>
                <a:gd name="connsiteX16" fmla="*/ 411719 w 578064"/>
                <a:gd name="connsiteY16" fmla="*/ 114030 h 241980"/>
                <a:gd name="connsiteX17" fmla="*/ 421607 w 578064"/>
                <a:gd name="connsiteY17" fmla="*/ 95681 h 241980"/>
                <a:gd name="connsiteX18" fmla="*/ 440106 w 578064"/>
                <a:gd name="connsiteY18" fmla="*/ 85873 h 241980"/>
                <a:gd name="connsiteX19" fmla="*/ 460981 w 578064"/>
                <a:gd name="connsiteY19" fmla="*/ 87913 h 241980"/>
                <a:gd name="connsiteX20" fmla="*/ 477193 w 578064"/>
                <a:gd name="connsiteY20" fmla="*/ 101112 h 241980"/>
                <a:gd name="connsiteX21" fmla="*/ 483283 w 578064"/>
                <a:gd name="connsiteY21" fmla="*/ 121022 h 241980"/>
                <a:gd name="connsiteX22" fmla="*/ 472703 w 578064"/>
                <a:gd name="connsiteY22" fmla="*/ 146363 h 241980"/>
                <a:gd name="connsiteX23" fmla="*/ 447154 w 578064"/>
                <a:gd name="connsiteY23" fmla="*/ 156860 h 24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78064" h="241980" extrusionOk="0">
                  <a:moveTo>
                    <a:pt x="531455" y="1563"/>
                  </a:moveTo>
                  <a:lnTo>
                    <a:pt x="49735" y="1563"/>
                  </a:lnTo>
                  <a:cubicBezTo>
                    <a:pt x="36959" y="1563"/>
                    <a:pt x="24706" y="6598"/>
                    <a:pt x="15672" y="15559"/>
                  </a:cubicBezTo>
                  <a:cubicBezTo>
                    <a:pt x="6638" y="24520"/>
                    <a:pt x="1563" y="36674"/>
                    <a:pt x="1563" y="49347"/>
                  </a:cubicBezTo>
                  <a:lnTo>
                    <a:pt x="1563" y="192699"/>
                  </a:lnTo>
                  <a:cubicBezTo>
                    <a:pt x="1563" y="205371"/>
                    <a:pt x="6638" y="217524"/>
                    <a:pt x="15672" y="226486"/>
                  </a:cubicBezTo>
                  <a:cubicBezTo>
                    <a:pt x="24706" y="235449"/>
                    <a:pt x="36959" y="240481"/>
                    <a:pt x="49735" y="240481"/>
                  </a:cubicBezTo>
                  <a:lnTo>
                    <a:pt x="531455" y="240481"/>
                  </a:lnTo>
                  <a:cubicBezTo>
                    <a:pt x="544231" y="240481"/>
                    <a:pt x="556482" y="235449"/>
                    <a:pt x="565516" y="226486"/>
                  </a:cubicBezTo>
                  <a:cubicBezTo>
                    <a:pt x="574550" y="217524"/>
                    <a:pt x="579627" y="205371"/>
                    <a:pt x="579627" y="192699"/>
                  </a:cubicBezTo>
                  <a:lnTo>
                    <a:pt x="579627" y="49347"/>
                  </a:lnTo>
                  <a:cubicBezTo>
                    <a:pt x="579627" y="36674"/>
                    <a:pt x="574550" y="24520"/>
                    <a:pt x="565516" y="15559"/>
                  </a:cubicBezTo>
                  <a:cubicBezTo>
                    <a:pt x="556482" y="6598"/>
                    <a:pt x="544231" y="1563"/>
                    <a:pt x="531455" y="1563"/>
                  </a:cubicBezTo>
                  <a:close/>
                  <a:moveTo>
                    <a:pt x="447154" y="156860"/>
                  </a:moveTo>
                  <a:cubicBezTo>
                    <a:pt x="440009" y="156860"/>
                    <a:pt x="433023" y="154758"/>
                    <a:pt x="427082" y="150820"/>
                  </a:cubicBezTo>
                  <a:cubicBezTo>
                    <a:pt x="421140" y="146882"/>
                    <a:pt x="416510" y="141285"/>
                    <a:pt x="413775" y="134737"/>
                  </a:cubicBezTo>
                  <a:cubicBezTo>
                    <a:pt x="411041" y="128188"/>
                    <a:pt x="410325" y="120982"/>
                    <a:pt x="411719" y="114030"/>
                  </a:cubicBezTo>
                  <a:cubicBezTo>
                    <a:pt x="413113" y="107079"/>
                    <a:pt x="416554" y="100693"/>
                    <a:pt x="421607" y="95681"/>
                  </a:cubicBezTo>
                  <a:cubicBezTo>
                    <a:pt x="426660" y="90669"/>
                    <a:pt x="433097" y="87256"/>
                    <a:pt x="440106" y="85873"/>
                  </a:cubicBezTo>
                  <a:cubicBezTo>
                    <a:pt x="447114" y="84490"/>
                    <a:pt x="454380" y="85200"/>
                    <a:pt x="460981" y="87913"/>
                  </a:cubicBezTo>
                  <a:cubicBezTo>
                    <a:pt x="467581" y="90625"/>
                    <a:pt x="473223" y="95218"/>
                    <a:pt x="477193" y="101112"/>
                  </a:cubicBezTo>
                  <a:cubicBezTo>
                    <a:pt x="481164" y="107005"/>
                    <a:pt x="483283" y="113934"/>
                    <a:pt x="483283" y="121022"/>
                  </a:cubicBezTo>
                  <a:cubicBezTo>
                    <a:pt x="483283" y="130527"/>
                    <a:pt x="479479" y="139642"/>
                    <a:pt x="472703" y="146363"/>
                  </a:cubicBezTo>
                  <a:cubicBezTo>
                    <a:pt x="465928" y="153084"/>
                    <a:pt x="456737" y="156860"/>
                    <a:pt x="447154" y="156860"/>
                  </a:cubicBezTo>
                  <a:close/>
                </a:path>
              </a:pathLst>
            </a:custGeom>
            <a:grpFill/>
            <a:ln w="44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71323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400" b="0" i="0" u="none" strike="noStrike" cap="none" spc="0">
                <a:ln>
                  <a:noFill/>
                </a:ln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223" name="Полилиния: фигура 222"/>
            <p:cNvSpPr>
              <a:spLocks noChangeAspect="1"/>
            </p:cNvSpPr>
            <p:nvPr/>
          </p:nvSpPr>
          <p:spPr bwMode="auto">
            <a:xfrm>
              <a:off x="6888035" y="3073303"/>
              <a:ext cx="227786" cy="95351"/>
            </a:xfrm>
            <a:custGeom>
              <a:avLst/>
              <a:gdLst>
                <a:gd name="connsiteX0" fmla="*/ 531455 w 578064"/>
                <a:gd name="connsiteY0" fmla="*/ 1563 h 241980"/>
                <a:gd name="connsiteX1" fmla="*/ 49735 w 578064"/>
                <a:gd name="connsiteY1" fmla="*/ 1563 h 241980"/>
                <a:gd name="connsiteX2" fmla="*/ 15672 w 578064"/>
                <a:gd name="connsiteY2" fmla="*/ 15559 h 241980"/>
                <a:gd name="connsiteX3" fmla="*/ 1563 w 578064"/>
                <a:gd name="connsiteY3" fmla="*/ 49347 h 241980"/>
                <a:gd name="connsiteX4" fmla="*/ 1563 w 578064"/>
                <a:gd name="connsiteY4" fmla="*/ 192699 h 241980"/>
                <a:gd name="connsiteX5" fmla="*/ 15672 w 578064"/>
                <a:gd name="connsiteY5" fmla="*/ 226486 h 241980"/>
                <a:gd name="connsiteX6" fmla="*/ 49735 w 578064"/>
                <a:gd name="connsiteY6" fmla="*/ 240481 h 241980"/>
                <a:gd name="connsiteX7" fmla="*/ 531455 w 578064"/>
                <a:gd name="connsiteY7" fmla="*/ 240481 h 241980"/>
                <a:gd name="connsiteX8" fmla="*/ 565516 w 578064"/>
                <a:gd name="connsiteY8" fmla="*/ 226486 h 241980"/>
                <a:gd name="connsiteX9" fmla="*/ 579627 w 578064"/>
                <a:gd name="connsiteY9" fmla="*/ 192699 h 241980"/>
                <a:gd name="connsiteX10" fmla="*/ 579627 w 578064"/>
                <a:gd name="connsiteY10" fmla="*/ 49347 h 241980"/>
                <a:gd name="connsiteX11" fmla="*/ 565516 w 578064"/>
                <a:gd name="connsiteY11" fmla="*/ 15559 h 241980"/>
                <a:gd name="connsiteX12" fmla="*/ 531455 w 578064"/>
                <a:gd name="connsiteY12" fmla="*/ 1563 h 241980"/>
                <a:gd name="connsiteX13" fmla="*/ 447154 w 578064"/>
                <a:gd name="connsiteY13" fmla="*/ 156860 h 241980"/>
                <a:gd name="connsiteX14" fmla="*/ 427082 w 578064"/>
                <a:gd name="connsiteY14" fmla="*/ 150820 h 241980"/>
                <a:gd name="connsiteX15" fmla="*/ 413775 w 578064"/>
                <a:gd name="connsiteY15" fmla="*/ 134737 h 241980"/>
                <a:gd name="connsiteX16" fmla="*/ 411719 w 578064"/>
                <a:gd name="connsiteY16" fmla="*/ 114030 h 241980"/>
                <a:gd name="connsiteX17" fmla="*/ 421607 w 578064"/>
                <a:gd name="connsiteY17" fmla="*/ 95681 h 241980"/>
                <a:gd name="connsiteX18" fmla="*/ 440106 w 578064"/>
                <a:gd name="connsiteY18" fmla="*/ 85873 h 241980"/>
                <a:gd name="connsiteX19" fmla="*/ 460981 w 578064"/>
                <a:gd name="connsiteY19" fmla="*/ 87913 h 241980"/>
                <a:gd name="connsiteX20" fmla="*/ 477193 w 578064"/>
                <a:gd name="connsiteY20" fmla="*/ 101112 h 241980"/>
                <a:gd name="connsiteX21" fmla="*/ 483283 w 578064"/>
                <a:gd name="connsiteY21" fmla="*/ 121022 h 241980"/>
                <a:gd name="connsiteX22" fmla="*/ 472703 w 578064"/>
                <a:gd name="connsiteY22" fmla="*/ 146363 h 241980"/>
                <a:gd name="connsiteX23" fmla="*/ 447154 w 578064"/>
                <a:gd name="connsiteY23" fmla="*/ 156860 h 24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78064" h="241980" extrusionOk="0">
                  <a:moveTo>
                    <a:pt x="531455" y="1563"/>
                  </a:moveTo>
                  <a:lnTo>
                    <a:pt x="49735" y="1563"/>
                  </a:lnTo>
                  <a:cubicBezTo>
                    <a:pt x="36959" y="1563"/>
                    <a:pt x="24706" y="6598"/>
                    <a:pt x="15672" y="15559"/>
                  </a:cubicBezTo>
                  <a:cubicBezTo>
                    <a:pt x="6638" y="24520"/>
                    <a:pt x="1563" y="36674"/>
                    <a:pt x="1563" y="49347"/>
                  </a:cubicBezTo>
                  <a:lnTo>
                    <a:pt x="1563" y="192699"/>
                  </a:lnTo>
                  <a:cubicBezTo>
                    <a:pt x="1563" y="205371"/>
                    <a:pt x="6638" y="217524"/>
                    <a:pt x="15672" y="226486"/>
                  </a:cubicBezTo>
                  <a:cubicBezTo>
                    <a:pt x="24706" y="235449"/>
                    <a:pt x="36959" y="240481"/>
                    <a:pt x="49735" y="240481"/>
                  </a:cubicBezTo>
                  <a:lnTo>
                    <a:pt x="531455" y="240481"/>
                  </a:lnTo>
                  <a:cubicBezTo>
                    <a:pt x="544231" y="240481"/>
                    <a:pt x="556482" y="235449"/>
                    <a:pt x="565516" y="226486"/>
                  </a:cubicBezTo>
                  <a:cubicBezTo>
                    <a:pt x="574550" y="217524"/>
                    <a:pt x="579627" y="205371"/>
                    <a:pt x="579627" y="192699"/>
                  </a:cubicBezTo>
                  <a:lnTo>
                    <a:pt x="579627" y="49347"/>
                  </a:lnTo>
                  <a:cubicBezTo>
                    <a:pt x="579627" y="36674"/>
                    <a:pt x="574550" y="24520"/>
                    <a:pt x="565516" y="15559"/>
                  </a:cubicBezTo>
                  <a:cubicBezTo>
                    <a:pt x="556482" y="6598"/>
                    <a:pt x="544231" y="1563"/>
                    <a:pt x="531455" y="1563"/>
                  </a:cubicBezTo>
                  <a:close/>
                  <a:moveTo>
                    <a:pt x="447154" y="156860"/>
                  </a:moveTo>
                  <a:cubicBezTo>
                    <a:pt x="440009" y="156860"/>
                    <a:pt x="433023" y="154758"/>
                    <a:pt x="427082" y="150820"/>
                  </a:cubicBezTo>
                  <a:cubicBezTo>
                    <a:pt x="421140" y="146882"/>
                    <a:pt x="416510" y="141285"/>
                    <a:pt x="413775" y="134737"/>
                  </a:cubicBezTo>
                  <a:cubicBezTo>
                    <a:pt x="411041" y="128188"/>
                    <a:pt x="410325" y="120982"/>
                    <a:pt x="411719" y="114030"/>
                  </a:cubicBezTo>
                  <a:cubicBezTo>
                    <a:pt x="413113" y="107079"/>
                    <a:pt x="416554" y="100693"/>
                    <a:pt x="421607" y="95681"/>
                  </a:cubicBezTo>
                  <a:cubicBezTo>
                    <a:pt x="426660" y="90669"/>
                    <a:pt x="433097" y="87256"/>
                    <a:pt x="440106" y="85873"/>
                  </a:cubicBezTo>
                  <a:cubicBezTo>
                    <a:pt x="447114" y="84490"/>
                    <a:pt x="454380" y="85200"/>
                    <a:pt x="460981" y="87913"/>
                  </a:cubicBezTo>
                  <a:cubicBezTo>
                    <a:pt x="467581" y="90625"/>
                    <a:pt x="473223" y="95218"/>
                    <a:pt x="477193" y="101112"/>
                  </a:cubicBezTo>
                  <a:cubicBezTo>
                    <a:pt x="481164" y="107005"/>
                    <a:pt x="483283" y="113934"/>
                    <a:pt x="483283" y="121022"/>
                  </a:cubicBezTo>
                  <a:cubicBezTo>
                    <a:pt x="483283" y="130527"/>
                    <a:pt x="479479" y="139642"/>
                    <a:pt x="472703" y="146363"/>
                  </a:cubicBezTo>
                  <a:cubicBezTo>
                    <a:pt x="465928" y="153084"/>
                    <a:pt x="456737" y="156860"/>
                    <a:pt x="447154" y="156860"/>
                  </a:cubicBezTo>
                  <a:close/>
                </a:path>
              </a:pathLst>
            </a:custGeom>
            <a:grpFill/>
            <a:ln w="44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71323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400" b="0" i="0" u="none" strike="noStrike" cap="none" spc="0">
                <a:ln>
                  <a:noFill/>
                </a:ln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224" name="Полилиния: фигура 223"/>
            <p:cNvSpPr>
              <a:spLocks noChangeAspect="1"/>
            </p:cNvSpPr>
            <p:nvPr/>
          </p:nvSpPr>
          <p:spPr bwMode="auto">
            <a:xfrm>
              <a:off x="6888035" y="2961994"/>
              <a:ext cx="227786" cy="95351"/>
            </a:xfrm>
            <a:custGeom>
              <a:avLst/>
              <a:gdLst>
                <a:gd name="connsiteX0" fmla="*/ 531455 w 578064"/>
                <a:gd name="connsiteY0" fmla="*/ 1563 h 241980"/>
                <a:gd name="connsiteX1" fmla="*/ 49735 w 578064"/>
                <a:gd name="connsiteY1" fmla="*/ 1563 h 241980"/>
                <a:gd name="connsiteX2" fmla="*/ 15672 w 578064"/>
                <a:gd name="connsiteY2" fmla="*/ 15559 h 241980"/>
                <a:gd name="connsiteX3" fmla="*/ 1563 w 578064"/>
                <a:gd name="connsiteY3" fmla="*/ 49347 h 241980"/>
                <a:gd name="connsiteX4" fmla="*/ 1563 w 578064"/>
                <a:gd name="connsiteY4" fmla="*/ 192699 h 241980"/>
                <a:gd name="connsiteX5" fmla="*/ 15672 w 578064"/>
                <a:gd name="connsiteY5" fmla="*/ 226486 h 241980"/>
                <a:gd name="connsiteX6" fmla="*/ 49735 w 578064"/>
                <a:gd name="connsiteY6" fmla="*/ 240481 h 241980"/>
                <a:gd name="connsiteX7" fmla="*/ 531455 w 578064"/>
                <a:gd name="connsiteY7" fmla="*/ 240481 h 241980"/>
                <a:gd name="connsiteX8" fmla="*/ 565516 w 578064"/>
                <a:gd name="connsiteY8" fmla="*/ 226486 h 241980"/>
                <a:gd name="connsiteX9" fmla="*/ 579627 w 578064"/>
                <a:gd name="connsiteY9" fmla="*/ 192699 h 241980"/>
                <a:gd name="connsiteX10" fmla="*/ 579627 w 578064"/>
                <a:gd name="connsiteY10" fmla="*/ 49347 h 241980"/>
                <a:gd name="connsiteX11" fmla="*/ 565516 w 578064"/>
                <a:gd name="connsiteY11" fmla="*/ 15559 h 241980"/>
                <a:gd name="connsiteX12" fmla="*/ 531455 w 578064"/>
                <a:gd name="connsiteY12" fmla="*/ 1563 h 241980"/>
                <a:gd name="connsiteX13" fmla="*/ 447154 w 578064"/>
                <a:gd name="connsiteY13" fmla="*/ 156860 h 241980"/>
                <a:gd name="connsiteX14" fmla="*/ 427082 w 578064"/>
                <a:gd name="connsiteY14" fmla="*/ 150820 h 241980"/>
                <a:gd name="connsiteX15" fmla="*/ 413775 w 578064"/>
                <a:gd name="connsiteY15" fmla="*/ 134737 h 241980"/>
                <a:gd name="connsiteX16" fmla="*/ 411719 w 578064"/>
                <a:gd name="connsiteY16" fmla="*/ 114030 h 241980"/>
                <a:gd name="connsiteX17" fmla="*/ 421607 w 578064"/>
                <a:gd name="connsiteY17" fmla="*/ 95681 h 241980"/>
                <a:gd name="connsiteX18" fmla="*/ 440106 w 578064"/>
                <a:gd name="connsiteY18" fmla="*/ 85873 h 241980"/>
                <a:gd name="connsiteX19" fmla="*/ 460981 w 578064"/>
                <a:gd name="connsiteY19" fmla="*/ 87913 h 241980"/>
                <a:gd name="connsiteX20" fmla="*/ 477193 w 578064"/>
                <a:gd name="connsiteY20" fmla="*/ 101112 h 241980"/>
                <a:gd name="connsiteX21" fmla="*/ 483283 w 578064"/>
                <a:gd name="connsiteY21" fmla="*/ 121022 h 241980"/>
                <a:gd name="connsiteX22" fmla="*/ 472703 w 578064"/>
                <a:gd name="connsiteY22" fmla="*/ 146363 h 241980"/>
                <a:gd name="connsiteX23" fmla="*/ 447154 w 578064"/>
                <a:gd name="connsiteY23" fmla="*/ 156860 h 24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78064" h="241980" extrusionOk="0">
                  <a:moveTo>
                    <a:pt x="531455" y="1563"/>
                  </a:moveTo>
                  <a:lnTo>
                    <a:pt x="49735" y="1563"/>
                  </a:lnTo>
                  <a:cubicBezTo>
                    <a:pt x="36959" y="1563"/>
                    <a:pt x="24706" y="6598"/>
                    <a:pt x="15672" y="15559"/>
                  </a:cubicBezTo>
                  <a:cubicBezTo>
                    <a:pt x="6638" y="24520"/>
                    <a:pt x="1563" y="36674"/>
                    <a:pt x="1563" y="49347"/>
                  </a:cubicBezTo>
                  <a:lnTo>
                    <a:pt x="1563" y="192699"/>
                  </a:lnTo>
                  <a:cubicBezTo>
                    <a:pt x="1563" y="205371"/>
                    <a:pt x="6638" y="217524"/>
                    <a:pt x="15672" y="226486"/>
                  </a:cubicBezTo>
                  <a:cubicBezTo>
                    <a:pt x="24706" y="235449"/>
                    <a:pt x="36959" y="240481"/>
                    <a:pt x="49735" y="240481"/>
                  </a:cubicBezTo>
                  <a:lnTo>
                    <a:pt x="531455" y="240481"/>
                  </a:lnTo>
                  <a:cubicBezTo>
                    <a:pt x="544231" y="240481"/>
                    <a:pt x="556482" y="235449"/>
                    <a:pt x="565516" y="226486"/>
                  </a:cubicBezTo>
                  <a:cubicBezTo>
                    <a:pt x="574550" y="217524"/>
                    <a:pt x="579627" y="205371"/>
                    <a:pt x="579627" y="192699"/>
                  </a:cubicBezTo>
                  <a:lnTo>
                    <a:pt x="579627" y="49347"/>
                  </a:lnTo>
                  <a:cubicBezTo>
                    <a:pt x="579627" y="36674"/>
                    <a:pt x="574550" y="24520"/>
                    <a:pt x="565516" y="15559"/>
                  </a:cubicBezTo>
                  <a:cubicBezTo>
                    <a:pt x="556482" y="6598"/>
                    <a:pt x="544231" y="1563"/>
                    <a:pt x="531455" y="1563"/>
                  </a:cubicBezTo>
                  <a:close/>
                  <a:moveTo>
                    <a:pt x="447154" y="156860"/>
                  </a:moveTo>
                  <a:cubicBezTo>
                    <a:pt x="440009" y="156860"/>
                    <a:pt x="433023" y="154758"/>
                    <a:pt x="427082" y="150820"/>
                  </a:cubicBezTo>
                  <a:cubicBezTo>
                    <a:pt x="421140" y="146882"/>
                    <a:pt x="416510" y="141285"/>
                    <a:pt x="413775" y="134737"/>
                  </a:cubicBezTo>
                  <a:cubicBezTo>
                    <a:pt x="411041" y="128188"/>
                    <a:pt x="410325" y="120982"/>
                    <a:pt x="411719" y="114030"/>
                  </a:cubicBezTo>
                  <a:cubicBezTo>
                    <a:pt x="413113" y="107079"/>
                    <a:pt x="416554" y="100693"/>
                    <a:pt x="421607" y="95681"/>
                  </a:cubicBezTo>
                  <a:cubicBezTo>
                    <a:pt x="426660" y="90669"/>
                    <a:pt x="433097" y="87256"/>
                    <a:pt x="440106" y="85873"/>
                  </a:cubicBezTo>
                  <a:cubicBezTo>
                    <a:pt x="447114" y="84490"/>
                    <a:pt x="454380" y="85200"/>
                    <a:pt x="460981" y="87913"/>
                  </a:cubicBezTo>
                  <a:cubicBezTo>
                    <a:pt x="467581" y="90625"/>
                    <a:pt x="473223" y="95218"/>
                    <a:pt x="477193" y="101112"/>
                  </a:cubicBezTo>
                  <a:cubicBezTo>
                    <a:pt x="481164" y="107005"/>
                    <a:pt x="483283" y="113934"/>
                    <a:pt x="483283" y="121022"/>
                  </a:cubicBezTo>
                  <a:cubicBezTo>
                    <a:pt x="483283" y="130527"/>
                    <a:pt x="479479" y="139642"/>
                    <a:pt x="472703" y="146363"/>
                  </a:cubicBezTo>
                  <a:cubicBezTo>
                    <a:pt x="465928" y="153084"/>
                    <a:pt x="456737" y="156860"/>
                    <a:pt x="447154" y="156860"/>
                  </a:cubicBezTo>
                  <a:close/>
                </a:path>
              </a:pathLst>
            </a:custGeom>
            <a:grpFill/>
            <a:ln w="44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71323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400" b="0" i="0" u="none" strike="noStrike" cap="none" spc="0">
                <a:ln>
                  <a:noFill/>
                </a:ln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225" name="Группа 224"/>
          <p:cNvGrpSpPr>
            <a:grpSpLocks noChangeAspect="1"/>
          </p:cNvGrpSpPr>
          <p:nvPr/>
        </p:nvGrpSpPr>
        <p:grpSpPr bwMode="auto">
          <a:xfrm>
            <a:off x="7498134" y="3657885"/>
            <a:ext cx="198000" cy="276021"/>
            <a:chOff x="6888035" y="2961994"/>
            <a:chExt cx="227786" cy="317544"/>
          </a:xfrm>
          <a:solidFill>
            <a:srgbClr val="D9D9D9"/>
          </a:solidFill>
        </p:grpSpPr>
        <p:sp>
          <p:nvSpPr>
            <p:cNvPr id="226" name="Полилиния: фигура 225"/>
            <p:cNvSpPr>
              <a:spLocks noChangeAspect="1"/>
            </p:cNvSpPr>
            <p:nvPr/>
          </p:nvSpPr>
          <p:spPr bwMode="auto">
            <a:xfrm>
              <a:off x="6888035" y="3184187"/>
              <a:ext cx="227786" cy="95351"/>
            </a:xfrm>
            <a:custGeom>
              <a:avLst/>
              <a:gdLst>
                <a:gd name="connsiteX0" fmla="*/ 531455 w 578064"/>
                <a:gd name="connsiteY0" fmla="*/ 1563 h 241980"/>
                <a:gd name="connsiteX1" fmla="*/ 49735 w 578064"/>
                <a:gd name="connsiteY1" fmla="*/ 1563 h 241980"/>
                <a:gd name="connsiteX2" fmla="*/ 15672 w 578064"/>
                <a:gd name="connsiteY2" fmla="*/ 15559 h 241980"/>
                <a:gd name="connsiteX3" fmla="*/ 1563 w 578064"/>
                <a:gd name="connsiteY3" fmla="*/ 49347 h 241980"/>
                <a:gd name="connsiteX4" fmla="*/ 1563 w 578064"/>
                <a:gd name="connsiteY4" fmla="*/ 192699 h 241980"/>
                <a:gd name="connsiteX5" fmla="*/ 15672 w 578064"/>
                <a:gd name="connsiteY5" fmla="*/ 226486 h 241980"/>
                <a:gd name="connsiteX6" fmla="*/ 49735 w 578064"/>
                <a:gd name="connsiteY6" fmla="*/ 240481 h 241980"/>
                <a:gd name="connsiteX7" fmla="*/ 531455 w 578064"/>
                <a:gd name="connsiteY7" fmla="*/ 240481 h 241980"/>
                <a:gd name="connsiteX8" fmla="*/ 565516 w 578064"/>
                <a:gd name="connsiteY8" fmla="*/ 226486 h 241980"/>
                <a:gd name="connsiteX9" fmla="*/ 579627 w 578064"/>
                <a:gd name="connsiteY9" fmla="*/ 192699 h 241980"/>
                <a:gd name="connsiteX10" fmla="*/ 579627 w 578064"/>
                <a:gd name="connsiteY10" fmla="*/ 49347 h 241980"/>
                <a:gd name="connsiteX11" fmla="*/ 565516 w 578064"/>
                <a:gd name="connsiteY11" fmla="*/ 15559 h 241980"/>
                <a:gd name="connsiteX12" fmla="*/ 531455 w 578064"/>
                <a:gd name="connsiteY12" fmla="*/ 1563 h 241980"/>
                <a:gd name="connsiteX13" fmla="*/ 447154 w 578064"/>
                <a:gd name="connsiteY13" fmla="*/ 156860 h 241980"/>
                <a:gd name="connsiteX14" fmla="*/ 427082 w 578064"/>
                <a:gd name="connsiteY14" fmla="*/ 150820 h 241980"/>
                <a:gd name="connsiteX15" fmla="*/ 413775 w 578064"/>
                <a:gd name="connsiteY15" fmla="*/ 134737 h 241980"/>
                <a:gd name="connsiteX16" fmla="*/ 411719 w 578064"/>
                <a:gd name="connsiteY16" fmla="*/ 114030 h 241980"/>
                <a:gd name="connsiteX17" fmla="*/ 421607 w 578064"/>
                <a:gd name="connsiteY17" fmla="*/ 95681 h 241980"/>
                <a:gd name="connsiteX18" fmla="*/ 440106 w 578064"/>
                <a:gd name="connsiteY18" fmla="*/ 85873 h 241980"/>
                <a:gd name="connsiteX19" fmla="*/ 460981 w 578064"/>
                <a:gd name="connsiteY19" fmla="*/ 87913 h 241980"/>
                <a:gd name="connsiteX20" fmla="*/ 477193 w 578064"/>
                <a:gd name="connsiteY20" fmla="*/ 101112 h 241980"/>
                <a:gd name="connsiteX21" fmla="*/ 483283 w 578064"/>
                <a:gd name="connsiteY21" fmla="*/ 121022 h 241980"/>
                <a:gd name="connsiteX22" fmla="*/ 472703 w 578064"/>
                <a:gd name="connsiteY22" fmla="*/ 146363 h 241980"/>
                <a:gd name="connsiteX23" fmla="*/ 447154 w 578064"/>
                <a:gd name="connsiteY23" fmla="*/ 156860 h 24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78064" h="241980" extrusionOk="0">
                  <a:moveTo>
                    <a:pt x="531455" y="1563"/>
                  </a:moveTo>
                  <a:lnTo>
                    <a:pt x="49735" y="1563"/>
                  </a:lnTo>
                  <a:cubicBezTo>
                    <a:pt x="36959" y="1563"/>
                    <a:pt x="24706" y="6598"/>
                    <a:pt x="15672" y="15559"/>
                  </a:cubicBezTo>
                  <a:cubicBezTo>
                    <a:pt x="6638" y="24520"/>
                    <a:pt x="1563" y="36674"/>
                    <a:pt x="1563" y="49347"/>
                  </a:cubicBezTo>
                  <a:lnTo>
                    <a:pt x="1563" y="192699"/>
                  </a:lnTo>
                  <a:cubicBezTo>
                    <a:pt x="1563" y="205371"/>
                    <a:pt x="6638" y="217524"/>
                    <a:pt x="15672" y="226486"/>
                  </a:cubicBezTo>
                  <a:cubicBezTo>
                    <a:pt x="24706" y="235449"/>
                    <a:pt x="36959" y="240481"/>
                    <a:pt x="49735" y="240481"/>
                  </a:cubicBezTo>
                  <a:lnTo>
                    <a:pt x="531455" y="240481"/>
                  </a:lnTo>
                  <a:cubicBezTo>
                    <a:pt x="544231" y="240481"/>
                    <a:pt x="556482" y="235449"/>
                    <a:pt x="565516" y="226486"/>
                  </a:cubicBezTo>
                  <a:cubicBezTo>
                    <a:pt x="574550" y="217524"/>
                    <a:pt x="579627" y="205371"/>
                    <a:pt x="579627" y="192699"/>
                  </a:cubicBezTo>
                  <a:lnTo>
                    <a:pt x="579627" y="49347"/>
                  </a:lnTo>
                  <a:cubicBezTo>
                    <a:pt x="579627" y="36674"/>
                    <a:pt x="574550" y="24520"/>
                    <a:pt x="565516" y="15559"/>
                  </a:cubicBezTo>
                  <a:cubicBezTo>
                    <a:pt x="556482" y="6598"/>
                    <a:pt x="544231" y="1563"/>
                    <a:pt x="531455" y="1563"/>
                  </a:cubicBezTo>
                  <a:close/>
                  <a:moveTo>
                    <a:pt x="447154" y="156860"/>
                  </a:moveTo>
                  <a:cubicBezTo>
                    <a:pt x="440009" y="156860"/>
                    <a:pt x="433023" y="154758"/>
                    <a:pt x="427082" y="150820"/>
                  </a:cubicBezTo>
                  <a:cubicBezTo>
                    <a:pt x="421140" y="146882"/>
                    <a:pt x="416510" y="141285"/>
                    <a:pt x="413775" y="134737"/>
                  </a:cubicBezTo>
                  <a:cubicBezTo>
                    <a:pt x="411041" y="128188"/>
                    <a:pt x="410325" y="120982"/>
                    <a:pt x="411719" y="114030"/>
                  </a:cubicBezTo>
                  <a:cubicBezTo>
                    <a:pt x="413113" y="107079"/>
                    <a:pt x="416554" y="100693"/>
                    <a:pt x="421607" y="95681"/>
                  </a:cubicBezTo>
                  <a:cubicBezTo>
                    <a:pt x="426660" y="90669"/>
                    <a:pt x="433097" y="87256"/>
                    <a:pt x="440106" y="85873"/>
                  </a:cubicBezTo>
                  <a:cubicBezTo>
                    <a:pt x="447114" y="84490"/>
                    <a:pt x="454380" y="85200"/>
                    <a:pt x="460981" y="87913"/>
                  </a:cubicBezTo>
                  <a:cubicBezTo>
                    <a:pt x="467581" y="90625"/>
                    <a:pt x="473223" y="95218"/>
                    <a:pt x="477193" y="101112"/>
                  </a:cubicBezTo>
                  <a:cubicBezTo>
                    <a:pt x="481164" y="107005"/>
                    <a:pt x="483283" y="113934"/>
                    <a:pt x="483283" y="121022"/>
                  </a:cubicBezTo>
                  <a:cubicBezTo>
                    <a:pt x="483283" y="130527"/>
                    <a:pt x="479479" y="139642"/>
                    <a:pt x="472703" y="146363"/>
                  </a:cubicBezTo>
                  <a:cubicBezTo>
                    <a:pt x="465928" y="153084"/>
                    <a:pt x="456737" y="156860"/>
                    <a:pt x="447154" y="156860"/>
                  </a:cubicBezTo>
                  <a:close/>
                </a:path>
              </a:pathLst>
            </a:custGeom>
            <a:grpFill/>
            <a:ln w="44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71323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400" b="0" i="0" u="none" strike="noStrike" cap="none" spc="0">
                <a:ln>
                  <a:noFill/>
                </a:ln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227" name="Полилиния: фигура 226"/>
            <p:cNvSpPr>
              <a:spLocks noChangeAspect="1"/>
            </p:cNvSpPr>
            <p:nvPr/>
          </p:nvSpPr>
          <p:spPr bwMode="auto">
            <a:xfrm>
              <a:off x="6888035" y="3073303"/>
              <a:ext cx="227786" cy="95351"/>
            </a:xfrm>
            <a:custGeom>
              <a:avLst/>
              <a:gdLst>
                <a:gd name="connsiteX0" fmla="*/ 531455 w 578064"/>
                <a:gd name="connsiteY0" fmla="*/ 1563 h 241980"/>
                <a:gd name="connsiteX1" fmla="*/ 49735 w 578064"/>
                <a:gd name="connsiteY1" fmla="*/ 1563 h 241980"/>
                <a:gd name="connsiteX2" fmla="*/ 15672 w 578064"/>
                <a:gd name="connsiteY2" fmla="*/ 15559 h 241980"/>
                <a:gd name="connsiteX3" fmla="*/ 1563 w 578064"/>
                <a:gd name="connsiteY3" fmla="*/ 49347 h 241980"/>
                <a:gd name="connsiteX4" fmla="*/ 1563 w 578064"/>
                <a:gd name="connsiteY4" fmla="*/ 192699 h 241980"/>
                <a:gd name="connsiteX5" fmla="*/ 15672 w 578064"/>
                <a:gd name="connsiteY5" fmla="*/ 226486 h 241980"/>
                <a:gd name="connsiteX6" fmla="*/ 49735 w 578064"/>
                <a:gd name="connsiteY6" fmla="*/ 240481 h 241980"/>
                <a:gd name="connsiteX7" fmla="*/ 531455 w 578064"/>
                <a:gd name="connsiteY7" fmla="*/ 240481 h 241980"/>
                <a:gd name="connsiteX8" fmla="*/ 565516 w 578064"/>
                <a:gd name="connsiteY8" fmla="*/ 226486 h 241980"/>
                <a:gd name="connsiteX9" fmla="*/ 579627 w 578064"/>
                <a:gd name="connsiteY9" fmla="*/ 192699 h 241980"/>
                <a:gd name="connsiteX10" fmla="*/ 579627 w 578064"/>
                <a:gd name="connsiteY10" fmla="*/ 49347 h 241980"/>
                <a:gd name="connsiteX11" fmla="*/ 565516 w 578064"/>
                <a:gd name="connsiteY11" fmla="*/ 15559 h 241980"/>
                <a:gd name="connsiteX12" fmla="*/ 531455 w 578064"/>
                <a:gd name="connsiteY12" fmla="*/ 1563 h 241980"/>
                <a:gd name="connsiteX13" fmla="*/ 447154 w 578064"/>
                <a:gd name="connsiteY13" fmla="*/ 156860 h 241980"/>
                <a:gd name="connsiteX14" fmla="*/ 427082 w 578064"/>
                <a:gd name="connsiteY14" fmla="*/ 150820 h 241980"/>
                <a:gd name="connsiteX15" fmla="*/ 413775 w 578064"/>
                <a:gd name="connsiteY15" fmla="*/ 134737 h 241980"/>
                <a:gd name="connsiteX16" fmla="*/ 411719 w 578064"/>
                <a:gd name="connsiteY16" fmla="*/ 114030 h 241980"/>
                <a:gd name="connsiteX17" fmla="*/ 421607 w 578064"/>
                <a:gd name="connsiteY17" fmla="*/ 95681 h 241980"/>
                <a:gd name="connsiteX18" fmla="*/ 440106 w 578064"/>
                <a:gd name="connsiteY18" fmla="*/ 85873 h 241980"/>
                <a:gd name="connsiteX19" fmla="*/ 460981 w 578064"/>
                <a:gd name="connsiteY19" fmla="*/ 87913 h 241980"/>
                <a:gd name="connsiteX20" fmla="*/ 477193 w 578064"/>
                <a:gd name="connsiteY20" fmla="*/ 101112 h 241980"/>
                <a:gd name="connsiteX21" fmla="*/ 483283 w 578064"/>
                <a:gd name="connsiteY21" fmla="*/ 121022 h 241980"/>
                <a:gd name="connsiteX22" fmla="*/ 472703 w 578064"/>
                <a:gd name="connsiteY22" fmla="*/ 146363 h 241980"/>
                <a:gd name="connsiteX23" fmla="*/ 447154 w 578064"/>
                <a:gd name="connsiteY23" fmla="*/ 156860 h 24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78064" h="241980" extrusionOk="0">
                  <a:moveTo>
                    <a:pt x="531455" y="1563"/>
                  </a:moveTo>
                  <a:lnTo>
                    <a:pt x="49735" y="1563"/>
                  </a:lnTo>
                  <a:cubicBezTo>
                    <a:pt x="36959" y="1563"/>
                    <a:pt x="24706" y="6598"/>
                    <a:pt x="15672" y="15559"/>
                  </a:cubicBezTo>
                  <a:cubicBezTo>
                    <a:pt x="6638" y="24520"/>
                    <a:pt x="1563" y="36674"/>
                    <a:pt x="1563" y="49347"/>
                  </a:cubicBezTo>
                  <a:lnTo>
                    <a:pt x="1563" y="192699"/>
                  </a:lnTo>
                  <a:cubicBezTo>
                    <a:pt x="1563" y="205371"/>
                    <a:pt x="6638" y="217524"/>
                    <a:pt x="15672" y="226486"/>
                  </a:cubicBezTo>
                  <a:cubicBezTo>
                    <a:pt x="24706" y="235449"/>
                    <a:pt x="36959" y="240481"/>
                    <a:pt x="49735" y="240481"/>
                  </a:cubicBezTo>
                  <a:lnTo>
                    <a:pt x="531455" y="240481"/>
                  </a:lnTo>
                  <a:cubicBezTo>
                    <a:pt x="544231" y="240481"/>
                    <a:pt x="556482" y="235449"/>
                    <a:pt x="565516" y="226486"/>
                  </a:cubicBezTo>
                  <a:cubicBezTo>
                    <a:pt x="574550" y="217524"/>
                    <a:pt x="579627" y="205371"/>
                    <a:pt x="579627" y="192699"/>
                  </a:cubicBezTo>
                  <a:lnTo>
                    <a:pt x="579627" y="49347"/>
                  </a:lnTo>
                  <a:cubicBezTo>
                    <a:pt x="579627" y="36674"/>
                    <a:pt x="574550" y="24520"/>
                    <a:pt x="565516" y="15559"/>
                  </a:cubicBezTo>
                  <a:cubicBezTo>
                    <a:pt x="556482" y="6598"/>
                    <a:pt x="544231" y="1563"/>
                    <a:pt x="531455" y="1563"/>
                  </a:cubicBezTo>
                  <a:close/>
                  <a:moveTo>
                    <a:pt x="447154" y="156860"/>
                  </a:moveTo>
                  <a:cubicBezTo>
                    <a:pt x="440009" y="156860"/>
                    <a:pt x="433023" y="154758"/>
                    <a:pt x="427082" y="150820"/>
                  </a:cubicBezTo>
                  <a:cubicBezTo>
                    <a:pt x="421140" y="146882"/>
                    <a:pt x="416510" y="141285"/>
                    <a:pt x="413775" y="134737"/>
                  </a:cubicBezTo>
                  <a:cubicBezTo>
                    <a:pt x="411041" y="128188"/>
                    <a:pt x="410325" y="120982"/>
                    <a:pt x="411719" y="114030"/>
                  </a:cubicBezTo>
                  <a:cubicBezTo>
                    <a:pt x="413113" y="107079"/>
                    <a:pt x="416554" y="100693"/>
                    <a:pt x="421607" y="95681"/>
                  </a:cubicBezTo>
                  <a:cubicBezTo>
                    <a:pt x="426660" y="90669"/>
                    <a:pt x="433097" y="87256"/>
                    <a:pt x="440106" y="85873"/>
                  </a:cubicBezTo>
                  <a:cubicBezTo>
                    <a:pt x="447114" y="84490"/>
                    <a:pt x="454380" y="85200"/>
                    <a:pt x="460981" y="87913"/>
                  </a:cubicBezTo>
                  <a:cubicBezTo>
                    <a:pt x="467581" y="90625"/>
                    <a:pt x="473223" y="95218"/>
                    <a:pt x="477193" y="101112"/>
                  </a:cubicBezTo>
                  <a:cubicBezTo>
                    <a:pt x="481164" y="107005"/>
                    <a:pt x="483283" y="113934"/>
                    <a:pt x="483283" y="121022"/>
                  </a:cubicBezTo>
                  <a:cubicBezTo>
                    <a:pt x="483283" y="130527"/>
                    <a:pt x="479479" y="139642"/>
                    <a:pt x="472703" y="146363"/>
                  </a:cubicBezTo>
                  <a:cubicBezTo>
                    <a:pt x="465928" y="153084"/>
                    <a:pt x="456737" y="156860"/>
                    <a:pt x="447154" y="156860"/>
                  </a:cubicBezTo>
                  <a:close/>
                </a:path>
              </a:pathLst>
            </a:custGeom>
            <a:grpFill/>
            <a:ln w="44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71323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400" b="0" i="0" u="none" strike="noStrike" cap="none" spc="0">
                <a:ln>
                  <a:noFill/>
                </a:ln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228" name="Полилиния: фигура 227"/>
            <p:cNvSpPr>
              <a:spLocks noChangeAspect="1"/>
            </p:cNvSpPr>
            <p:nvPr/>
          </p:nvSpPr>
          <p:spPr bwMode="auto">
            <a:xfrm>
              <a:off x="6888035" y="2961994"/>
              <a:ext cx="227786" cy="95351"/>
            </a:xfrm>
            <a:custGeom>
              <a:avLst/>
              <a:gdLst>
                <a:gd name="connsiteX0" fmla="*/ 531455 w 578064"/>
                <a:gd name="connsiteY0" fmla="*/ 1563 h 241980"/>
                <a:gd name="connsiteX1" fmla="*/ 49735 w 578064"/>
                <a:gd name="connsiteY1" fmla="*/ 1563 h 241980"/>
                <a:gd name="connsiteX2" fmla="*/ 15672 w 578064"/>
                <a:gd name="connsiteY2" fmla="*/ 15559 h 241980"/>
                <a:gd name="connsiteX3" fmla="*/ 1563 w 578064"/>
                <a:gd name="connsiteY3" fmla="*/ 49347 h 241980"/>
                <a:gd name="connsiteX4" fmla="*/ 1563 w 578064"/>
                <a:gd name="connsiteY4" fmla="*/ 192699 h 241980"/>
                <a:gd name="connsiteX5" fmla="*/ 15672 w 578064"/>
                <a:gd name="connsiteY5" fmla="*/ 226486 h 241980"/>
                <a:gd name="connsiteX6" fmla="*/ 49735 w 578064"/>
                <a:gd name="connsiteY6" fmla="*/ 240481 h 241980"/>
                <a:gd name="connsiteX7" fmla="*/ 531455 w 578064"/>
                <a:gd name="connsiteY7" fmla="*/ 240481 h 241980"/>
                <a:gd name="connsiteX8" fmla="*/ 565516 w 578064"/>
                <a:gd name="connsiteY8" fmla="*/ 226486 h 241980"/>
                <a:gd name="connsiteX9" fmla="*/ 579627 w 578064"/>
                <a:gd name="connsiteY9" fmla="*/ 192699 h 241980"/>
                <a:gd name="connsiteX10" fmla="*/ 579627 w 578064"/>
                <a:gd name="connsiteY10" fmla="*/ 49347 h 241980"/>
                <a:gd name="connsiteX11" fmla="*/ 565516 w 578064"/>
                <a:gd name="connsiteY11" fmla="*/ 15559 h 241980"/>
                <a:gd name="connsiteX12" fmla="*/ 531455 w 578064"/>
                <a:gd name="connsiteY12" fmla="*/ 1563 h 241980"/>
                <a:gd name="connsiteX13" fmla="*/ 447154 w 578064"/>
                <a:gd name="connsiteY13" fmla="*/ 156860 h 241980"/>
                <a:gd name="connsiteX14" fmla="*/ 427082 w 578064"/>
                <a:gd name="connsiteY14" fmla="*/ 150820 h 241980"/>
                <a:gd name="connsiteX15" fmla="*/ 413775 w 578064"/>
                <a:gd name="connsiteY15" fmla="*/ 134737 h 241980"/>
                <a:gd name="connsiteX16" fmla="*/ 411719 w 578064"/>
                <a:gd name="connsiteY16" fmla="*/ 114030 h 241980"/>
                <a:gd name="connsiteX17" fmla="*/ 421607 w 578064"/>
                <a:gd name="connsiteY17" fmla="*/ 95681 h 241980"/>
                <a:gd name="connsiteX18" fmla="*/ 440106 w 578064"/>
                <a:gd name="connsiteY18" fmla="*/ 85873 h 241980"/>
                <a:gd name="connsiteX19" fmla="*/ 460981 w 578064"/>
                <a:gd name="connsiteY19" fmla="*/ 87913 h 241980"/>
                <a:gd name="connsiteX20" fmla="*/ 477193 w 578064"/>
                <a:gd name="connsiteY20" fmla="*/ 101112 h 241980"/>
                <a:gd name="connsiteX21" fmla="*/ 483283 w 578064"/>
                <a:gd name="connsiteY21" fmla="*/ 121022 h 241980"/>
                <a:gd name="connsiteX22" fmla="*/ 472703 w 578064"/>
                <a:gd name="connsiteY22" fmla="*/ 146363 h 241980"/>
                <a:gd name="connsiteX23" fmla="*/ 447154 w 578064"/>
                <a:gd name="connsiteY23" fmla="*/ 156860 h 24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78064" h="241980" extrusionOk="0">
                  <a:moveTo>
                    <a:pt x="531455" y="1563"/>
                  </a:moveTo>
                  <a:lnTo>
                    <a:pt x="49735" y="1563"/>
                  </a:lnTo>
                  <a:cubicBezTo>
                    <a:pt x="36959" y="1563"/>
                    <a:pt x="24706" y="6598"/>
                    <a:pt x="15672" y="15559"/>
                  </a:cubicBezTo>
                  <a:cubicBezTo>
                    <a:pt x="6638" y="24520"/>
                    <a:pt x="1563" y="36674"/>
                    <a:pt x="1563" y="49347"/>
                  </a:cubicBezTo>
                  <a:lnTo>
                    <a:pt x="1563" y="192699"/>
                  </a:lnTo>
                  <a:cubicBezTo>
                    <a:pt x="1563" y="205371"/>
                    <a:pt x="6638" y="217524"/>
                    <a:pt x="15672" y="226486"/>
                  </a:cubicBezTo>
                  <a:cubicBezTo>
                    <a:pt x="24706" y="235449"/>
                    <a:pt x="36959" y="240481"/>
                    <a:pt x="49735" y="240481"/>
                  </a:cubicBezTo>
                  <a:lnTo>
                    <a:pt x="531455" y="240481"/>
                  </a:lnTo>
                  <a:cubicBezTo>
                    <a:pt x="544231" y="240481"/>
                    <a:pt x="556482" y="235449"/>
                    <a:pt x="565516" y="226486"/>
                  </a:cubicBezTo>
                  <a:cubicBezTo>
                    <a:pt x="574550" y="217524"/>
                    <a:pt x="579627" y="205371"/>
                    <a:pt x="579627" y="192699"/>
                  </a:cubicBezTo>
                  <a:lnTo>
                    <a:pt x="579627" y="49347"/>
                  </a:lnTo>
                  <a:cubicBezTo>
                    <a:pt x="579627" y="36674"/>
                    <a:pt x="574550" y="24520"/>
                    <a:pt x="565516" y="15559"/>
                  </a:cubicBezTo>
                  <a:cubicBezTo>
                    <a:pt x="556482" y="6598"/>
                    <a:pt x="544231" y="1563"/>
                    <a:pt x="531455" y="1563"/>
                  </a:cubicBezTo>
                  <a:close/>
                  <a:moveTo>
                    <a:pt x="447154" y="156860"/>
                  </a:moveTo>
                  <a:cubicBezTo>
                    <a:pt x="440009" y="156860"/>
                    <a:pt x="433023" y="154758"/>
                    <a:pt x="427082" y="150820"/>
                  </a:cubicBezTo>
                  <a:cubicBezTo>
                    <a:pt x="421140" y="146882"/>
                    <a:pt x="416510" y="141285"/>
                    <a:pt x="413775" y="134737"/>
                  </a:cubicBezTo>
                  <a:cubicBezTo>
                    <a:pt x="411041" y="128188"/>
                    <a:pt x="410325" y="120982"/>
                    <a:pt x="411719" y="114030"/>
                  </a:cubicBezTo>
                  <a:cubicBezTo>
                    <a:pt x="413113" y="107079"/>
                    <a:pt x="416554" y="100693"/>
                    <a:pt x="421607" y="95681"/>
                  </a:cubicBezTo>
                  <a:cubicBezTo>
                    <a:pt x="426660" y="90669"/>
                    <a:pt x="433097" y="87256"/>
                    <a:pt x="440106" y="85873"/>
                  </a:cubicBezTo>
                  <a:cubicBezTo>
                    <a:pt x="447114" y="84490"/>
                    <a:pt x="454380" y="85200"/>
                    <a:pt x="460981" y="87913"/>
                  </a:cubicBezTo>
                  <a:cubicBezTo>
                    <a:pt x="467581" y="90625"/>
                    <a:pt x="473223" y="95218"/>
                    <a:pt x="477193" y="101112"/>
                  </a:cubicBezTo>
                  <a:cubicBezTo>
                    <a:pt x="481164" y="107005"/>
                    <a:pt x="483283" y="113934"/>
                    <a:pt x="483283" y="121022"/>
                  </a:cubicBezTo>
                  <a:cubicBezTo>
                    <a:pt x="483283" y="130527"/>
                    <a:pt x="479479" y="139642"/>
                    <a:pt x="472703" y="146363"/>
                  </a:cubicBezTo>
                  <a:cubicBezTo>
                    <a:pt x="465928" y="153084"/>
                    <a:pt x="456737" y="156860"/>
                    <a:pt x="447154" y="156860"/>
                  </a:cubicBezTo>
                  <a:close/>
                </a:path>
              </a:pathLst>
            </a:custGeom>
            <a:grpFill/>
            <a:ln w="44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71323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400" b="0" i="0" u="none" strike="noStrike" cap="none" spc="0">
                <a:ln>
                  <a:noFill/>
                </a:ln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230" name="Группа 229"/>
          <p:cNvGrpSpPr>
            <a:grpSpLocks noChangeAspect="1"/>
          </p:cNvGrpSpPr>
          <p:nvPr/>
        </p:nvGrpSpPr>
        <p:grpSpPr bwMode="auto">
          <a:xfrm>
            <a:off x="6901366" y="3658746"/>
            <a:ext cx="198000" cy="276021"/>
            <a:chOff x="6888035" y="2961994"/>
            <a:chExt cx="227786" cy="317544"/>
          </a:xfrm>
          <a:solidFill>
            <a:srgbClr val="D9D9D9"/>
          </a:solidFill>
        </p:grpSpPr>
        <p:sp>
          <p:nvSpPr>
            <p:cNvPr id="231" name="Полилиния: фигура 230"/>
            <p:cNvSpPr>
              <a:spLocks noChangeAspect="1"/>
            </p:cNvSpPr>
            <p:nvPr/>
          </p:nvSpPr>
          <p:spPr bwMode="auto">
            <a:xfrm>
              <a:off x="6888035" y="3184187"/>
              <a:ext cx="227786" cy="95351"/>
            </a:xfrm>
            <a:custGeom>
              <a:avLst/>
              <a:gdLst>
                <a:gd name="connsiteX0" fmla="*/ 531455 w 578064"/>
                <a:gd name="connsiteY0" fmla="*/ 1563 h 241980"/>
                <a:gd name="connsiteX1" fmla="*/ 49735 w 578064"/>
                <a:gd name="connsiteY1" fmla="*/ 1563 h 241980"/>
                <a:gd name="connsiteX2" fmla="*/ 15672 w 578064"/>
                <a:gd name="connsiteY2" fmla="*/ 15559 h 241980"/>
                <a:gd name="connsiteX3" fmla="*/ 1563 w 578064"/>
                <a:gd name="connsiteY3" fmla="*/ 49347 h 241980"/>
                <a:gd name="connsiteX4" fmla="*/ 1563 w 578064"/>
                <a:gd name="connsiteY4" fmla="*/ 192699 h 241980"/>
                <a:gd name="connsiteX5" fmla="*/ 15672 w 578064"/>
                <a:gd name="connsiteY5" fmla="*/ 226486 h 241980"/>
                <a:gd name="connsiteX6" fmla="*/ 49735 w 578064"/>
                <a:gd name="connsiteY6" fmla="*/ 240481 h 241980"/>
                <a:gd name="connsiteX7" fmla="*/ 531455 w 578064"/>
                <a:gd name="connsiteY7" fmla="*/ 240481 h 241980"/>
                <a:gd name="connsiteX8" fmla="*/ 565516 w 578064"/>
                <a:gd name="connsiteY8" fmla="*/ 226486 h 241980"/>
                <a:gd name="connsiteX9" fmla="*/ 579627 w 578064"/>
                <a:gd name="connsiteY9" fmla="*/ 192699 h 241980"/>
                <a:gd name="connsiteX10" fmla="*/ 579627 w 578064"/>
                <a:gd name="connsiteY10" fmla="*/ 49347 h 241980"/>
                <a:gd name="connsiteX11" fmla="*/ 565516 w 578064"/>
                <a:gd name="connsiteY11" fmla="*/ 15559 h 241980"/>
                <a:gd name="connsiteX12" fmla="*/ 531455 w 578064"/>
                <a:gd name="connsiteY12" fmla="*/ 1563 h 241980"/>
                <a:gd name="connsiteX13" fmla="*/ 447154 w 578064"/>
                <a:gd name="connsiteY13" fmla="*/ 156860 h 241980"/>
                <a:gd name="connsiteX14" fmla="*/ 427082 w 578064"/>
                <a:gd name="connsiteY14" fmla="*/ 150820 h 241980"/>
                <a:gd name="connsiteX15" fmla="*/ 413775 w 578064"/>
                <a:gd name="connsiteY15" fmla="*/ 134737 h 241980"/>
                <a:gd name="connsiteX16" fmla="*/ 411719 w 578064"/>
                <a:gd name="connsiteY16" fmla="*/ 114030 h 241980"/>
                <a:gd name="connsiteX17" fmla="*/ 421607 w 578064"/>
                <a:gd name="connsiteY17" fmla="*/ 95681 h 241980"/>
                <a:gd name="connsiteX18" fmla="*/ 440106 w 578064"/>
                <a:gd name="connsiteY18" fmla="*/ 85873 h 241980"/>
                <a:gd name="connsiteX19" fmla="*/ 460981 w 578064"/>
                <a:gd name="connsiteY19" fmla="*/ 87913 h 241980"/>
                <a:gd name="connsiteX20" fmla="*/ 477193 w 578064"/>
                <a:gd name="connsiteY20" fmla="*/ 101112 h 241980"/>
                <a:gd name="connsiteX21" fmla="*/ 483283 w 578064"/>
                <a:gd name="connsiteY21" fmla="*/ 121022 h 241980"/>
                <a:gd name="connsiteX22" fmla="*/ 472703 w 578064"/>
                <a:gd name="connsiteY22" fmla="*/ 146363 h 241980"/>
                <a:gd name="connsiteX23" fmla="*/ 447154 w 578064"/>
                <a:gd name="connsiteY23" fmla="*/ 156860 h 24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78064" h="241980" extrusionOk="0">
                  <a:moveTo>
                    <a:pt x="531455" y="1563"/>
                  </a:moveTo>
                  <a:lnTo>
                    <a:pt x="49735" y="1563"/>
                  </a:lnTo>
                  <a:cubicBezTo>
                    <a:pt x="36959" y="1563"/>
                    <a:pt x="24706" y="6598"/>
                    <a:pt x="15672" y="15559"/>
                  </a:cubicBezTo>
                  <a:cubicBezTo>
                    <a:pt x="6638" y="24520"/>
                    <a:pt x="1563" y="36674"/>
                    <a:pt x="1563" y="49347"/>
                  </a:cubicBezTo>
                  <a:lnTo>
                    <a:pt x="1563" y="192699"/>
                  </a:lnTo>
                  <a:cubicBezTo>
                    <a:pt x="1563" y="205371"/>
                    <a:pt x="6638" y="217524"/>
                    <a:pt x="15672" y="226486"/>
                  </a:cubicBezTo>
                  <a:cubicBezTo>
                    <a:pt x="24706" y="235449"/>
                    <a:pt x="36959" y="240481"/>
                    <a:pt x="49735" y="240481"/>
                  </a:cubicBezTo>
                  <a:lnTo>
                    <a:pt x="531455" y="240481"/>
                  </a:lnTo>
                  <a:cubicBezTo>
                    <a:pt x="544231" y="240481"/>
                    <a:pt x="556482" y="235449"/>
                    <a:pt x="565516" y="226486"/>
                  </a:cubicBezTo>
                  <a:cubicBezTo>
                    <a:pt x="574550" y="217524"/>
                    <a:pt x="579627" y="205371"/>
                    <a:pt x="579627" y="192699"/>
                  </a:cubicBezTo>
                  <a:lnTo>
                    <a:pt x="579627" y="49347"/>
                  </a:lnTo>
                  <a:cubicBezTo>
                    <a:pt x="579627" y="36674"/>
                    <a:pt x="574550" y="24520"/>
                    <a:pt x="565516" y="15559"/>
                  </a:cubicBezTo>
                  <a:cubicBezTo>
                    <a:pt x="556482" y="6598"/>
                    <a:pt x="544231" y="1563"/>
                    <a:pt x="531455" y="1563"/>
                  </a:cubicBezTo>
                  <a:close/>
                  <a:moveTo>
                    <a:pt x="447154" y="156860"/>
                  </a:moveTo>
                  <a:cubicBezTo>
                    <a:pt x="440009" y="156860"/>
                    <a:pt x="433023" y="154758"/>
                    <a:pt x="427082" y="150820"/>
                  </a:cubicBezTo>
                  <a:cubicBezTo>
                    <a:pt x="421140" y="146882"/>
                    <a:pt x="416510" y="141285"/>
                    <a:pt x="413775" y="134737"/>
                  </a:cubicBezTo>
                  <a:cubicBezTo>
                    <a:pt x="411041" y="128188"/>
                    <a:pt x="410325" y="120982"/>
                    <a:pt x="411719" y="114030"/>
                  </a:cubicBezTo>
                  <a:cubicBezTo>
                    <a:pt x="413113" y="107079"/>
                    <a:pt x="416554" y="100693"/>
                    <a:pt x="421607" y="95681"/>
                  </a:cubicBezTo>
                  <a:cubicBezTo>
                    <a:pt x="426660" y="90669"/>
                    <a:pt x="433097" y="87256"/>
                    <a:pt x="440106" y="85873"/>
                  </a:cubicBezTo>
                  <a:cubicBezTo>
                    <a:pt x="447114" y="84490"/>
                    <a:pt x="454380" y="85200"/>
                    <a:pt x="460981" y="87913"/>
                  </a:cubicBezTo>
                  <a:cubicBezTo>
                    <a:pt x="467581" y="90625"/>
                    <a:pt x="473223" y="95218"/>
                    <a:pt x="477193" y="101112"/>
                  </a:cubicBezTo>
                  <a:cubicBezTo>
                    <a:pt x="481164" y="107005"/>
                    <a:pt x="483283" y="113934"/>
                    <a:pt x="483283" y="121022"/>
                  </a:cubicBezTo>
                  <a:cubicBezTo>
                    <a:pt x="483283" y="130527"/>
                    <a:pt x="479479" y="139642"/>
                    <a:pt x="472703" y="146363"/>
                  </a:cubicBezTo>
                  <a:cubicBezTo>
                    <a:pt x="465928" y="153084"/>
                    <a:pt x="456737" y="156860"/>
                    <a:pt x="447154" y="156860"/>
                  </a:cubicBezTo>
                  <a:close/>
                </a:path>
              </a:pathLst>
            </a:custGeom>
            <a:grpFill/>
            <a:ln w="44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71323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400" b="0" i="0" u="none" strike="noStrike" cap="none" spc="0">
                <a:ln>
                  <a:noFill/>
                </a:ln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232" name="Полилиния: фигура 231"/>
            <p:cNvSpPr>
              <a:spLocks noChangeAspect="1"/>
            </p:cNvSpPr>
            <p:nvPr/>
          </p:nvSpPr>
          <p:spPr bwMode="auto">
            <a:xfrm>
              <a:off x="6888035" y="3073303"/>
              <a:ext cx="227786" cy="95351"/>
            </a:xfrm>
            <a:custGeom>
              <a:avLst/>
              <a:gdLst>
                <a:gd name="connsiteX0" fmla="*/ 531455 w 578064"/>
                <a:gd name="connsiteY0" fmla="*/ 1563 h 241980"/>
                <a:gd name="connsiteX1" fmla="*/ 49735 w 578064"/>
                <a:gd name="connsiteY1" fmla="*/ 1563 h 241980"/>
                <a:gd name="connsiteX2" fmla="*/ 15672 w 578064"/>
                <a:gd name="connsiteY2" fmla="*/ 15559 h 241980"/>
                <a:gd name="connsiteX3" fmla="*/ 1563 w 578064"/>
                <a:gd name="connsiteY3" fmla="*/ 49347 h 241980"/>
                <a:gd name="connsiteX4" fmla="*/ 1563 w 578064"/>
                <a:gd name="connsiteY4" fmla="*/ 192699 h 241980"/>
                <a:gd name="connsiteX5" fmla="*/ 15672 w 578064"/>
                <a:gd name="connsiteY5" fmla="*/ 226486 h 241980"/>
                <a:gd name="connsiteX6" fmla="*/ 49735 w 578064"/>
                <a:gd name="connsiteY6" fmla="*/ 240481 h 241980"/>
                <a:gd name="connsiteX7" fmla="*/ 531455 w 578064"/>
                <a:gd name="connsiteY7" fmla="*/ 240481 h 241980"/>
                <a:gd name="connsiteX8" fmla="*/ 565516 w 578064"/>
                <a:gd name="connsiteY8" fmla="*/ 226486 h 241980"/>
                <a:gd name="connsiteX9" fmla="*/ 579627 w 578064"/>
                <a:gd name="connsiteY9" fmla="*/ 192699 h 241980"/>
                <a:gd name="connsiteX10" fmla="*/ 579627 w 578064"/>
                <a:gd name="connsiteY10" fmla="*/ 49347 h 241980"/>
                <a:gd name="connsiteX11" fmla="*/ 565516 w 578064"/>
                <a:gd name="connsiteY11" fmla="*/ 15559 h 241980"/>
                <a:gd name="connsiteX12" fmla="*/ 531455 w 578064"/>
                <a:gd name="connsiteY12" fmla="*/ 1563 h 241980"/>
                <a:gd name="connsiteX13" fmla="*/ 447154 w 578064"/>
                <a:gd name="connsiteY13" fmla="*/ 156860 h 241980"/>
                <a:gd name="connsiteX14" fmla="*/ 427082 w 578064"/>
                <a:gd name="connsiteY14" fmla="*/ 150820 h 241980"/>
                <a:gd name="connsiteX15" fmla="*/ 413775 w 578064"/>
                <a:gd name="connsiteY15" fmla="*/ 134737 h 241980"/>
                <a:gd name="connsiteX16" fmla="*/ 411719 w 578064"/>
                <a:gd name="connsiteY16" fmla="*/ 114030 h 241980"/>
                <a:gd name="connsiteX17" fmla="*/ 421607 w 578064"/>
                <a:gd name="connsiteY17" fmla="*/ 95681 h 241980"/>
                <a:gd name="connsiteX18" fmla="*/ 440106 w 578064"/>
                <a:gd name="connsiteY18" fmla="*/ 85873 h 241980"/>
                <a:gd name="connsiteX19" fmla="*/ 460981 w 578064"/>
                <a:gd name="connsiteY19" fmla="*/ 87913 h 241980"/>
                <a:gd name="connsiteX20" fmla="*/ 477193 w 578064"/>
                <a:gd name="connsiteY20" fmla="*/ 101112 h 241980"/>
                <a:gd name="connsiteX21" fmla="*/ 483283 w 578064"/>
                <a:gd name="connsiteY21" fmla="*/ 121022 h 241980"/>
                <a:gd name="connsiteX22" fmla="*/ 472703 w 578064"/>
                <a:gd name="connsiteY22" fmla="*/ 146363 h 241980"/>
                <a:gd name="connsiteX23" fmla="*/ 447154 w 578064"/>
                <a:gd name="connsiteY23" fmla="*/ 156860 h 24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78064" h="241980" extrusionOk="0">
                  <a:moveTo>
                    <a:pt x="531455" y="1563"/>
                  </a:moveTo>
                  <a:lnTo>
                    <a:pt x="49735" y="1563"/>
                  </a:lnTo>
                  <a:cubicBezTo>
                    <a:pt x="36959" y="1563"/>
                    <a:pt x="24706" y="6598"/>
                    <a:pt x="15672" y="15559"/>
                  </a:cubicBezTo>
                  <a:cubicBezTo>
                    <a:pt x="6638" y="24520"/>
                    <a:pt x="1563" y="36674"/>
                    <a:pt x="1563" y="49347"/>
                  </a:cubicBezTo>
                  <a:lnTo>
                    <a:pt x="1563" y="192699"/>
                  </a:lnTo>
                  <a:cubicBezTo>
                    <a:pt x="1563" y="205371"/>
                    <a:pt x="6638" y="217524"/>
                    <a:pt x="15672" y="226486"/>
                  </a:cubicBezTo>
                  <a:cubicBezTo>
                    <a:pt x="24706" y="235449"/>
                    <a:pt x="36959" y="240481"/>
                    <a:pt x="49735" y="240481"/>
                  </a:cubicBezTo>
                  <a:lnTo>
                    <a:pt x="531455" y="240481"/>
                  </a:lnTo>
                  <a:cubicBezTo>
                    <a:pt x="544231" y="240481"/>
                    <a:pt x="556482" y="235449"/>
                    <a:pt x="565516" y="226486"/>
                  </a:cubicBezTo>
                  <a:cubicBezTo>
                    <a:pt x="574550" y="217524"/>
                    <a:pt x="579627" y="205371"/>
                    <a:pt x="579627" y="192699"/>
                  </a:cubicBezTo>
                  <a:lnTo>
                    <a:pt x="579627" y="49347"/>
                  </a:lnTo>
                  <a:cubicBezTo>
                    <a:pt x="579627" y="36674"/>
                    <a:pt x="574550" y="24520"/>
                    <a:pt x="565516" y="15559"/>
                  </a:cubicBezTo>
                  <a:cubicBezTo>
                    <a:pt x="556482" y="6598"/>
                    <a:pt x="544231" y="1563"/>
                    <a:pt x="531455" y="1563"/>
                  </a:cubicBezTo>
                  <a:close/>
                  <a:moveTo>
                    <a:pt x="447154" y="156860"/>
                  </a:moveTo>
                  <a:cubicBezTo>
                    <a:pt x="440009" y="156860"/>
                    <a:pt x="433023" y="154758"/>
                    <a:pt x="427082" y="150820"/>
                  </a:cubicBezTo>
                  <a:cubicBezTo>
                    <a:pt x="421140" y="146882"/>
                    <a:pt x="416510" y="141285"/>
                    <a:pt x="413775" y="134737"/>
                  </a:cubicBezTo>
                  <a:cubicBezTo>
                    <a:pt x="411041" y="128188"/>
                    <a:pt x="410325" y="120982"/>
                    <a:pt x="411719" y="114030"/>
                  </a:cubicBezTo>
                  <a:cubicBezTo>
                    <a:pt x="413113" y="107079"/>
                    <a:pt x="416554" y="100693"/>
                    <a:pt x="421607" y="95681"/>
                  </a:cubicBezTo>
                  <a:cubicBezTo>
                    <a:pt x="426660" y="90669"/>
                    <a:pt x="433097" y="87256"/>
                    <a:pt x="440106" y="85873"/>
                  </a:cubicBezTo>
                  <a:cubicBezTo>
                    <a:pt x="447114" y="84490"/>
                    <a:pt x="454380" y="85200"/>
                    <a:pt x="460981" y="87913"/>
                  </a:cubicBezTo>
                  <a:cubicBezTo>
                    <a:pt x="467581" y="90625"/>
                    <a:pt x="473223" y="95218"/>
                    <a:pt x="477193" y="101112"/>
                  </a:cubicBezTo>
                  <a:cubicBezTo>
                    <a:pt x="481164" y="107005"/>
                    <a:pt x="483283" y="113934"/>
                    <a:pt x="483283" y="121022"/>
                  </a:cubicBezTo>
                  <a:cubicBezTo>
                    <a:pt x="483283" y="130527"/>
                    <a:pt x="479479" y="139642"/>
                    <a:pt x="472703" y="146363"/>
                  </a:cubicBezTo>
                  <a:cubicBezTo>
                    <a:pt x="465928" y="153084"/>
                    <a:pt x="456737" y="156860"/>
                    <a:pt x="447154" y="156860"/>
                  </a:cubicBezTo>
                  <a:close/>
                </a:path>
              </a:pathLst>
            </a:custGeom>
            <a:grpFill/>
            <a:ln w="44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71323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400" b="0" i="0" u="none" strike="noStrike" cap="none" spc="0">
                <a:ln>
                  <a:noFill/>
                </a:ln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233" name="Полилиния: фигура 232"/>
            <p:cNvSpPr>
              <a:spLocks noChangeAspect="1"/>
            </p:cNvSpPr>
            <p:nvPr/>
          </p:nvSpPr>
          <p:spPr bwMode="auto">
            <a:xfrm>
              <a:off x="6888035" y="2961994"/>
              <a:ext cx="227786" cy="95351"/>
            </a:xfrm>
            <a:custGeom>
              <a:avLst/>
              <a:gdLst>
                <a:gd name="connsiteX0" fmla="*/ 531455 w 578064"/>
                <a:gd name="connsiteY0" fmla="*/ 1563 h 241980"/>
                <a:gd name="connsiteX1" fmla="*/ 49735 w 578064"/>
                <a:gd name="connsiteY1" fmla="*/ 1563 h 241980"/>
                <a:gd name="connsiteX2" fmla="*/ 15672 w 578064"/>
                <a:gd name="connsiteY2" fmla="*/ 15559 h 241980"/>
                <a:gd name="connsiteX3" fmla="*/ 1563 w 578064"/>
                <a:gd name="connsiteY3" fmla="*/ 49347 h 241980"/>
                <a:gd name="connsiteX4" fmla="*/ 1563 w 578064"/>
                <a:gd name="connsiteY4" fmla="*/ 192699 h 241980"/>
                <a:gd name="connsiteX5" fmla="*/ 15672 w 578064"/>
                <a:gd name="connsiteY5" fmla="*/ 226486 h 241980"/>
                <a:gd name="connsiteX6" fmla="*/ 49735 w 578064"/>
                <a:gd name="connsiteY6" fmla="*/ 240481 h 241980"/>
                <a:gd name="connsiteX7" fmla="*/ 531455 w 578064"/>
                <a:gd name="connsiteY7" fmla="*/ 240481 h 241980"/>
                <a:gd name="connsiteX8" fmla="*/ 565516 w 578064"/>
                <a:gd name="connsiteY8" fmla="*/ 226486 h 241980"/>
                <a:gd name="connsiteX9" fmla="*/ 579627 w 578064"/>
                <a:gd name="connsiteY9" fmla="*/ 192699 h 241980"/>
                <a:gd name="connsiteX10" fmla="*/ 579627 w 578064"/>
                <a:gd name="connsiteY10" fmla="*/ 49347 h 241980"/>
                <a:gd name="connsiteX11" fmla="*/ 565516 w 578064"/>
                <a:gd name="connsiteY11" fmla="*/ 15559 h 241980"/>
                <a:gd name="connsiteX12" fmla="*/ 531455 w 578064"/>
                <a:gd name="connsiteY12" fmla="*/ 1563 h 241980"/>
                <a:gd name="connsiteX13" fmla="*/ 447154 w 578064"/>
                <a:gd name="connsiteY13" fmla="*/ 156860 h 241980"/>
                <a:gd name="connsiteX14" fmla="*/ 427082 w 578064"/>
                <a:gd name="connsiteY14" fmla="*/ 150820 h 241980"/>
                <a:gd name="connsiteX15" fmla="*/ 413775 w 578064"/>
                <a:gd name="connsiteY15" fmla="*/ 134737 h 241980"/>
                <a:gd name="connsiteX16" fmla="*/ 411719 w 578064"/>
                <a:gd name="connsiteY16" fmla="*/ 114030 h 241980"/>
                <a:gd name="connsiteX17" fmla="*/ 421607 w 578064"/>
                <a:gd name="connsiteY17" fmla="*/ 95681 h 241980"/>
                <a:gd name="connsiteX18" fmla="*/ 440106 w 578064"/>
                <a:gd name="connsiteY18" fmla="*/ 85873 h 241980"/>
                <a:gd name="connsiteX19" fmla="*/ 460981 w 578064"/>
                <a:gd name="connsiteY19" fmla="*/ 87913 h 241980"/>
                <a:gd name="connsiteX20" fmla="*/ 477193 w 578064"/>
                <a:gd name="connsiteY20" fmla="*/ 101112 h 241980"/>
                <a:gd name="connsiteX21" fmla="*/ 483283 w 578064"/>
                <a:gd name="connsiteY21" fmla="*/ 121022 h 241980"/>
                <a:gd name="connsiteX22" fmla="*/ 472703 w 578064"/>
                <a:gd name="connsiteY22" fmla="*/ 146363 h 241980"/>
                <a:gd name="connsiteX23" fmla="*/ 447154 w 578064"/>
                <a:gd name="connsiteY23" fmla="*/ 156860 h 24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78064" h="241980" extrusionOk="0">
                  <a:moveTo>
                    <a:pt x="531455" y="1563"/>
                  </a:moveTo>
                  <a:lnTo>
                    <a:pt x="49735" y="1563"/>
                  </a:lnTo>
                  <a:cubicBezTo>
                    <a:pt x="36959" y="1563"/>
                    <a:pt x="24706" y="6598"/>
                    <a:pt x="15672" y="15559"/>
                  </a:cubicBezTo>
                  <a:cubicBezTo>
                    <a:pt x="6638" y="24520"/>
                    <a:pt x="1563" y="36674"/>
                    <a:pt x="1563" y="49347"/>
                  </a:cubicBezTo>
                  <a:lnTo>
                    <a:pt x="1563" y="192699"/>
                  </a:lnTo>
                  <a:cubicBezTo>
                    <a:pt x="1563" y="205371"/>
                    <a:pt x="6638" y="217524"/>
                    <a:pt x="15672" y="226486"/>
                  </a:cubicBezTo>
                  <a:cubicBezTo>
                    <a:pt x="24706" y="235449"/>
                    <a:pt x="36959" y="240481"/>
                    <a:pt x="49735" y="240481"/>
                  </a:cubicBezTo>
                  <a:lnTo>
                    <a:pt x="531455" y="240481"/>
                  </a:lnTo>
                  <a:cubicBezTo>
                    <a:pt x="544231" y="240481"/>
                    <a:pt x="556482" y="235449"/>
                    <a:pt x="565516" y="226486"/>
                  </a:cubicBezTo>
                  <a:cubicBezTo>
                    <a:pt x="574550" y="217524"/>
                    <a:pt x="579627" y="205371"/>
                    <a:pt x="579627" y="192699"/>
                  </a:cubicBezTo>
                  <a:lnTo>
                    <a:pt x="579627" y="49347"/>
                  </a:lnTo>
                  <a:cubicBezTo>
                    <a:pt x="579627" y="36674"/>
                    <a:pt x="574550" y="24520"/>
                    <a:pt x="565516" y="15559"/>
                  </a:cubicBezTo>
                  <a:cubicBezTo>
                    <a:pt x="556482" y="6598"/>
                    <a:pt x="544231" y="1563"/>
                    <a:pt x="531455" y="1563"/>
                  </a:cubicBezTo>
                  <a:close/>
                  <a:moveTo>
                    <a:pt x="447154" y="156860"/>
                  </a:moveTo>
                  <a:cubicBezTo>
                    <a:pt x="440009" y="156860"/>
                    <a:pt x="433023" y="154758"/>
                    <a:pt x="427082" y="150820"/>
                  </a:cubicBezTo>
                  <a:cubicBezTo>
                    <a:pt x="421140" y="146882"/>
                    <a:pt x="416510" y="141285"/>
                    <a:pt x="413775" y="134737"/>
                  </a:cubicBezTo>
                  <a:cubicBezTo>
                    <a:pt x="411041" y="128188"/>
                    <a:pt x="410325" y="120982"/>
                    <a:pt x="411719" y="114030"/>
                  </a:cubicBezTo>
                  <a:cubicBezTo>
                    <a:pt x="413113" y="107079"/>
                    <a:pt x="416554" y="100693"/>
                    <a:pt x="421607" y="95681"/>
                  </a:cubicBezTo>
                  <a:cubicBezTo>
                    <a:pt x="426660" y="90669"/>
                    <a:pt x="433097" y="87256"/>
                    <a:pt x="440106" y="85873"/>
                  </a:cubicBezTo>
                  <a:cubicBezTo>
                    <a:pt x="447114" y="84490"/>
                    <a:pt x="454380" y="85200"/>
                    <a:pt x="460981" y="87913"/>
                  </a:cubicBezTo>
                  <a:cubicBezTo>
                    <a:pt x="467581" y="90625"/>
                    <a:pt x="473223" y="95218"/>
                    <a:pt x="477193" y="101112"/>
                  </a:cubicBezTo>
                  <a:cubicBezTo>
                    <a:pt x="481164" y="107005"/>
                    <a:pt x="483283" y="113934"/>
                    <a:pt x="483283" y="121022"/>
                  </a:cubicBezTo>
                  <a:cubicBezTo>
                    <a:pt x="483283" y="130527"/>
                    <a:pt x="479479" y="139642"/>
                    <a:pt x="472703" y="146363"/>
                  </a:cubicBezTo>
                  <a:cubicBezTo>
                    <a:pt x="465928" y="153084"/>
                    <a:pt x="456737" y="156860"/>
                    <a:pt x="447154" y="156860"/>
                  </a:cubicBezTo>
                  <a:close/>
                </a:path>
              </a:pathLst>
            </a:custGeom>
            <a:grpFill/>
            <a:ln w="44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71323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400" b="0" i="0" u="none" strike="noStrike" cap="none" spc="0">
                <a:ln>
                  <a:noFill/>
                </a:ln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257" name="Группа 256"/>
          <p:cNvGrpSpPr/>
          <p:nvPr/>
        </p:nvGrpSpPr>
        <p:grpSpPr bwMode="auto">
          <a:xfrm>
            <a:off x="7262701" y="2817705"/>
            <a:ext cx="288000" cy="576000"/>
            <a:chOff x="7262701" y="2818430"/>
            <a:chExt cx="288000" cy="576000"/>
          </a:xfrm>
        </p:grpSpPr>
        <p:sp>
          <p:nvSpPr>
            <p:cNvPr id="139" name="Прямоугольник: скругленные углы 138"/>
            <p:cNvSpPr/>
            <p:nvPr/>
          </p:nvSpPr>
          <p:spPr bwMode="auto">
            <a:xfrm>
              <a:off x="7262701" y="2818430"/>
              <a:ext cx="288000" cy="576000"/>
            </a:xfrm>
            <a:prstGeom prst="roundRect">
              <a:avLst>
                <a:gd name="adj" fmla="val 11772"/>
              </a:avLst>
            </a:prstGeom>
            <a:solidFill>
              <a:schemeClr val="tx1">
                <a:alpha val="5000"/>
              </a:schemeClr>
            </a:solidFill>
            <a:ln w="635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" tIns="18000" rIns="18000" bIns="0" rtlCol="0" anchor="t"/>
            <a:lstStyle/>
            <a:p>
              <a:pPr algn="ctr">
                <a:lnSpc>
                  <a:spcPct val="90000"/>
                </a:lnSpc>
                <a:spcAft>
                  <a:spcPts val="800"/>
                </a:spcAft>
                <a:defRPr/>
              </a:pPr>
              <a:r>
                <a:rPr lang="en-US" sz="350">
                  <a:solidFill>
                    <a:srgbClr val="FFFFFF"/>
                  </a:solidFill>
                </a:rPr>
                <a:t>DION </a:t>
              </a:r>
              <a:br>
                <a:rPr lang="en-US" sz="350">
                  <a:solidFill>
                    <a:srgbClr val="FFFFFF"/>
                  </a:solidFill>
                </a:rPr>
              </a:br>
              <a:r>
                <a:rPr lang="en-US" sz="350">
                  <a:solidFill>
                    <a:srgbClr val="FFFFFF"/>
                  </a:solidFill>
                </a:rPr>
                <a:t>LB</a:t>
              </a:r>
              <a:endParaRPr/>
            </a:p>
          </p:txBody>
        </p:sp>
        <p:grpSp>
          <p:nvGrpSpPr>
            <p:cNvPr id="235" name="Группа 234"/>
            <p:cNvGrpSpPr>
              <a:grpSpLocks noChangeAspect="1"/>
            </p:cNvGrpSpPr>
            <p:nvPr/>
          </p:nvGrpSpPr>
          <p:grpSpPr bwMode="auto">
            <a:xfrm>
              <a:off x="7306880" y="3032628"/>
              <a:ext cx="198000" cy="276021"/>
              <a:chOff x="6888035" y="2961994"/>
              <a:chExt cx="227786" cy="317544"/>
            </a:xfrm>
            <a:solidFill>
              <a:srgbClr val="D9D9D9"/>
            </a:solidFill>
          </p:grpSpPr>
          <p:sp>
            <p:nvSpPr>
              <p:cNvPr id="236" name="Полилиния: фигура 235"/>
              <p:cNvSpPr>
                <a:spLocks noChangeAspect="1"/>
              </p:cNvSpPr>
              <p:nvPr/>
            </p:nvSpPr>
            <p:spPr bwMode="auto">
              <a:xfrm>
                <a:off x="6888035" y="3184187"/>
                <a:ext cx="227786" cy="95351"/>
              </a:xfrm>
              <a:custGeom>
                <a:avLst/>
                <a:gdLst>
                  <a:gd name="connsiteX0" fmla="*/ 531455 w 578064"/>
                  <a:gd name="connsiteY0" fmla="*/ 1563 h 241980"/>
                  <a:gd name="connsiteX1" fmla="*/ 49735 w 578064"/>
                  <a:gd name="connsiteY1" fmla="*/ 1563 h 241980"/>
                  <a:gd name="connsiteX2" fmla="*/ 15672 w 578064"/>
                  <a:gd name="connsiteY2" fmla="*/ 15559 h 241980"/>
                  <a:gd name="connsiteX3" fmla="*/ 1563 w 578064"/>
                  <a:gd name="connsiteY3" fmla="*/ 49347 h 241980"/>
                  <a:gd name="connsiteX4" fmla="*/ 1563 w 578064"/>
                  <a:gd name="connsiteY4" fmla="*/ 192699 h 241980"/>
                  <a:gd name="connsiteX5" fmla="*/ 15672 w 578064"/>
                  <a:gd name="connsiteY5" fmla="*/ 226486 h 241980"/>
                  <a:gd name="connsiteX6" fmla="*/ 49735 w 578064"/>
                  <a:gd name="connsiteY6" fmla="*/ 240481 h 241980"/>
                  <a:gd name="connsiteX7" fmla="*/ 531455 w 578064"/>
                  <a:gd name="connsiteY7" fmla="*/ 240481 h 241980"/>
                  <a:gd name="connsiteX8" fmla="*/ 565516 w 578064"/>
                  <a:gd name="connsiteY8" fmla="*/ 226486 h 241980"/>
                  <a:gd name="connsiteX9" fmla="*/ 579627 w 578064"/>
                  <a:gd name="connsiteY9" fmla="*/ 192699 h 241980"/>
                  <a:gd name="connsiteX10" fmla="*/ 579627 w 578064"/>
                  <a:gd name="connsiteY10" fmla="*/ 49347 h 241980"/>
                  <a:gd name="connsiteX11" fmla="*/ 565516 w 578064"/>
                  <a:gd name="connsiteY11" fmla="*/ 15559 h 241980"/>
                  <a:gd name="connsiteX12" fmla="*/ 531455 w 578064"/>
                  <a:gd name="connsiteY12" fmla="*/ 1563 h 241980"/>
                  <a:gd name="connsiteX13" fmla="*/ 447154 w 578064"/>
                  <a:gd name="connsiteY13" fmla="*/ 156860 h 241980"/>
                  <a:gd name="connsiteX14" fmla="*/ 427082 w 578064"/>
                  <a:gd name="connsiteY14" fmla="*/ 150820 h 241980"/>
                  <a:gd name="connsiteX15" fmla="*/ 413775 w 578064"/>
                  <a:gd name="connsiteY15" fmla="*/ 134737 h 241980"/>
                  <a:gd name="connsiteX16" fmla="*/ 411719 w 578064"/>
                  <a:gd name="connsiteY16" fmla="*/ 114030 h 241980"/>
                  <a:gd name="connsiteX17" fmla="*/ 421607 w 578064"/>
                  <a:gd name="connsiteY17" fmla="*/ 95681 h 241980"/>
                  <a:gd name="connsiteX18" fmla="*/ 440106 w 578064"/>
                  <a:gd name="connsiteY18" fmla="*/ 85873 h 241980"/>
                  <a:gd name="connsiteX19" fmla="*/ 460981 w 578064"/>
                  <a:gd name="connsiteY19" fmla="*/ 87913 h 241980"/>
                  <a:gd name="connsiteX20" fmla="*/ 477193 w 578064"/>
                  <a:gd name="connsiteY20" fmla="*/ 101112 h 241980"/>
                  <a:gd name="connsiteX21" fmla="*/ 483283 w 578064"/>
                  <a:gd name="connsiteY21" fmla="*/ 121022 h 241980"/>
                  <a:gd name="connsiteX22" fmla="*/ 472703 w 578064"/>
                  <a:gd name="connsiteY22" fmla="*/ 146363 h 241980"/>
                  <a:gd name="connsiteX23" fmla="*/ 447154 w 578064"/>
                  <a:gd name="connsiteY23" fmla="*/ 156860 h 24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78064" h="241980" extrusionOk="0">
                    <a:moveTo>
                      <a:pt x="531455" y="1563"/>
                    </a:moveTo>
                    <a:lnTo>
                      <a:pt x="49735" y="1563"/>
                    </a:lnTo>
                    <a:cubicBezTo>
                      <a:pt x="36959" y="1563"/>
                      <a:pt x="24706" y="6598"/>
                      <a:pt x="15672" y="15559"/>
                    </a:cubicBezTo>
                    <a:cubicBezTo>
                      <a:pt x="6638" y="24520"/>
                      <a:pt x="1563" y="36674"/>
                      <a:pt x="1563" y="49347"/>
                    </a:cubicBezTo>
                    <a:lnTo>
                      <a:pt x="1563" y="192699"/>
                    </a:lnTo>
                    <a:cubicBezTo>
                      <a:pt x="1563" y="205371"/>
                      <a:pt x="6638" y="217524"/>
                      <a:pt x="15672" y="226486"/>
                    </a:cubicBezTo>
                    <a:cubicBezTo>
                      <a:pt x="24706" y="235449"/>
                      <a:pt x="36959" y="240481"/>
                      <a:pt x="49735" y="240481"/>
                    </a:cubicBezTo>
                    <a:lnTo>
                      <a:pt x="531455" y="240481"/>
                    </a:lnTo>
                    <a:cubicBezTo>
                      <a:pt x="544231" y="240481"/>
                      <a:pt x="556482" y="235449"/>
                      <a:pt x="565516" y="226486"/>
                    </a:cubicBezTo>
                    <a:cubicBezTo>
                      <a:pt x="574550" y="217524"/>
                      <a:pt x="579627" y="205371"/>
                      <a:pt x="579627" y="192699"/>
                    </a:cubicBezTo>
                    <a:lnTo>
                      <a:pt x="579627" y="49347"/>
                    </a:lnTo>
                    <a:cubicBezTo>
                      <a:pt x="579627" y="36674"/>
                      <a:pt x="574550" y="24520"/>
                      <a:pt x="565516" y="15559"/>
                    </a:cubicBezTo>
                    <a:cubicBezTo>
                      <a:pt x="556482" y="6598"/>
                      <a:pt x="544231" y="1563"/>
                      <a:pt x="531455" y="1563"/>
                    </a:cubicBezTo>
                    <a:close/>
                    <a:moveTo>
                      <a:pt x="447154" y="156860"/>
                    </a:moveTo>
                    <a:cubicBezTo>
                      <a:pt x="440009" y="156860"/>
                      <a:pt x="433023" y="154758"/>
                      <a:pt x="427082" y="150820"/>
                    </a:cubicBezTo>
                    <a:cubicBezTo>
                      <a:pt x="421140" y="146882"/>
                      <a:pt x="416510" y="141285"/>
                      <a:pt x="413775" y="134737"/>
                    </a:cubicBezTo>
                    <a:cubicBezTo>
                      <a:pt x="411041" y="128188"/>
                      <a:pt x="410325" y="120982"/>
                      <a:pt x="411719" y="114030"/>
                    </a:cubicBezTo>
                    <a:cubicBezTo>
                      <a:pt x="413113" y="107079"/>
                      <a:pt x="416554" y="100693"/>
                      <a:pt x="421607" y="95681"/>
                    </a:cubicBezTo>
                    <a:cubicBezTo>
                      <a:pt x="426660" y="90669"/>
                      <a:pt x="433097" y="87256"/>
                      <a:pt x="440106" y="85873"/>
                    </a:cubicBezTo>
                    <a:cubicBezTo>
                      <a:pt x="447114" y="84490"/>
                      <a:pt x="454380" y="85200"/>
                      <a:pt x="460981" y="87913"/>
                    </a:cubicBezTo>
                    <a:cubicBezTo>
                      <a:pt x="467581" y="90625"/>
                      <a:pt x="473223" y="95218"/>
                      <a:pt x="477193" y="101112"/>
                    </a:cubicBezTo>
                    <a:cubicBezTo>
                      <a:pt x="481164" y="107005"/>
                      <a:pt x="483283" y="113934"/>
                      <a:pt x="483283" y="121022"/>
                    </a:cubicBezTo>
                    <a:cubicBezTo>
                      <a:pt x="483283" y="130527"/>
                      <a:pt x="479479" y="139642"/>
                      <a:pt x="472703" y="146363"/>
                    </a:cubicBezTo>
                    <a:cubicBezTo>
                      <a:pt x="465928" y="153084"/>
                      <a:pt x="456737" y="156860"/>
                      <a:pt x="447154" y="156860"/>
                    </a:cubicBezTo>
                    <a:close/>
                  </a:path>
                </a:pathLst>
              </a:custGeom>
              <a:grpFill/>
              <a:ln w="44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713232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ru-RU" sz="1400" b="0" i="0" u="none" strike="noStrike" cap="none" spc="0">
                  <a:ln>
                    <a:noFill/>
                  </a:ln>
                  <a:solidFill>
                    <a:srgbClr val="FFFFFF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237" name="Полилиния: фигура 236"/>
              <p:cNvSpPr>
                <a:spLocks noChangeAspect="1"/>
              </p:cNvSpPr>
              <p:nvPr/>
            </p:nvSpPr>
            <p:spPr bwMode="auto">
              <a:xfrm>
                <a:off x="6888035" y="3073303"/>
                <a:ext cx="227786" cy="95351"/>
              </a:xfrm>
              <a:custGeom>
                <a:avLst/>
                <a:gdLst>
                  <a:gd name="connsiteX0" fmla="*/ 531455 w 578064"/>
                  <a:gd name="connsiteY0" fmla="*/ 1563 h 241980"/>
                  <a:gd name="connsiteX1" fmla="*/ 49735 w 578064"/>
                  <a:gd name="connsiteY1" fmla="*/ 1563 h 241980"/>
                  <a:gd name="connsiteX2" fmla="*/ 15672 w 578064"/>
                  <a:gd name="connsiteY2" fmla="*/ 15559 h 241980"/>
                  <a:gd name="connsiteX3" fmla="*/ 1563 w 578064"/>
                  <a:gd name="connsiteY3" fmla="*/ 49347 h 241980"/>
                  <a:gd name="connsiteX4" fmla="*/ 1563 w 578064"/>
                  <a:gd name="connsiteY4" fmla="*/ 192699 h 241980"/>
                  <a:gd name="connsiteX5" fmla="*/ 15672 w 578064"/>
                  <a:gd name="connsiteY5" fmla="*/ 226486 h 241980"/>
                  <a:gd name="connsiteX6" fmla="*/ 49735 w 578064"/>
                  <a:gd name="connsiteY6" fmla="*/ 240481 h 241980"/>
                  <a:gd name="connsiteX7" fmla="*/ 531455 w 578064"/>
                  <a:gd name="connsiteY7" fmla="*/ 240481 h 241980"/>
                  <a:gd name="connsiteX8" fmla="*/ 565516 w 578064"/>
                  <a:gd name="connsiteY8" fmla="*/ 226486 h 241980"/>
                  <a:gd name="connsiteX9" fmla="*/ 579627 w 578064"/>
                  <a:gd name="connsiteY9" fmla="*/ 192699 h 241980"/>
                  <a:gd name="connsiteX10" fmla="*/ 579627 w 578064"/>
                  <a:gd name="connsiteY10" fmla="*/ 49347 h 241980"/>
                  <a:gd name="connsiteX11" fmla="*/ 565516 w 578064"/>
                  <a:gd name="connsiteY11" fmla="*/ 15559 h 241980"/>
                  <a:gd name="connsiteX12" fmla="*/ 531455 w 578064"/>
                  <a:gd name="connsiteY12" fmla="*/ 1563 h 241980"/>
                  <a:gd name="connsiteX13" fmla="*/ 447154 w 578064"/>
                  <a:gd name="connsiteY13" fmla="*/ 156860 h 241980"/>
                  <a:gd name="connsiteX14" fmla="*/ 427082 w 578064"/>
                  <a:gd name="connsiteY14" fmla="*/ 150820 h 241980"/>
                  <a:gd name="connsiteX15" fmla="*/ 413775 w 578064"/>
                  <a:gd name="connsiteY15" fmla="*/ 134737 h 241980"/>
                  <a:gd name="connsiteX16" fmla="*/ 411719 w 578064"/>
                  <a:gd name="connsiteY16" fmla="*/ 114030 h 241980"/>
                  <a:gd name="connsiteX17" fmla="*/ 421607 w 578064"/>
                  <a:gd name="connsiteY17" fmla="*/ 95681 h 241980"/>
                  <a:gd name="connsiteX18" fmla="*/ 440106 w 578064"/>
                  <a:gd name="connsiteY18" fmla="*/ 85873 h 241980"/>
                  <a:gd name="connsiteX19" fmla="*/ 460981 w 578064"/>
                  <a:gd name="connsiteY19" fmla="*/ 87913 h 241980"/>
                  <a:gd name="connsiteX20" fmla="*/ 477193 w 578064"/>
                  <a:gd name="connsiteY20" fmla="*/ 101112 h 241980"/>
                  <a:gd name="connsiteX21" fmla="*/ 483283 w 578064"/>
                  <a:gd name="connsiteY21" fmla="*/ 121022 h 241980"/>
                  <a:gd name="connsiteX22" fmla="*/ 472703 w 578064"/>
                  <a:gd name="connsiteY22" fmla="*/ 146363 h 241980"/>
                  <a:gd name="connsiteX23" fmla="*/ 447154 w 578064"/>
                  <a:gd name="connsiteY23" fmla="*/ 156860 h 24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78064" h="241980" extrusionOk="0">
                    <a:moveTo>
                      <a:pt x="531455" y="1563"/>
                    </a:moveTo>
                    <a:lnTo>
                      <a:pt x="49735" y="1563"/>
                    </a:lnTo>
                    <a:cubicBezTo>
                      <a:pt x="36959" y="1563"/>
                      <a:pt x="24706" y="6598"/>
                      <a:pt x="15672" y="15559"/>
                    </a:cubicBezTo>
                    <a:cubicBezTo>
                      <a:pt x="6638" y="24520"/>
                      <a:pt x="1563" y="36674"/>
                      <a:pt x="1563" y="49347"/>
                    </a:cubicBezTo>
                    <a:lnTo>
                      <a:pt x="1563" y="192699"/>
                    </a:lnTo>
                    <a:cubicBezTo>
                      <a:pt x="1563" y="205371"/>
                      <a:pt x="6638" y="217524"/>
                      <a:pt x="15672" y="226486"/>
                    </a:cubicBezTo>
                    <a:cubicBezTo>
                      <a:pt x="24706" y="235449"/>
                      <a:pt x="36959" y="240481"/>
                      <a:pt x="49735" y="240481"/>
                    </a:cubicBezTo>
                    <a:lnTo>
                      <a:pt x="531455" y="240481"/>
                    </a:lnTo>
                    <a:cubicBezTo>
                      <a:pt x="544231" y="240481"/>
                      <a:pt x="556482" y="235449"/>
                      <a:pt x="565516" y="226486"/>
                    </a:cubicBezTo>
                    <a:cubicBezTo>
                      <a:pt x="574550" y="217524"/>
                      <a:pt x="579627" y="205371"/>
                      <a:pt x="579627" y="192699"/>
                    </a:cubicBezTo>
                    <a:lnTo>
                      <a:pt x="579627" y="49347"/>
                    </a:lnTo>
                    <a:cubicBezTo>
                      <a:pt x="579627" y="36674"/>
                      <a:pt x="574550" y="24520"/>
                      <a:pt x="565516" y="15559"/>
                    </a:cubicBezTo>
                    <a:cubicBezTo>
                      <a:pt x="556482" y="6598"/>
                      <a:pt x="544231" y="1563"/>
                      <a:pt x="531455" y="1563"/>
                    </a:cubicBezTo>
                    <a:close/>
                    <a:moveTo>
                      <a:pt x="447154" y="156860"/>
                    </a:moveTo>
                    <a:cubicBezTo>
                      <a:pt x="440009" y="156860"/>
                      <a:pt x="433023" y="154758"/>
                      <a:pt x="427082" y="150820"/>
                    </a:cubicBezTo>
                    <a:cubicBezTo>
                      <a:pt x="421140" y="146882"/>
                      <a:pt x="416510" y="141285"/>
                      <a:pt x="413775" y="134737"/>
                    </a:cubicBezTo>
                    <a:cubicBezTo>
                      <a:pt x="411041" y="128188"/>
                      <a:pt x="410325" y="120982"/>
                      <a:pt x="411719" y="114030"/>
                    </a:cubicBezTo>
                    <a:cubicBezTo>
                      <a:pt x="413113" y="107079"/>
                      <a:pt x="416554" y="100693"/>
                      <a:pt x="421607" y="95681"/>
                    </a:cubicBezTo>
                    <a:cubicBezTo>
                      <a:pt x="426660" y="90669"/>
                      <a:pt x="433097" y="87256"/>
                      <a:pt x="440106" y="85873"/>
                    </a:cubicBezTo>
                    <a:cubicBezTo>
                      <a:pt x="447114" y="84490"/>
                      <a:pt x="454380" y="85200"/>
                      <a:pt x="460981" y="87913"/>
                    </a:cubicBezTo>
                    <a:cubicBezTo>
                      <a:pt x="467581" y="90625"/>
                      <a:pt x="473223" y="95218"/>
                      <a:pt x="477193" y="101112"/>
                    </a:cubicBezTo>
                    <a:cubicBezTo>
                      <a:pt x="481164" y="107005"/>
                      <a:pt x="483283" y="113934"/>
                      <a:pt x="483283" y="121022"/>
                    </a:cubicBezTo>
                    <a:cubicBezTo>
                      <a:pt x="483283" y="130527"/>
                      <a:pt x="479479" y="139642"/>
                      <a:pt x="472703" y="146363"/>
                    </a:cubicBezTo>
                    <a:cubicBezTo>
                      <a:pt x="465928" y="153084"/>
                      <a:pt x="456737" y="156860"/>
                      <a:pt x="447154" y="156860"/>
                    </a:cubicBezTo>
                    <a:close/>
                  </a:path>
                </a:pathLst>
              </a:custGeom>
              <a:grpFill/>
              <a:ln w="44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713232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ru-RU" sz="1400" b="0" i="0" u="none" strike="noStrike" cap="none" spc="0">
                  <a:ln>
                    <a:noFill/>
                  </a:ln>
                  <a:solidFill>
                    <a:srgbClr val="FFFFFF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238" name="Полилиния: фигура 237"/>
              <p:cNvSpPr>
                <a:spLocks noChangeAspect="1"/>
              </p:cNvSpPr>
              <p:nvPr/>
            </p:nvSpPr>
            <p:spPr bwMode="auto">
              <a:xfrm>
                <a:off x="6888035" y="2961994"/>
                <a:ext cx="227786" cy="95351"/>
              </a:xfrm>
              <a:custGeom>
                <a:avLst/>
                <a:gdLst>
                  <a:gd name="connsiteX0" fmla="*/ 531455 w 578064"/>
                  <a:gd name="connsiteY0" fmla="*/ 1563 h 241980"/>
                  <a:gd name="connsiteX1" fmla="*/ 49735 w 578064"/>
                  <a:gd name="connsiteY1" fmla="*/ 1563 h 241980"/>
                  <a:gd name="connsiteX2" fmla="*/ 15672 w 578064"/>
                  <a:gd name="connsiteY2" fmla="*/ 15559 h 241980"/>
                  <a:gd name="connsiteX3" fmla="*/ 1563 w 578064"/>
                  <a:gd name="connsiteY3" fmla="*/ 49347 h 241980"/>
                  <a:gd name="connsiteX4" fmla="*/ 1563 w 578064"/>
                  <a:gd name="connsiteY4" fmla="*/ 192699 h 241980"/>
                  <a:gd name="connsiteX5" fmla="*/ 15672 w 578064"/>
                  <a:gd name="connsiteY5" fmla="*/ 226486 h 241980"/>
                  <a:gd name="connsiteX6" fmla="*/ 49735 w 578064"/>
                  <a:gd name="connsiteY6" fmla="*/ 240481 h 241980"/>
                  <a:gd name="connsiteX7" fmla="*/ 531455 w 578064"/>
                  <a:gd name="connsiteY7" fmla="*/ 240481 h 241980"/>
                  <a:gd name="connsiteX8" fmla="*/ 565516 w 578064"/>
                  <a:gd name="connsiteY8" fmla="*/ 226486 h 241980"/>
                  <a:gd name="connsiteX9" fmla="*/ 579627 w 578064"/>
                  <a:gd name="connsiteY9" fmla="*/ 192699 h 241980"/>
                  <a:gd name="connsiteX10" fmla="*/ 579627 w 578064"/>
                  <a:gd name="connsiteY10" fmla="*/ 49347 h 241980"/>
                  <a:gd name="connsiteX11" fmla="*/ 565516 w 578064"/>
                  <a:gd name="connsiteY11" fmla="*/ 15559 h 241980"/>
                  <a:gd name="connsiteX12" fmla="*/ 531455 w 578064"/>
                  <a:gd name="connsiteY12" fmla="*/ 1563 h 241980"/>
                  <a:gd name="connsiteX13" fmla="*/ 447154 w 578064"/>
                  <a:gd name="connsiteY13" fmla="*/ 156860 h 241980"/>
                  <a:gd name="connsiteX14" fmla="*/ 427082 w 578064"/>
                  <a:gd name="connsiteY14" fmla="*/ 150820 h 241980"/>
                  <a:gd name="connsiteX15" fmla="*/ 413775 w 578064"/>
                  <a:gd name="connsiteY15" fmla="*/ 134737 h 241980"/>
                  <a:gd name="connsiteX16" fmla="*/ 411719 w 578064"/>
                  <a:gd name="connsiteY16" fmla="*/ 114030 h 241980"/>
                  <a:gd name="connsiteX17" fmla="*/ 421607 w 578064"/>
                  <a:gd name="connsiteY17" fmla="*/ 95681 h 241980"/>
                  <a:gd name="connsiteX18" fmla="*/ 440106 w 578064"/>
                  <a:gd name="connsiteY18" fmla="*/ 85873 h 241980"/>
                  <a:gd name="connsiteX19" fmla="*/ 460981 w 578064"/>
                  <a:gd name="connsiteY19" fmla="*/ 87913 h 241980"/>
                  <a:gd name="connsiteX20" fmla="*/ 477193 w 578064"/>
                  <a:gd name="connsiteY20" fmla="*/ 101112 h 241980"/>
                  <a:gd name="connsiteX21" fmla="*/ 483283 w 578064"/>
                  <a:gd name="connsiteY21" fmla="*/ 121022 h 241980"/>
                  <a:gd name="connsiteX22" fmla="*/ 472703 w 578064"/>
                  <a:gd name="connsiteY22" fmla="*/ 146363 h 241980"/>
                  <a:gd name="connsiteX23" fmla="*/ 447154 w 578064"/>
                  <a:gd name="connsiteY23" fmla="*/ 156860 h 24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78064" h="241980" extrusionOk="0">
                    <a:moveTo>
                      <a:pt x="531455" y="1563"/>
                    </a:moveTo>
                    <a:lnTo>
                      <a:pt x="49735" y="1563"/>
                    </a:lnTo>
                    <a:cubicBezTo>
                      <a:pt x="36959" y="1563"/>
                      <a:pt x="24706" y="6598"/>
                      <a:pt x="15672" y="15559"/>
                    </a:cubicBezTo>
                    <a:cubicBezTo>
                      <a:pt x="6638" y="24520"/>
                      <a:pt x="1563" y="36674"/>
                      <a:pt x="1563" y="49347"/>
                    </a:cubicBezTo>
                    <a:lnTo>
                      <a:pt x="1563" y="192699"/>
                    </a:lnTo>
                    <a:cubicBezTo>
                      <a:pt x="1563" y="205371"/>
                      <a:pt x="6638" y="217524"/>
                      <a:pt x="15672" y="226486"/>
                    </a:cubicBezTo>
                    <a:cubicBezTo>
                      <a:pt x="24706" y="235449"/>
                      <a:pt x="36959" y="240481"/>
                      <a:pt x="49735" y="240481"/>
                    </a:cubicBezTo>
                    <a:lnTo>
                      <a:pt x="531455" y="240481"/>
                    </a:lnTo>
                    <a:cubicBezTo>
                      <a:pt x="544231" y="240481"/>
                      <a:pt x="556482" y="235449"/>
                      <a:pt x="565516" y="226486"/>
                    </a:cubicBezTo>
                    <a:cubicBezTo>
                      <a:pt x="574550" y="217524"/>
                      <a:pt x="579627" y="205371"/>
                      <a:pt x="579627" y="192699"/>
                    </a:cubicBezTo>
                    <a:lnTo>
                      <a:pt x="579627" y="49347"/>
                    </a:lnTo>
                    <a:cubicBezTo>
                      <a:pt x="579627" y="36674"/>
                      <a:pt x="574550" y="24520"/>
                      <a:pt x="565516" y="15559"/>
                    </a:cubicBezTo>
                    <a:cubicBezTo>
                      <a:pt x="556482" y="6598"/>
                      <a:pt x="544231" y="1563"/>
                      <a:pt x="531455" y="1563"/>
                    </a:cubicBezTo>
                    <a:close/>
                    <a:moveTo>
                      <a:pt x="447154" y="156860"/>
                    </a:moveTo>
                    <a:cubicBezTo>
                      <a:pt x="440009" y="156860"/>
                      <a:pt x="433023" y="154758"/>
                      <a:pt x="427082" y="150820"/>
                    </a:cubicBezTo>
                    <a:cubicBezTo>
                      <a:pt x="421140" y="146882"/>
                      <a:pt x="416510" y="141285"/>
                      <a:pt x="413775" y="134737"/>
                    </a:cubicBezTo>
                    <a:cubicBezTo>
                      <a:pt x="411041" y="128188"/>
                      <a:pt x="410325" y="120982"/>
                      <a:pt x="411719" y="114030"/>
                    </a:cubicBezTo>
                    <a:cubicBezTo>
                      <a:pt x="413113" y="107079"/>
                      <a:pt x="416554" y="100693"/>
                      <a:pt x="421607" y="95681"/>
                    </a:cubicBezTo>
                    <a:cubicBezTo>
                      <a:pt x="426660" y="90669"/>
                      <a:pt x="433097" y="87256"/>
                      <a:pt x="440106" y="85873"/>
                    </a:cubicBezTo>
                    <a:cubicBezTo>
                      <a:pt x="447114" y="84490"/>
                      <a:pt x="454380" y="85200"/>
                      <a:pt x="460981" y="87913"/>
                    </a:cubicBezTo>
                    <a:cubicBezTo>
                      <a:pt x="467581" y="90625"/>
                      <a:pt x="473223" y="95218"/>
                      <a:pt x="477193" y="101112"/>
                    </a:cubicBezTo>
                    <a:cubicBezTo>
                      <a:pt x="481164" y="107005"/>
                      <a:pt x="483283" y="113934"/>
                      <a:pt x="483283" y="121022"/>
                    </a:cubicBezTo>
                    <a:cubicBezTo>
                      <a:pt x="483283" y="130527"/>
                      <a:pt x="479479" y="139642"/>
                      <a:pt x="472703" y="146363"/>
                    </a:cubicBezTo>
                    <a:cubicBezTo>
                      <a:pt x="465928" y="153084"/>
                      <a:pt x="456737" y="156860"/>
                      <a:pt x="447154" y="156860"/>
                    </a:cubicBezTo>
                    <a:close/>
                  </a:path>
                </a:pathLst>
              </a:custGeom>
              <a:grpFill/>
              <a:ln w="44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713232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ru-RU" sz="1400" b="0" i="0" u="none" strike="noStrike" cap="none" spc="0">
                  <a:ln>
                    <a:noFill/>
                  </a:ln>
                  <a:solidFill>
                    <a:srgbClr val="FFFFFF"/>
                  </a:solidFill>
                  <a:ea typeface="+mn-ea"/>
                  <a:cs typeface="+mn-cs"/>
                </a:endParaRPr>
              </a:p>
            </p:txBody>
          </p:sp>
        </p:grpSp>
      </p:grpSp>
      <p:sp>
        <p:nvSpPr>
          <p:cNvPr id="243" name="TextBox 242"/>
          <p:cNvSpPr txBox="1"/>
          <p:nvPr/>
        </p:nvSpPr>
        <p:spPr bwMode="auto">
          <a:xfrm>
            <a:off x="4048507" y="2197622"/>
            <a:ext cx="252000" cy="144000"/>
          </a:xfrm>
          <a:prstGeom prst="roundRect">
            <a:avLst>
              <a:gd name="adj" fmla="val 15022"/>
            </a:avLst>
          </a:prstGeom>
          <a:solidFill>
            <a:srgbClr val="54529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36000" tIns="0" rIns="36000" bIns="0" rtlCol="0" anchor="ctr"/>
          <a:lstStyle>
            <a:defPPr>
              <a:defRPr lang="ru-RU"/>
            </a:defPPr>
            <a:lvl1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Inter Medium"/>
                <a:ea typeface="Inter Medium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 algn="ctr" defTabSz="713232">
              <a:defRPr/>
            </a:pPr>
            <a:r>
              <a:rPr lang="en-US" sz="500">
                <a:latin typeface="+mn-lt"/>
              </a:rPr>
              <a:t>DMZ</a:t>
            </a:r>
            <a:endParaRPr/>
          </a:p>
        </p:txBody>
      </p:sp>
      <p:sp>
        <p:nvSpPr>
          <p:cNvPr id="244" name="TextBox 243"/>
          <p:cNvSpPr txBox="1"/>
          <p:nvPr/>
        </p:nvSpPr>
        <p:spPr bwMode="auto">
          <a:xfrm>
            <a:off x="1257449" y="2197622"/>
            <a:ext cx="252000" cy="144000"/>
          </a:xfrm>
          <a:prstGeom prst="roundRect">
            <a:avLst>
              <a:gd name="adj" fmla="val 15022"/>
            </a:avLst>
          </a:prstGeom>
          <a:solidFill>
            <a:srgbClr val="54529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36000" tIns="0" rIns="36000" bIns="0" rtlCol="0" anchor="ctr"/>
          <a:lstStyle>
            <a:defPPr>
              <a:defRPr lang="ru-RU"/>
            </a:defPPr>
            <a:lvl1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Inter Medium"/>
                <a:ea typeface="Inter Medium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 algn="ctr" defTabSz="713232">
              <a:defRPr/>
            </a:pPr>
            <a:r>
              <a:rPr lang="en-US" sz="500">
                <a:latin typeface="+mn-lt"/>
              </a:rPr>
              <a:t>DMZ</a:t>
            </a:r>
            <a:endParaRPr/>
          </a:p>
        </p:txBody>
      </p:sp>
      <p:sp>
        <p:nvSpPr>
          <p:cNvPr id="245" name="TextBox 244"/>
          <p:cNvSpPr txBox="1"/>
          <p:nvPr/>
        </p:nvSpPr>
        <p:spPr bwMode="auto">
          <a:xfrm>
            <a:off x="6909486" y="2197622"/>
            <a:ext cx="180000" cy="144000"/>
          </a:xfrm>
          <a:prstGeom prst="roundRect">
            <a:avLst>
              <a:gd name="adj" fmla="val 15022"/>
            </a:avLst>
          </a:prstGeom>
          <a:solidFill>
            <a:srgbClr val="54529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18000" tIns="0" rIns="18000" bIns="0" rtlCol="0" anchor="ctr"/>
          <a:lstStyle>
            <a:defPPr>
              <a:defRPr lang="ru-RU"/>
            </a:defPPr>
            <a:lvl1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Inter Medium"/>
                <a:ea typeface="Inter Medium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 algn="ctr" defTabSz="713232">
              <a:defRPr/>
            </a:pPr>
            <a:r>
              <a:rPr lang="en-US" sz="350">
                <a:latin typeface="+mn-lt"/>
              </a:rPr>
              <a:t>DMZ</a:t>
            </a:r>
            <a:endParaRPr/>
          </a:p>
        </p:txBody>
      </p:sp>
      <p:sp>
        <p:nvSpPr>
          <p:cNvPr id="246" name="TextBox 245"/>
          <p:cNvSpPr txBox="1"/>
          <p:nvPr/>
        </p:nvSpPr>
        <p:spPr bwMode="auto">
          <a:xfrm>
            <a:off x="7963794" y="4065366"/>
            <a:ext cx="288000" cy="144000"/>
          </a:xfrm>
          <a:prstGeom prst="roundRect">
            <a:avLst>
              <a:gd name="adj" fmla="val 15022"/>
            </a:avLst>
          </a:prstGeom>
          <a:solidFill>
            <a:srgbClr val="007F7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18000" tIns="0" rIns="18000" bIns="0" rtlCol="0" anchor="ctr"/>
          <a:lstStyle>
            <a:defPPr>
              <a:defRPr lang="ru-RU"/>
            </a:defPPr>
            <a:lvl1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Inter Medium"/>
                <a:ea typeface="Inter Medium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71323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350">
                <a:latin typeface="+mn-lt"/>
              </a:rPr>
              <a:t>Сервер </a:t>
            </a:r>
            <a:br>
              <a:rPr lang="ru-RU" sz="350">
                <a:latin typeface="+mn-lt"/>
              </a:rPr>
            </a:br>
            <a:r>
              <a:rPr lang="ru-RU" sz="350">
                <a:latin typeface="+mn-lt"/>
              </a:rPr>
              <a:t>каталогов</a:t>
            </a:r>
            <a:endParaRPr lang="ru-RU" sz="350" b="0" i="0" u="none" strike="noStrike" cap="none" spc="0">
              <a:ln>
                <a:noFill/>
              </a:ln>
              <a:solidFill>
                <a:srgbClr val="FFFFFF"/>
              </a:solidFill>
              <a:latin typeface="+mn-lt"/>
              <a:ea typeface="Inter Medium"/>
              <a:cs typeface="+mn-cs"/>
            </a:endParaRPr>
          </a:p>
        </p:txBody>
      </p:sp>
      <p:sp>
        <p:nvSpPr>
          <p:cNvPr id="247" name="TextBox 246"/>
          <p:cNvSpPr txBox="1"/>
          <p:nvPr/>
        </p:nvSpPr>
        <p:spPr bwMode="auto">
          <a:xfrm>
            <a:off x="8508815" y="4065366"/>
            <a:ext cx="216000" cy="144000"/>
          </a:xfrm>
          <a:prstGeom prst="roundRect">
            <a:avLst>
              <a:gd name="adj" fmla="val 15022"/>
            </a:avLst>
          </a:prstGeom>
          <a:solidFill>
            <a:srgbClr val="867DF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18000" tIns="0" rIns="18000" bIns="0" rtlCol="0" anchor="ctr"/>
          <a:lstStyle>
            <a:defPPr>
              <a:defRPr lang="ru-RU"/>
            </a:defPPr>
            <a:lvl1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Inter Medium"/>
                <a:ea typeface="Inter Medium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71323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50">
                <a:latin typeface="+mn-lt"/>
              </a:rPr>
              <a:t>SIP ATC</a:t>
            </a:r>
            <a:endParaRPr lang="ru-RU" sz="350" b="0" i="0" u="none" strike="noStrike" cap="none" spc="0">
              <a:ln>
                <a:noFill/>
              </a:ln>
              <a:solidFill>
                <a:srgbClr val="FFFFFF"/>
              </a:solidFill>
              <a:latin typeface="+mn-lt"/>
              <a:ea typeface="Inter Medium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2AD2D9-0DF8-4705-A7E2-A009ABEA9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DION.</a:t>
            </a:r>
            <a:r>
              <a:rPr lang="ru-RU" dirty="0" err="1"/>
              <a:t>ПАКи</a:t>
            </a:r>
            <a:endParaRPr lang="ru-RU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A8A5D7EC-E927-4192-979F-E3B37A383468}"/>
              </a:ext>
            </a:extLst>
          </p:cNvPr>
          <p:cNvSpPr/>
          <p:nvPr/>
        </p:nvSpPr>
        <p:spPr>
          <a:xfrm>
            <a:off x="192101" y="1170511"/>
            <a:ext cx="5860800" cy="5474121"/>
          </a:xfrm>
          <a:prstGeom prst="roundRect">
            <a:avLst>
              <a:gd name="adj" fmla="val 3543"/>
            </a:avLst>
          </a:prstGeom>
          <a:solidFill>
            <a:srgbClr val="1D1F2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0" rtlCol="0" anchor="t"/>
          <a:lstStyle/>
          <a:p>
            <a:pPr lvl="0">
              <a:spcAft>
                <a:spcPts val="800"/>
              </a:spcAft>
              <a:defRPr/>
            </a:pPr>
            <a:r>
              <a:rPr lang="en-US" sz="2600" dirty="0" err="1">
                <a:gradFill>
                  <a:gsLst>
                    <a:gs pos="0">
                      <a:srgbClr val="5BC2F6"/>
                    </a:gs>
                    <a:gs pos="100000">
                      <a:srgbClr val="42A8F4"/>
                    </a:gs>
                  </a:gsLst>
                  <a:lin ang="2700000" scaled="1"/>
                </a:gradFill>
                <a:latin typeface="RF Dewi Extended Ultrabold"/>
              </a:rPr>
              <a:t>DION.Rooms</a:t>
            </a:r>
            <a:endParaRPr lang="en-US" sz="2600" dirty="0">
              <a:gradFill>
                <a:gsLst>
                  <a:gs pos="0">
                    <a:srgbClr val="5BC2F6"/>
                  </a:gs>
                  <a:gs pos="100000">
                    <a:srgbClr val="42A8F4"/>
                  </a:gs>
                </a:gsLst>
                <a:lin ang="2700000" scaled="1"/>
              </a:gradFill>
              <a:latin typeface="RF Dewi Extended Ultrabold"/>
            </a:endParaRPr>
          </a:p>
          <a:p>
            <a:pPr lvl="0">
              <a:spcAft>
                <a:spcPts val="800"/>
              </a:spcAft>
              <a:defRPr/>
            </a:pPr>
            <a:r>
              <a:rPr lang="ru-RU" sz="1400" dirty="0">
                <a:solidFill>
                  <a:srgbClr val="FFFFFF"/>
                </a:solidFill>
              </a:rPr>
              <a:t>Для переговорных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EF06C12D-FCD2-4E49-B21E-61B9B2CBBFD6}"/>
              </a:ext>
            </a:extLst>
          </p:cNvPr>
          <p:cNvSpPr/>
          <p:nvPr/>
        </p:nvSpPr>
        <p:spPr>
          <a:xfrm>
            <a:off x="6146102" y="1170511"/>
            <a:ext cx="5860800" cy="5474121"/>
          </a:xfrm>
          <a:prstGeom prst="roundRect">
            <a:avLst>
              <a:gd name="adj" fmla="val 3543"/>
            </a:avLst>
          </a:prstGeom>
          <a:solidFill>
            <a:srgbClr val="1D1F2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0" rtlCol="0" anchor="t"/>
          <a:lstStyle/>
          <a:p>
            <a:pPr lvl="0">
              <a:spcAft>
                <a:spcPts val="800"/>
              </a:spcAft>
              <a:defRPr/>
            </a:pPr>
            <a:r>
              <a:rPr lang="en-US" sz="2600" dirty="0" err="1">
                <a:gradFill>
                  <a:gsLst>
                    <a:gs pos="0">
                      <a:srgbClr val="CF8CE3"/>
                    </a:gs>
                    <a:gs pos="100000">
                      <a:srgbClr val="9F8AF9"/>
                    </a:gs>
                  </a:gsLst>
                  <a:lin ang="2700000" scaled="1"/>
                </a:gradFill>
                <a:latin typeface="RF Dewi Extended Ultrabold"/>
              </a:rPr>
              <a:t>DION.On</a:t>
            </a:r>
            <a:r>
              <a:rPr lang="en-US" sz="2600" dirty="0">
                <a:gradFill>
                  <a:gsLst>
                    <a:gs pos="0">
                      <a:srgbClr val="CF8CE3"/>
                    </a:gs>
                    <a:gs pos="100000">
                      <a:srgbClr val="9F8AF9"/>
                    </a:gs>
                  </a:gsLst>
                  <a:lin ang="2700000" scaled="1"/>
                </a:gradFill>
                <a:latin typeface="RF Dewi Extended Ultrabold"/>
              </a:rPr>
              <a:t>-Premises</a:t>
            </a:r>
          </a:p>
          <a:p>
            <a:pPr lvl="0">
              <a:spcAft>
                <a:spcPts val="800"/>
              </a:spcAft>
              <a:defRPr/>
            </a:pPr>
            <a:r>
              <a:rPr lang="ru-RU" sz="1400" dirty="0">
                <a:solidFill>
                  <a:srgbClr val="FFFFFF"/>
                </a:solidFill>
              </a:rPr>
              <a:t>Для развёртывания платформы </a:t>
            </a:r>
            <a:br>
              <a:rPr lang="ru-RU" sz="1400" dirty="0">
                <a:solidFill>
                  <a:srgbClr val="FFFFFF"/>
                </a:solidFill>
              </a:rPr>
            </a:br>
            <a:r>
              <a:rPr lang="ru-RU" sz="1400" dirty="0">
                <a:solidFill>
                  <a:srgbClr val="FFFFFF"/>
                </a:solidFill>
              </a:rPr>
              <a:t>коммуникаций в контуре заказчика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81C5781F-770A-448F-B3A2-7A61119562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45684" y="187555"/>
            <a:ext cx="960000" cy="23241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263AEA4-650C-4D28-ADF5-CD3E64B0F8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421" r="1674" b="18831"/>
          <a:stretch/>
        </p:blipFill>
        <p:spPr>
          <a:xfrm>
            <a:off x="380459" y="4545966"/>
            <a:ext cx="5474441" cy="1899057"/>
          </a:xfrm>
          <a:prstGeom prst="roundRect">
            <a:avLst>
              <a:gd name="adj" fmla="val 5395"/>
            </a:avLst>
          </a:prstGeom>
        </p:spPr>
      </p:pic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84878A5E-BEA0-4BB9-8FA1-3C5148D5C76F}"/>
              </a:ext>
            </a:extLst>
          </p:cNvPr>
          <p:cNvSpPr/>
          <p:nvPr/>
        </p:nvSpPr>
        <p:spPr>
          <a:xfrm>
            <a:off x="6344102" y="4545967"/>
            <a:ext cx="2687400" cy="904528"/>
          </a:xfrm>
          <a:prstGeom prst="roundRect">
            <a:avLst>
              <a:gd name="adj" fmla="val 13993"/>
            </a:avLst>
          </a:prstGeom>
          <a:solidFill>
            <a:schemeClr val="tx1">
              <a:alpha val="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rIns="144000" bIns="0" rtlCol="0" anchor="ctr"/>
          <a:lstStyle/>
          <a:p>
            <a:pPr lvl="0">
              <a:spcAft>
                <a:spcPts val="60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RF Dewi Extended Ultrabold"/>
              </a:rPr>
              <a:t>All-In-One</a:t>
            </a:r>
            <a:endParaRPr lang="en-US" sz="1400" dirty="0">
              <a:solidFill>
                <a:srgbClr val="FFFFFF"/>
              </a:solidFill>
              <a:latin typeface="RF Dewi Extended Ultrabold"/>
            </a:endParaRPr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23F6B58C-21B9-492E-A570-FFF8A3C8C369}"/>
              </a:ext>
            </a:extLst>
          </p:cNvPr>
          <p:cNvSpPr/>
          <p:nvPr/>
        </p:nvSpPr>
        <p:spPr>
          <a:xfrm>
            <a:off x="6344102" y="2569064"/>
            <a:ext cx="5464800" cy="1893784"/>
          </a:xfrm>
          <a:prstGeom prst="roundRect">
            <a:avLst>
              <a:gd name="adj" fmla="val 7254"/>
            </a:avLst>
          </a:prstGeom>
          <a:solidFill>
            <a:schemeClr val="tx1">
              <a:alpha val="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0" rtlCol="0" anchor="t"/>
          <a:lstStyle/>
          <a:p>
            <a:pPr lvl="0">
              <a:spcAft>
                <a:spcPts val="800"/>
              </a:spcAft>
              <a:defRPr/>
            </a:pPr>
            <a:endParaRPr lang="ru-RU" sz="1400" dirty="0">
              <a:solidFill>
                <a:srgbClr val="FFFFFF"/>
              </a:solidFill>
            </a:endParaRPr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30274547-E116-407B-BCF3-3FB6DDEBD017}"/>
              </a:ext>
            </a:extLst>
          </p:cNvPr>
          <p:cNvSpPr/>
          <p:nvPr/>
        </p:nvSpPr>
        <p:spPr>
          <a:xfrm>
            <a:off x="380459" y="2569064"/>
            <a:ext cx="5464800" cy="1893784"/>
          </a:xfrm>
          <a:prstGeom prst="roundRect">
            <a:avLst>
              <a:gd name="adj" fmla="val 7254"/>
            </a:avLst>
          </a:prstGeom>
          <a:solidFill>
            <a:schemeClr val="tx1">
              <a:alpha val="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0" rtlCol="0" anchor="t"/>
          <a:lstStyle/>
          <a:p>
            <a:pPr lvl="0">
              <a:spcAft>
                <a:spcPts val="800"/>
              </a:spcAft>
              <a:defRPr/>
            </a:pPr>
            <a:endParaRPr lang="ru-RU" sz="1400" dirty="0">
              <a:solidFill>
                <a:srgbClr val="FFFFFF"/>
              </a:solidFill>
            </a:endParaRPr>
          </a:p>
        </p:txBody>
      </p:sp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A9784BA4-38E4-49AB-9A73-3EE7DAB2374E}"/>
              </a:ext>
            </a:extLst>
          </p:cNvPr>
          <p:cNvSpPr/>
          <p:nvPr/>
        </p:nvSpPr>
        <p:spPr>
          <a:xfrm>
            <a:off x="6344102" y="5540495"/>
            <a:ext cx="2687400" cy="904528"/>
          </a:xfrm>
          <a:prstGeom prst="roundRect">
            <a:avLst>
              <a:gd name="adj" fmla="val 13993"/>
            </a:avLst>
          </a:prstGeom>
          <a:solidFill>
            <a:schemeClr val="tx1">
              <a:alpha val="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rIns="144000" bIns="0" rtlCol="0" anchor="ctr"/>
          <a:lstStyle/>
          <a:p>
            <a:pPr lvl="0">
              <a:spcAft>
                <a:spcPts val="600"/>
              </a:spcAft>
              <a:defRPr/>
            </a:pPr>
            <a:r>
              <a:rPr lang="en-US" sz="1400" dirty="0">
                <a:solidFill>
                  <a:srgbClr val="FFFFFF"/>
                </a:solidFill>
                <a:latin typeface="RF Dewi Extended Ultrabold"/>
              </a:rPr>
              <a:t>Standard </a:t>
            </a:r>
            <a:br>
              <a:rPr lang="ru-RU" sz="1400" dirty="0">
                <a:solidFill>
                  <a:srgbClr val="FFFFFF"/>
                </a:solidFill>
                <a:latin typeface="RF Dewi Extended Ultrabold"/>
              </a:rPr>
            </a:br>
            <a:r>
              <a:rPr lang="en-US" sz="1100" dirty="0">
                <a:solidFill>
                  <a:srgbClr val="FFFFFF">
                    <a:alpha val="80000"/>
                  </a:srgbClr>
                </a:solidFill>
              </a:rPr>
              <a:t>(High Availability)</a:t>
            </a:r>
          </a:p>
        </p:txBody>
      </p:sp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F55C6535-8A3E-45C0-8AA6-59204068499E}"/>
              </a:ext>
            </a:extLst>
          </p:cNvPr>
          <p:cNvSpPr/>
          <p:nvPr/>
        </p:nvSpPr>
        <p:spPr>
          <a:xfrm>
            <a:off x="9121502" y="4545967"/>
            <a:ext cx="2687400" cy="904528"/>
          </a:xfrm>
          <a:prstGeom prst="roundRect">
            <a:avLst>
              <a:gd name="adj" fmla="val 13993"/>
            </a:avLst>
          </a:prstGeom>
          <a:solidFill>
            <a:schemeClr val="tx1">
              <a:alpha val="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rIns="144000" bIns="0" rtlCol="0" anchor="ctr"/>
          <a:lstStyle/>
          <a:p>
            <a:pPr lvl="0">
              <a:spcAft>
                <a:spcPts val="600"/>
              </a:spcAft>
              <a:defRPr/>
            </a:pPr>
            <a:r>
              <a:rPr lang="en-US" sz="1400" dirty="0">
                <a:solidFill>
                  <a:srgbClr val="FFFFFF"/>
                </a:solidFill>
                <a:latin typeface="RF Dewi Extended Ultrabold"/>
              </a:rPr>
              <a:t>Basic</a:t>
            </a:r>
          </a:p>
        </p:txBody>
      </p:sp>
      <p:sp>
        <p:nvSpPr>
          <p:cNvPr id="52" name="Прямоугольник: скругленные углы 51">
            <a:extLst>
              <a:ext uri="{FF2B5EF4-FFF2-40B4-BE49-F238E27FC236}">
                <a16:creationId xmlns:a16="http://schemas.microsoft.com/office/drawing/2014/main" id="{5028ECBA-C57E-41C9-A72D-AEAFCB70D6BE}"/>
              </a:ext>
            </a:extLst>
          </p:cNvPr>
          <p:cNvSpPr/>
          <p:nvPr/>
        </p:nvSpPr>
        <p:spPr>
          <a:xfrm>
            <a:off x="9121502" y="5540495"/>
            <a:ext cx="2687400" cy="904528"/>
          </a:xfrm>
          <a:prstGeom prst="roundRect">
            <a:avLst>
              <a:gd name="adj" fmla="val 13993"/>
            </a:avLst>
          </a:prstGeom>
          <a:solidFill>
            <a:schemeClr val="tx1">
              <a:alpha val="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rIns="144000" bIns="0" rtlCol="0" anchor="ctr"/>
          <a:lstStyle/>
          <a:p>
            <a:pPr lvl="0">
              <a:spcAft>
                <a:spcPts val="600"/>
              </a:spcAft>
              <a:defRPr/>
            </a:pPr>
            <a:r>
              <a:rPr lang="en-US" sz="1400" dirty="0">
                <a:solidFill>
                  <a:srgbClr val="FFFFFF"/>
                </a:solidFill>
                <a:latin typeface="RF Dewi Extended Ultrabold"/>
              </a:rPr>
              <a:t>Enterprise 2+1 </a:t>
            </a:r>
            <a:br>
              <a:rPr lang="ru-RU" sz="1400" dirty="0">
                <a:solidFill>
                  <a:srgbClr val="FFFFFF"/>
                </a:solidFill>
                <a:latin typeface="RF Dewi Extended Ultrabold"/>
              </a:rPr>
            </a:br>
            <a:r>
              <a:rPr lang="en-US" sz="1100" dirty="0">
                <a:solidFill>
                  <a:srgbClr val="FFFFFF">
                    <a:alpha val="80000"/>
                  </a:srgbClr>
                </a:solidFill>
              </a:rPr>
              <a:t>(High Availability)</a:t>
            </a: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EF007BE-EF2D-4EE3-9243-ED298BE386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7114" y="3183189"/>
            <a:ext cx="1582719" cy="66553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AC3485BF-BF98-420F-9FCB-7389F7BFE0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1930" y="3240073"/>
            <a:ext cx="1429443" cy="551766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3980CC8-26C9-4443-BDCB-EB5C101E6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9522" y="3183189"/>
            <a:ext cx="1582719" cy="665535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87A017C6-3435-4BFE-8B60-3D528D114E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4"/>
          <a:stretch/>
        </p:blipFill>
        <p:spPr>
          <a:xfrm>
            <a:off x="550335" y="2945620"/>
            <a:ext cx="805380" cy="114067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EBE42D30-4866-4CEA-A968-5D93AE92A8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594" y="3187450"/>
            <a:ext cx="520239" cy="530427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89B1D135-AE39-4093-A8AB-44D9BFB4553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1" t="38371" r="15902" b="40894"/>
          <a:stretch/>
        </p:blipFill>
        <p:spPr>
          <a:xfrm>
            <a:off x="3477239" y="3004592"/>
            <a:ext cx="1224677" cy="311705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4FBA36CF-7EEA-44B4-96B6-DD7D5545251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23" r="17458" b="19264"/>
          <a:stretch/>
        </p:blipFill>
        <p:spPr>
          <a:xfrm>
            <a:off x="3719429" y="3314830"/>
            <a:ext cx="719391" cy="712491"/>
          </a:xfrm>
          <a:prstGeom prst="rect">
            <a:avLst/>
          </a:prstGeom>
        </p:spPr>
      </p:pic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AE4574F8-623A-40CD-A844-CCB02649B6BF}"/>
              </a:ext>
            </a:extLst>
          </p:cNvPr>
          <p:cNvGrpSpPr>
            <a:grpSpLocks noChangeAspect="1"/>
          </p:cNvGrpSpPr>
          <p:nvPr/>
        </p:nvGrpSpPr>
        <p:grpSpPr>
          <a:xfrm>
            <a:off x="1837392" y="3087081"/>
            <a:ext cx="1158170" cy="857751"/>
            <a:chOff x="3337268" y="1555819"/>
            <a:chExt cx="6645619" cy="4921806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3B1C86DD-6E79-4AA8-A6A1-2E9B3F056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1"/>
            <a:stretch/>
          </p:blipFill>
          <p:spPr>
            <a:xfrm>
              <a:off x="3337268" y="1555819"/>
              <a:ext cx="5654225" cy="3746364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6EEE5C7E-5372-4ED6-8AE4-B16A6EC4B5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78"/>
            <a:stretch/>
          </p:blipFill>
          <p:spPr>
            <a:xfrm>
              <a:off x="4387523" y="2731261"/>
              <a:ext cx="5595364" cy="3746364"/>
            </a:xfrm>
            <a:prstGeom prst="rect">
              <a:avLst/>
            </a:prstGeom>
          </p:spPr>
        </p:pic>
      </p:grpSp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00A995B7-A3A6-46D6-8D63-8412C6FDDA3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834" y="3425001"/>
            <a:ext cx="562653" cy="57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65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Куда движется UC в части ИБ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90800" y="784800"/>
            <a:ext cx="10728000" cy="251999"/>
          </a:xfrm>
        </p:spPr>
        <p:txBody>
          <a:bodyPr wrap="square"/>
          <a:lstStyle/>
          <a:p>
            <a:pPr>
              <a:buNone/>
            </a:pPr>
            <a:r>
              <a:rPr sz="1350">
                <a:solidFill>
                  <a:srgbClr val="BFBFCE"/>
                </a:solidFill>
                <a:latin typeface="RF Dewi Semibold"/>
              </a:rPr>
              <a:t>Мировые тренды защиты корпоративных коммуникаций и место DION в них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116383-8C54-4A64-8381-D472CD2C7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1329" y="178523"/>
            <a:ext cx="991312" cy="240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05199" y="1173600"/>
            <a:ext cx="3888000" cy="5472000"/>
          </a:xfrm>
          <a:prstGeom prst="roundRect">
            <a:avLst>
              <a:gd name="adj" fmla="val 3500"/>
            </a:avLst>
          </a:prstGeom>
          <a:solidFill>
            <a:srgbClr val="FFFFFF">
              <a:alpha val="5000"/>
            </a:srgbClr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Picture 11" descr="im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000" y="1278000"/>
            <a:ext cx="3686400" cy="52632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4150800" y="1173600"/>
            <a:ext cx="2469600" cy="1692000"/>
          </a:xfrm>
          <a:prstGeom prst="roundRect">
            <a:avLst>
              <a:gd name="adj" fmla="val 6000"/>
            </a:avLst>
          </a:prstGeom>
          <a:solidFill>
            <a:srgbClr val="FFFFFF">
              <a:alpha val="5000"/>
            </a:srgbClr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4294800" y="1281600"/>
            <a:ext cx="2181600" cy="612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buNone/>
            </a:pPr>
            <a:r>
              <a:rPr sz="2500" b="0">
                <a:solidFill>
                  <a:srgbClr val="00B8F2"/>
                </a:solidFill>
                <a:latin typeface="RF Dewi Extended Ultrabold"/>
              </a:rPr>
              <a:t>70%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94800" y="1864800"/>
            <a:ext cx="2181600" cy="306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buNone/>
            </a:pPr>
            <a:r>
              <a:rPr sz="1050" b="0">
                <a:solidFill>
                  <a:srgbClr val="FFFFFF"/>
                </a:solidFill>
                <a:latin typeface="RF Dewi Extended Semibold"/>
              </a:rPr>
              <a:t>сотрудников в мире на MFA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94800" y="2152800"/>
            <a:ext cx="2181600" cy="612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lnSpc>
                <a:spcPct val="105000"/>
              </a:lnSpc>
              <a:buNone/>
            </a:pPr>
            <a:r>
              <a:rPr sz="830" b="0">
                <a:solidFill>
                  <a:srgbClr val="BFBFCE"/>
                </a:solidFill>
                <a:latin typeface="RF Dewi Semibold"/>
              </a:rPr>
              <a:t>Беспарольный вход за год вырос на 63%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836400" y="1173600"/>
            <a:ext cx="2469600" cy="1692000"/>
          </a:xfrm>
          <a:prstGeom prst="roundRect">
            <a:avLst>
              <a:gd name="adj" fmla="val 6000"/>
            </a:avLst>
          </a:prstGeom>
          <a:solidFill>
            <a:srgbClr val="FFFFFF">
              <a:alpha val="5000"/>
            </a:srgbClr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TextBox 17"/>
          <p:cNvSpPr txBox="1"/>
          <p:nvPr/>
        </p:nvSpPr>
        <p:spPr>
          <a:xfrm>
            <a:off x="6980400" y="1281600"/>
            <a:ext cx="2181600" cy="612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buNone/>
            </a:pPr>
            <a:r>
              <a:rPr sz="2500" b="0">
                <a:solidFill>
                  <a:srgbClr val="30D9A6"/>
                </a:solidFill>
                <a:latin typeface="RF Dewi Extended Ultrabold"/>
              </a:rPr>
              <a:t>$25,5 млрд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80400" y="1864800"/>
            <a:ext cx="2181600" cy="306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buNone/>
            </a:pPr>
            <a:r>
              <a:rPr sz="1050" b="0">
                <a:solidFill>
                  <a:srgbClr val="FFFFFF"/>
                </a:solidFill>
                <a:latin typeface="RF Dewi Extended Semibold"/>
              </a:rPr>
              <a:t>рынок MDM к 2030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80400" y="2152800"/>
            <a:ext cx="2181600" cy="612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lnSpc>
                <a:spcPct val="105000"/>
              </a:lnSpc>
              <a:buNone/>
            </a:pPr>
            <a:r>
              <a:rPr sz="830" b="0">
                <a:solidFill>
                  <a:srgbClr val="BFBFCE"/>
                </a:solidFill>
                <a:latin typeface="RF Dewi Semibold"/>
              </a:rPr>
              <a:t>Рост около 20% в год; быстрее всего растут MAM и контейнеризация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522000" y="1173600"/>
            <a:ext cx="2469600" cy="1692000"/>
          </a:xfrm>
          <a:prstGeom prst="roundRect">
            <a:avLst>
              <a:gd name="adj" fmla="val 6000"/>
            </a:avLst>
          </a:prstGeom>
          <a:solidFill>
            <a:srgbClr val="FFFFFF">
              <a:alpha val="5000"/>
            </a:srgbClr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22" name="TextBox 21"/>
          <p:cNvSpPr txBox="1"/>
          <p:nvPr/>
        </p:nvSpPr>
        <p:spPr>
          <a:xfrm>
            <a:off x="9666000" y="1281600"/>
            <a:ext cx="2181600" cy="612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buNone/>
            </a:pPr>
            <a:r>
              <a:rPr sz="2500" b="0">
                <a:solidFill>
                  <a:srgbClr val="857AFF"/>
                </a:solidFill>
                <a:latin typeface="RF Dewi Extended Ultrabold"/>
              </a:rPr>
              <a:t>5 млрд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666000" y="1864800"/>
            <a:ext cx="2181600" cy="306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buNone/>
            </a:pPr>
            <a:r>
              <a:rPr sz="1050" b="0">
                <a:solidFill>
                  <a:srgbClr val="FFFFFF"/>
                </a:solidFill>
                <a:latin typeface="RF Dewi Extended Semibold"/>
              </a:rPr>
              <a:t>passkeys уже в обращении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666000" y="2152800"/>
            <a:ext cx="2181600" cy="612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lnSpc>
                <a:spcPct val="105000"/>
              </a:lnSpc>
              <a:buNone/>
            </a:pPr>
            <a:r>
              <a:rPr sz="830" b="0">
                <a:solidFill>
                  <a:srgbClr val="BFBFCE"/>
                </a:solidFill>
                <a:latin typeface="RF Dewi Semibold"/>
              </a:rPr>
              <a:t>Беспарольный вход для сотрудников внедряют 68% компаний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50800" y="2988000"/>
            <a:ext cx="7840800" cy="270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buNone/>
            </a:pPr>
            <a:r>
              <a:rPr sz="1300" b="0">
                <a:solidFill>
                  <a:srgbClr val="FFFFFF"/>
                </a:solidFill>
                <a:latin typeface="RF Dewi Extended Ultrabold"/>
              </a:rPr>
              <a:t>Мировой тренд  →  ответ DION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150800" y="3366000"/>
            <a:ext cx="1818000" cy="3131999"/>
          </a:xfrm>
          <a:prstGeom prst="roundRect">
            <a:avLst>
              <a:gd name="adj" fmla="val 5000"/>
            </a:avLst>
          </a:prstGeom>
          <a:solidFill>
            <a:srgbClr val="FFFFFF">
              <a:alpha val="4000"/>
            </a:srgbClr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27" name="Rounded Rectangle 26"/>
          <p:cNvSpPr/>
          <p:nvPr/>
        </p:nvSpPr>
        <p:spPr>
          <a:xfrm>
            <a:off x="4150800" y="3366000"/>
            <a:ext cx="1818000" cy="50400"/>
          </a:xfrm>
          <a:prstGeom prst="roundRect">
            <a:avLst>
              <a:gd name="adj" fmla="val 50000"/>
            </a:avLst>
          </a:prstGeom>
          <a:solidFill>
            <a:srgbClr val="00B8F2"/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28" name="Rounded Rectangle 27"/>
          <p:cNvSpPr/>
          <p:nvPr/>
        </p:nvSpPr>
        <p:spPr>
          <a:xfrm>
            <a:off x="4276800" y="3510000"/>
            <a:ext cx="432000" cy="432000"/>
          </a:xfrm>
          <a:prstGeom prst="roundRect">
            <a:avLst>
              <a:gd name="adj" fmla="val 22000"/>
            </a:avLst>
          </a:prstGeom>
          <a:solidFill>
            <a:srgbClr val="FFFFFF">
              <a:alpha val="4000"/>
            </a:srgbClr>
          </a:solidFill>
          <a:effectLst/>
        </p:spPr>
        <p:txBody>
          <a:bodyPr rtlCol="0" anchor="ctr"/>
          <a:lstStyle/>
          <a:p>
            <a:pPr algn="ctr">
              <a:buNone/>
            </a:pPr>
            <a:r>
              <a:rPr sz="1200" b="0">
                <a:solidFill>
                  <a:srgbClr val="00B8F2"/>
                </a:solidFill>
                <a:latin typeface="RF Dewi Extended Semibold"/>
              </a:rPr>
              <a:t>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266000" y="4067999"/>
            <a:ext cx="1602000" cy="251999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buNone/>
            </a:pPr>
            <a:r>
              <a:rPr sz="800" b="0">
                <a:solidFill>
                  <a:srgbClr val="00B8F2"/>
                </a:solidFill>
                <a:latin typeface="RF Dewi Extended Semibold"/>
              </a:rPr>
              <a:t>Zero Trust · MFA / 2FA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66000" y="4327200"/>
            <a:ext cx="1602000" cy="612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lnSpc>
                <a:spcPct val="102000"/>
              </a:lnSpc>
              <a:buNone/>
            </a:pPr>
            <a:r>
              <a:rPr sz="1100" b="0">
                <a:solidFill>
                  <a:srgbClr val="FFFFFF"/>
                </a:solidFill>
                <a:latin typeface="RF Dewi Extended Semibold"/>
              </a:rPr>
              <a:t>DION.ID: второй фактор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266000" y="4885200"/>
            <a:ext cx="1602000" cy="720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lnSpc>
                <a:spcPct val="105000"/>
              </a:lnSpc>
              <a:buNone/>
            </a:pPr>
            <a:r>
              <a:rPr sz="819" b="0">
                <a:solidFill>
                  <a:srgbClr val="BFBFCE"/>
                </a:solidFill>
                <a:latin typeface="RF Dewi Semibold"/>
              </a:rPr>
              <a:t>OTP-коды, push-подтверждения, вход без пароля на чужом устройстве</a:t>
            </a:r>
          </a:p>
        </p:txBody>
      </p:sp>
      <p:pic>
        <p:nvPicPr>
          <p:cNvPr id="32" name="Picture 31" descr="b_i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4400" y="5605200"/>
            <a:ext cx="730799" cy="730799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6134400" y="3366000"/>
            <a:ext cx="1818000" cy="3131999"/>
          </a:xfrm>
          <a:prstGeom prst="roundRect">
            <a:avLst>
              <a:gd name="adj" fmla="val 5000"/>
            </a:avLst>
          </a:prstGeom>
          <a:solidFill>
            <a:srgbClr val="FFFFFF">
              <a:alpha val="4000"/>
            </a:srgbClr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34" name="Rounded Rectangle 33"/>
          <p:cNvSpPr/>
          <p:nvPr/>
        </p:nvSpPr>
        <p:spPr>
          <a:xfrm>
            <a:off x="6134400" y="3366000"/>
            <a:ext cx="1818000" cy="50400"/>
          </a:xfrm>
          <a:prstGeom prst="roundRect">
            <a:avLst>
              <a:gd name="adj" fmla="val 50000"/>
            </a:avLst>
          </a:prstGeom>
          <a:solidFill>
            <a:srgbClr val="30D9A6"/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35" name="Rounded Rectangle 34"/>
          <p:cNvSpPr/>
          <p:nvPr/>
        </p:nvSpPr>
        <p:spPr>
          <a:xfrm>
            <a:off x="6260400" y="3510000"/>
            <a:ext cx="432000" cy="432000"/>
          </a:xfrm>
          <a:prstGeom prst="roundRect">
            <a:avLst>
              <a:gd name="adj" fmla="val 22000"/>
            </a:avLst>
          </a:prstGeom>
          <a:solidFill>
            <a:srgbClr val="FFFFFF">
              <a:alpha val="4000"/>
            </a:srgbClr>
          </a:solidFill>
          <a:effectLst/>
        </p:spPr>
        <p:txBody>
          <a:bodyPr rtlCol="0" anchor="ctr"/>
          <a:lstStyle/>
          <a:p>
            <a:pPr algn="ctr">
              <a:buNone/>
            </a:pPr>
            <a:r>
              <a:rPr sz="1200" b="0">
                <a:solidFill>
                  <a:srgbClr val="30D9A6"/>
                </a:solidFill>
                <a:latin typeface="RF Dewi Extended Semibold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249600" y="4067999"/>
            <a:ext cx="1602000" cy="251999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buNone/>
            </a:pPr>
            <a:r>
              <a:rPr sz="800" b="0">
                <a:solidFill>
                  <a:srgbClr val="30D9A6"/>
                </a:solidFill>
                <a:latin typeface="RF Dewi Extended Semibold"/>
              </a:rPr>
              <a:t>Защита мобильных · MDM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249600" y="4327200"/>
            <a:ext cx="1602000" cy="612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lnSpc>
                <a:spcPct val="102000"/>
              </a:lnSpc>
              <a:buNone/>
            </a:pPr>
            <a:r>
              <a:rPr sz="1100" b="0">
                <a:solidFill>
                  <a:srgbClr val="FFFFFF"/>
                </a:solidFill>
                <a:latin typeface="RF Dewi Extended Semibold"/>
              </a:rPr>
              <a:t>DION.MDM: контейнер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249600" y="4885200"/>
            <a:ext cx="1602000" cy="720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lnSpc>
                <a:spcPct val="105000"/>
              </a:lnSpc>
              <a:buNone/>
            </a:pPr>
            <a:r>
              <a:rPr sz="819" b="0">
                <a:solidFill>
                  <a:srgbClr val="BFBFCE"/>
                </a:solidFill>
                <a:latin typeface="RF Dewi Semibold"/>
              </a:rPr>
              <a:t>Удалённое стирание, запрет скриншотов и записи экрана, ГОСТ-Р 57580</a:t>
            </a:r>
          </a:p>
        </p:txBody>
      </p:sp>
      <p:pic>
        <p:nvPicPr>
          <p:cNvPr id="39" name="Picture 38" descr="b_md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8000" y="5605200"/>
            <a:ext cx="730799" cy="730799"/>
          </a:xfrm>
          <a:prstGeom prst="rect">
            <a:avLst/>
          </a:prstGeom>
        </p:spPr>
      </p:pic>
      <p:sp>
        <p:nvSpPr>
          <p:cNvPr id="40" name="Rounded Rectangle 39"/>
          <p:cNvSpPr/>
          <p:nvPr/>
        </p:nvSpPr>
        <p:spPr>
          <a:xfrm>
            <a:off x="8117999" y="3366000"/>
            <a:ext cx="1818000" cy="3131999"/>
          </a:xfrm>
          <a:prstGeom prst="roundRect">
            <a:avLst>
              <a:gd name="adj" fmla="val 5000"/>
            </a:avLst>
          </a:prstGeom>
          <a:solidFill>
            <a:srgbClr val="FFFFFF">
              <a:alpha val="4000"/>
            </a:srgbClr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41" name="Rounded Rectangle 40"/>
          <p:cNvSpPr/>
          <p:nvPr/>
        </p:nvSpPr>
        <p:spPr>
          <a:xfrm>
            <a:off x="8117999" y="3366000"/>
            <a:ext cx="1818000" cy="50400"/>
          </a:xfrm>
          <a:prstGeom prst="roundRect">
            <a:avLst>
              <a:gd name="adj" fmla="val 50000"/>
            </a:avLst>
          </a:prstGeom>
          <a:solidFill>
            <a:srgbClr val="857AFF"/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42" name="Rounded Rectangle 41"/>
          <p:cNvSpPr/>
          <p:nvPr/>
        </p:nvSpPr>
        <p:spPr>
          <a:xfrm>
            <a:off x="8243999" y="3510000"/>
            <a:ext cx="432000" cy="432000"/>
          </a:xfrm>
          <a:prstGeom prst="roundRect">
            <a:avLst>
              <a:gd name="adj" fmla="val 22000"/>
            </a:avLst>
          </a:prstGeom>
          <a:solidFill>
            <a:srgbClr val="FFFFFF">
              <a:alpha val="4000"/>
            </a:srgbClr>
          </a:solidFill>
          <a:effectLst/>
        </p:spPr>
        <p:txBody>
          <a:bodyPr rtlCol="0" anchor="ctr"/>
          <a:lstStyle/>
          <a:p>
            <a:pPr algn="ctr">
              <a:buNone/>
            </a:pPr>
            <a:r>
              <a:rPr sz="1200" b="0">
                <a:solidFill>
                  <a:srgbClr val="857AFF"/>
                </a:solidFill>
                <a:latin typeface="RF Dewi Extended Semibold"/>
              </a:rPr>
              <a:t>3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233199" y="4067999"/>
            <a:ext cx="1602000" cy="251999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buNone/>
            </a:pPr>
            <a:r>
              <a:rPr sz="800" b="0">
                <a:solidFill>
                  <a:srgbClr val="857AFF"/>
                </a:solidFill>
                <a:latin typeface="RF Dewi Extended Semibold"/>
              </a:rPr>
              <a:t>Единый контур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233199" y="4327200"/>
            <a:ext cx="1602000" cy="612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lnSpc>
                <a:spcPct val="102000"/>
              </a:lnSpc>
              <a:buNone/>
            </a:pPr>
            <a:r>
              <a:rPr sz="1100" b="0">
                <a:solidFill>
                  <a:srgbClr val="FFFFFF"/>
                </a:solidFill>
                <a:latin typeface="RF Dewi Extended Semibold"/>
              </a:rPr>
              <a:t>Всё в одном контуре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233199" y="4885200"/>
            <a:ext cx="1602000" cy="720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lnSpc>
                <a:spcPct val="105000"/>
              </a:lnSpc>
              <a:buNone/>
            </a:pPr>
            <a:r>
              <a:rPr sz="819" b="0">
                <a:solidFill>
                  <a:srgbClr val="BFBFCE"/>
                </a:solidFill>
                <a:latin typeface="RF Dewi Semibold"/>
              </a:rPr>
              <a:t>Чаты, ВКС, почта и звонки с шифрованием в единой платформе</a:t>
            </a:r>
          </a:p>
        </p:txBody>
      </p:sp>
      <p:pic>
        <p:nvPicPr>
          <p:cNvPr id="46" name="Picture 45" descr="b_contour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1600" y="5605200"/>
            <a:ext cx="730799" cy="730799"/>
          </a:xfrm>
          <a:prstGeom prst="rect">
            <a:avLst/>
          </a:prstGeom>
        </p:spPr>
      </p:pic>
      <p:sp>
        <p:nvSpPr>
          <p:cNvPr id="47" name="Rounded Rectangle 46"/>
          <p:cNvSpPr/>
          <p:nvPr/>
        </p:nvSpPr>
        <p:spPr>
          <a:xfrm>
            <a:off x="10101600" y="3366000"/>
            <a:ext cx="1818000" cy="3131999"/>
          </a:xfrm>
          <a:prstGeom prst="roundRect">
            <a:avLst>
              <a:gd name="adj" fmla="val 5000"/>
            </a:avLst>
          </a:prstGeom>
          <a:solidFill>
            <a:srgbClr val="FFFFFF">
              <a:alpha val="4000"/>
            </a:srgbClr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48" name="Rounded Rectangle 47"/>
          <p:cNvSpPr/>
          <p:nvPr/>
        </p:nvSpPr>
        <p:spPr>
          <a:xfrm>
            <a:off x="10101600" y="3366000"/>
            <a:ext cx="1818000" cy="50400"/>
          </a:xfrm>
          <a:prstGeom prst="roundRect">
            <a:avLst>
              <a:gd name="adj" fmla="val 50000"/>
            </a:avLst>
          </a:prstGeom>
          <a:solidFill>
            <a:srgbClr val="00B8F2"/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49" name="Rounded Rectangle 48"/>
          <p:cNvSpPr/>
          <p:nvPr/>
        </p:nvSpPr>
        <p:spPr>
          <a:xfrm>
            <a:off x="10227600" y="3510000"/>
            <a:ext cx="432000" cy="432000"/>
          </a:xfrm>
          <a:prstGeom prst="roundRect">
            <a:avLst>
              <a:gd name="adj" fmla="val 22000"/>
            </a:avLst>
          </a:prstGeom>
          <a:solidFill>
            <a:srgbClr val="FFFFFF">
              <a:alpha val="4000"/>
            </a:srgbClr>
          </a:solidFill>
          <a:effectLst/>
        </p:spPr>
        <p:txBody>
          <a:bodyPr rtlCol="0" anchor="ctr"/>
          <a:lstStyle/>
          <a:p>
            <a:pPr algn="ctr">
              <a:buNone/>
            </a:pPr>
            <a:r>
              <a:rPr sz="1200" b="0">
                <a:solidFill>
                  <a:srgbClr val="00B8F2"/>
                </a:solidFill>
                <a:latin typeface="RF Dewi Extended Semibold"/>
              </a:rPr>
              <a:t>4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0216800" y="4067999"/>
            <a:ext cx="1602000" cy="251999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buNone/>
            </a:pPr>
            <a:r>
              <a:rPr sz="800" b="0">
                <a:solidFill>
                  <a:srgbClr val="00B8F2"/>
                </a:solidFill>
                <a:latin typeface="RF Dewi Extended Semibold"/>
              </a:rPr>
              <a:t>Суверенитет данных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216800" y="4327200"/>
            <a:ext cx="1602000" cy="612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lnSpc>
                <a:spcPct val="102000"/>
              </a:lnSpc>
              <a:buNone/>
            </a:pPr>
            <a:r>
              <a:rPr sz="1100" b="0">
                <a:solidFill>
                  <a:srgbClr val="FFFFFF"/>
                </a:solidFill>
                <a:latin typeface="RF Dewi Extended Semibold"/>
              </a:rPr>
              <a:t>DION on-premises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0216800" y="4885200"/>
            <a:ext cx="1602000" cy="720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lnSpc>
                <a:spcPct val="105000"/>
              </a:lnSpc>
              <a:buNone/>
            </a:pPr>
            <a:r>
              <a:rPr sz="819" b="0">
                <a:solidFill>
                  <a:srgbClr val="BFBFCE"/>
                </a:solidFill>
                <a:latin typeface="RF Dewi Semibold"/>
              </a:rPr>
              <a:t>Размещение в России и контроль данных по умолчанию</a:t>
            </a:r>
          </a:p>
        </p:txBody>
      </p:sp>
      <p:pic>
        <p:nvPicPr>
          <p:cNvPr id="53" name="Picture 52" descr="b_onpre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45200" y="5605200"/>
            <a:ext cx="730799" cy="73079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5AFE42A9-E5EE-4C9B-9EE7-1A2D48317027}"/>
              </a:ext>
            </a:extLst>
          </p:cNvPr>
          <p:cNvSpPr/>
          <p:nvPr/>
        </p:nvSpPr>
        <p:spPr>
          <a:xfrm>
            <a:off x="4152000" y="1173163"/>
            <a:ext cx="7839891" cy="5472000"/>
          </a:xfrm>
          <a:prstGeom prst="roundRect">
            <a:avLst>
              <a:gd name="adj" fmla="val 2952"/>
            </a:avLst>
          </a:prstGeom>
          <a:solidFill>
            <a:srgbClr val="FFFFFF">
              <a:alpha val="5000"/>
            </a:srgb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lIns="144000" tIns="144000" rIns="14400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Extended Semibold" panose="00000705000000000000" pitchFamily="2" charset="-52"/>
                <a:ea typeface="+mn-ea"/>
                <a:cs typeface="+mn-cs"/>
              </a:rPr>
              <a:t>Q2 2026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F1838988-7E45-46BE-A6D8-F9AEF2EA3747}"/>
              </a:ext>
            </a:extLst>
          </p:cNvPr>
          <p:cNvSpPr/>
          <p:nvPr/>
        </p:nvSpPr>
        <p:spPr>
          <a:xfrm>
            <a:off x="6233472" y="2186684"/>
            <a:ext cx="1793473" cy="2088000"/>
          </a:xfrm>
          <a:prstGeom prst="roundRect">
            <a:avLst>
              <a:gd name="adj" fmla="val 6015"/>
            </a:avLst>
          </a:prstGeom>
          <a:solidFill>
            <a:schemeClr val="tx1">
              <a:alpha val="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72000" rtlCol="0" anchor="b"/>
          <a:lstStyle/>
          <a:p>
            <a:pPr marL="0" marR="0" lvl="0" indent="0" algn="l" defTabSz="950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Удаление информации</a:t>
            </a:r>
          </a:p>
        </p:txBody>
      </p:sp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B4BEE6FC-35C2-4B72-9953-EE842E90A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DION.MDM – Mobile Dion Management</a:t>
            </a:r>
            <a:endParaRPr lang="ru-RU" sz="2133" dirty="0"/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C9803D74-CD27-4713-8F2E-BB8A276E9D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500" y="806215"/>
            <a:ext cx="10728000" cy="230832"/>
          </a:xfrm>
        </p:spPr>
        <p:txBody>
          <a:bodyPr/>
          <a:lstStyle/>
          <a:p>
            <a:r>
              <a:rPr lang="ru-RU" dirty="0"/>
              <a:t>Безопасный контейнер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116383-8C54-4A64-8381-D472CD2C78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1329" y="178523"/>
            <a:ext cx="991312" cy="240000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5B711298-D10D-40D1-83E4-B9A0C1FC8B25}"/>
              </a:ext>
            </a:extLst>
          </p:cNvPr>
          <p:cNvSpPr/>
          <p:nvPr/>
        </p:nvSpPr>
        <p:spPr>
          <a:xfrm>
            <a:off x="205606" y="1173163"/>
            <a:ext cx="3888000" cy="5472000"/>
          </a:xfrm>
          <a:prstGeom prst="roundRect">
            <a:avLst>
              <a:gd name="adj" fmla="val 4852"/>
            </a:avLst>
          </a:prstGeom>
          <a:solidFill>
            <a:srgbClr val="FFFFFF">
              <a:alpha val="5000"/>
            </a:srgb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lIns="144000" tIns="144000" rIns="14400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F Dewi Extended Semibold" panose="00000705000000000000" pitchFamily="2" charset="-52"/>
              <a:ea typeface="+mn-ea"/>
              <a:cs typeface="+mn-cs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A0B70BC-7BFD-4E7E-8603-2286389FD6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9" r="21985"/>
          <a:stretch/>
        </p:blipFill>
        <p:spPr>
          <a:xfrm>
            <a:off x="200109" y="1389163"/>
            <a:ext cx="3893497" cy="5256000"/>
          </a:xfrm>
          <a:prstGeom prst="rect">
            <a:avLst/>
          </a:prstGeom>
        </p:spPr>
      </p:pic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B7284F7A-15A3-43F9-A24A-6DBE340A6B4F}"/>
              </a:ext>
            </a:extLst>
          </p:cNvPr>
          <p:cNvSpPr/>
          <p:nvPr/>
        </p:nvSpPr>
        <p:spPr>
          <a:xfrm>
            <a:off x="4349999" y="2186684"/>
            <a:ext cx="1793473" cy="2088000"/>
          </a:xfrm>
          <a:prstGeom prst="roundRect">
            <a:avLst>
              <a:gd name="adj" fmla="val 6015"/>
            </a:avLst>
          </a:prstGeom>
          <a:solidFill>
            <a:schemeClr val="tx1">
              <a:alpha val="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72000" rtlCol="0" anchor="b"/>
          <a:lstStyle/>
          <a:p>
            <a:pPr marL="0" marR="0" lvl="0" indent="0" algn="l" defTabSz="950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Выполнение 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Гост-Р 57580</a:t>
            </a: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FF3C7903-43F6-4CA4-A53A-AAF070EA3793}"/>
              </a:ext>
            </a:extLst>
          </p:cNvPr>
          <p:cNvSpPr/>
          <p:nvPr/>
        </p:nvSpPr>
        <p:spPr>
          <a:xfrm>
            <a:off x="8116946" y="2186684"/>
            <a:ext cx="1793473" cy="2088000"/>
          </a:xfrm>
          <a:prstGeom prst="roundRect">
            <a:avLst>
              <a:gd name="adj" fmla="val 6015"/>
            </a:avLst>
          </a:prstGeom>
          <a:solidFill>
            <a:schemeClr val="tx1">
              <a:alpha val="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72000" rtlCol="0" anchor="b"/>
          <a:lstStyle/>
          <a:p>
            <a:pPr marL="0" marR="0" lvl="0" indent="0" algn="l" defTabSz="950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Запрет делать скриншоты</a:t>
            </a: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6DF2DA76-3E07-4693-AAF1-14F73D3141F7}"/>
              </a:ext>
            </a:extLst>
          </p:cNvPr>
          <p:cNvSpPr/>
          <p:nvPr/>
        </p:nvSpPr>
        <p:spPr>
          <a:xfrm>
            <a:off x="10000419" y="2186684"/>
            <a:ext cx="1793473" cy="2088000"/>
          </a:xfrm>
          <a:prstGeom prst="roundRect">
            <a:avLst>
              <a:gd name="adj" fmla="val 6015"/>
            </a:avLst>
          </a:prstGeom>
          <a:solidFill>
            <a:schemeClr val="tx1">
              <a:alpha val="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72000" rtlCol="0" anchor="b"/>
          <a:lstStyle/>
          <a:p>
            <a:pPr marL="0" marR="0" lvl="0" indent="0" algn="l" defTabSz="950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Правила 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удаленного доступа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DCE4D3E1-83F5-429E-AC29-198B5DDE1C7C}"/>
              </a:ext>
            </a:extLst>
          </p:cNvPr>
          <p:cNvSpPr/>
          <p:nvPr/>
        </p:nvSpPr>
        <p:spPr>
          <a:xfrm>
            <a:off x="4349999" y="4365744"/>
            <a:ext cx="1793473" cy="2088000"/>
          </a:xfrm>
          <a:prstGeom prst="roundRect">
            <a:avLst>
              <a:gd name="adj" fmla="val 6015"/>
            </a:avLst>
          </a:prstGeom>
          <a:solidFill>
            <a:schemeClr val="tx1">
              <a:alpha val="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72000" rtlCol="0" anchor="b"/>
          <a:lstStyle/>
          <a:p>
            <a:pPr marL="0" marR="0" lvl="0" indent="0" algn="l" defTabSz="950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Запрет 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на запись экрана</a:t>
            </a: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04C0097D-B045-44AD-AA7E-1B6FBC783AD4}"/>
              </a:ext>
            </a:extLst>
          </p:cNvPr>
          <p:cNvSpPr/>
          <p:nvPr/>
        </p:nvSpPr>
        <p:spPr>
          <a:xfrm>
            <a:off x="6233472" y="4365744"/>
            <a:ext cx="1793473" cy="2088000"/>
          </a:xfrm>
          <a:prstGeom prst="roundRect">
            <a:avLst>
              <a:gd name="adj" fmla="val 6015"/>
            </a:avLst>
          </a:prstGeom>
          <a:solidFill>
            <a:schemeClr val="tx1">
              <a:alpha val="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72000" rtlCol="0" anchor="b"/>
          <a:lstStyle/>
          <a:p>
            <a:pPr marL="0" marR="0" lvl="0" indent="0" algn="l" defTabSz="950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Вход по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пин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-коду 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и биометрии</a:t>
            </a: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3DDA2061-8C32-4798-83F5-9960F9B95DCA}"/>
              </a:ext>
            </a:extLst>
          </p:cNvPr>
          <p:cNvSpPr/>
          <p:nvPr/>
        </p:nvSpPr>
        <p:spPr>
          <a:xfrm>
            <a:off x="8116946" y="4365744"/>
            <a:ext cx="1793473" cy="2088000"/>
          </a:xfrm>
          <a:prstGeom prst="roundRect">
            <a:avLst>
              <a:gd name="adj" fmla="val 6015"/>
            </a:avLst>
          </a:prstGeom>
          <a:solidFill>
            <a:schemeClr val="tx1">
              <a:alpha val="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72000" rtlCol="0" anchor="b"/>
          <a:lstStyle/>
          <a:p>
            <a:pPr marL="0" marR="0" lvl="0" indent="0" algn="l" defTabSz="950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Блокировка только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скомпрометиро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-ванного устройства</a:t>
            </a: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9FD0BD6B-A9FD-4B81-937E-EA07D60D3D8D}"/>
              </a:ext>
            </a:extLst>
          </p:cNvPr>
          <p:cNvSpPr/>
          <p:nvPr/>
        </p:nvSpPr>
        <p:spPr>
          <a:xfrm>
            <a:off x="10000419" y="4365744"/>
            <a:ext cx="1793473" cy="2088000"/>
          </a:xfrm>
          <a:prstGeom prst="roundRect">
            <a:avLst>
              <a:gd name="adj" fmla="val 6015"/>
            </a:avLst>
          </a:prstGeom>
          <a:solidFill>
            <a:schemeClr val="tx1">
              <a:alpha val="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72000" rtlCol="0" anchor="b"/>
          <a:lstStyle/>
          <a:p>
            <a:pPr marL="0" marR="0" lvl="0" indent="0" algn="l" defTabSz="950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Запрет копирования 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контента 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из приложения</a:t>
            </a: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BC92362A-4D9C-497F-9193-789F24288DBE}"/>
              </a:ext>
            </a:extLst>
          </p:cNvPr>
          <p:cNvSpPr>
            <a:spLocks noChangeAspect="1"/>
          </p:cNvSpPr>
          <p:nvPr/>
        </p:nvSpPr>
        <p:spPr>
          <a:xfrm>
            <a:off x="4475999" y="2311455"/>
            <a:ext cx="480000" cy="480000"/>
          </a:xfrm>
          <a:prstGeom prst="roundRect">
            <a:avLst/>
          </a:prstGeom>
          <a:solidFill>
            <a:schemeClr val="tx1">
              <a:alpha val="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50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Extended Semibold" panose="00000705000000000000" pitchFamily="2" charset="-52"/>
                <a:ea typeface="+mn-ea"/>
                <a:cs typeface="+mn-cs"/>
              </a:rPr>
              <a:t>01</a:t>
            </a: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1232007C-7ED4-495C-8909-92B81BAE2789}"/>
              </a:ext>
            </a:extLst>
          </p:cNvPr>
          <p:cNvSpPr>
            <a:spLocks noChangeAspect="1"/>
          </p:cNvSpPr>
          <p:nvPr/>
        </p:nvSpPr>
        <p:spPr>
          <a:xfrm>
            <a:off x="4475999" y="4490515"/>
            <a:ext cx="480000" cy="480000"/>
          </a:xfrm>
          <a:prstGeom prst="roundRect">
            <a:avLst/>
          </a:prstGeom>
          <a:solidFill>
            <a:schemeClr val="tx1">
              <a:alpha val="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50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Extended Semibold" panose="00000705000000000000" pitchFamily="2" charset="-52"/>
                <a:ea typeface="+mn-ea"/>
                <a:cs typeface="+mn-cs"/>
              </a:rPr>
              <a:t>05</a:t>
            </a:r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B73A5EAB-86BB-4928-BB4D-D8EAE2390AB6}"/>
              </a:ext>
            </a:extLst>
          </p:cNvPr>
          <p:cNvSpPr>
            <a:spLocks noChangeAspect="1"/>
          </p:cNvSpPr>
          <p:nvPr/>
        </p:nvSpPr>
        <p:spPr>
          <a:xfrm>
            <a:off x="6359472" y="2311455"/>
            <a:ext cx="480000" cy="480000"/>
          </a:xfrm>
          <a:prstGeom prst="roundRect">
            <a:avLst/>
          </a:prstGeom>
          <a:solidFill>
            <a:schemeClr val="tx1">
              <a:alpha val="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50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Extended Semibold" panose="00000705000000000000" pitchFamily="2" charset="-52"/>
                <a:ea typeface="+mn-ea"/>
                <a:cs typeface="+mn-cs"/>
              </a:rPr>
              <a:t>02</a:t>
            </a:r>
          </a:p>
        </p:txBody>
      </p: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94546168-B940-43C7-9AF1-EBE81AAB230A}"/>
              </a:ext>
            </a:extLst>
          </p:cNvPr>
          <p:cNvSpPr>
            <a:spLocks noChangeAspect="1"/>
          </p:cNvSpPr>
          <p:nvPr/>
        </p:nvSpPr>
        <p:spPr>
          <a:xfrm>
            <a:off x="6359472" y="4490515"/>
            <a:ext cx="480000" cy="480000"/>
          </a:xfrm>
          <a:prstGeom prst="roundRect">
            <a:avLst/>
          </a:prstGeom>
          <a:solidFill>
            <a:schemeClr val="tx1">
              <a:alpha val="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50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Extended Semibold" panose="00000705000000000000" pitchFamily="2" charset="-52"/>
                <a:ea typeface="+mn-ea"/>
                <a:cs typeface="+mn-cs"/>
              </a:rPr>
              <a:t>06</a:t>
            </a:r>
          </a:p>
        </p:txBody>
      </p: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E869F82A-2285-4B54-8D5E-9E490F380B0A}"/>
              </a:ext>
            </a:extLst>
          </p:cNvPr>
          <p:cNvSpPr>
            <a:spLocks noChangeAspect="1"/>
          </p:cNvSpPr>
          <p:nvPr/>
        </p:nvSpPr>
        <p:spPr>
          <a:xfrm>
            <a:off x="8242945" y="2311455"/>
            <a:ext cx="480000" cy="480000"/>
          </a:xfrm>
          <a:prstGeom prst="roundRect">
            <a:avLst/>
          </a:prstGeom>
          <a:solidFill>
            <a:schemeClr val="tx1">
              <a:alpha val="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50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Extended Semibold" panose="00000705000000000000" pitchFamily="2" charset="-52"/>
                <a:ea typeface="+mn-ea"/>
                <a:cs typeface="+mn-cs"/>
              </a:rPr>
              <a:t>03</a:t>
            </a:r>
          </a:p>
        </p:txBody>
      </p: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A8423B1A-4E13-4A8B-9F20-15FB5E3F6AD7}"/>
              </a:ext>
            </a:extLst>
          </p:cNvPr>
          <p:cNvSpPr>
            <a:spLocks noChangeAspect="1"/>
          </p:cNvSpPr>
          <p:nvPr/>
        </p:nvSpPr>
        <p:spPr>
          <a:xfrm>
            <a:off x="8242945" y="4490515"/>
            <a:ext cx="480000" cy="480000"/>
          </a:xfrm>
          <a:prstGeom prst="roundRect">
            <a:avLst/>
          </a:prstGeom>
          <a:solidFill>
            <a:schemeClr val="tx1">
              <a:alpha val="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50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Extended Semibold" panose="00000705000000000000" pitchFamily="2" charset="-52"/>
                <a:ea typeface="+mn-ea"/>
                <a:cs typeface="+mn-cs"/>
              </a:rPr>
              <a:t>07</a:t>
            </a:r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6D2A7277-D15C-4069-8696-145D94DA59E6}"/>
              </a:ext>
            </a:extLst>
          </p:cNvPr>
          <p:cNvSpPr>
            <a:spLocks noChangeAspect="1"/>
          </p:cNvSpPr>
          <p:nvPr/>
        </p:nvSpPr>
        <p:spPr>
          <a:xfrm>
            <a:off x="10126419" y="2311455"/>
            <a:ext cx="480000" cy="480000"/>
          </a:xfrm>
          <a:prstGeom prst="roundRect">
            <a:avLst/>
          </a:prstGeom>
          <a:solidFill>
            <a:schemeClr val="tx1">
              <a:alpha val="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50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Extended Semibold" panose="00000705000000000000" pitchFamily="2" charset="-52"/>
                <a:ea typeface="+mn-ea"/>
                <a:cs typeface="+mn-cs"/>
              </a:rPr>
              <a:t>04</a:t>
            </a:r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DD76C251-FD3C-4352-98CA-89E7EA68F190}"/>
              </a:ext>
            </a:extLst>
          </p:cNvPr>
          <p:cNvSpPr>
            <a:spLocks noChangeAspect="1"/>
          </p:cNvSpPr>
          <p:nvPr/>
        </p:nvSpPr>
        <p:spPr>
          <a:xfrm>
            <a:off x="10126419" y="4490515"/>
            <a:ext cx="480000" cy="480000"/>
          </a:xfrm>
          <a:prstGeom prst="roundRect">
            <a:avLst/>
          </a:prstGeom>
          <a:solidFill>
            <a:schemeClr val="tx1">
              <a:alpha val="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50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Extended Semibold" panose="00000705000000000000" pitchFamily="2" charset="-52"/>
                <a:ea typeface="+mn-ea"/>
                <a:cs typeface="+mn-cs"/>
              </a:rPr>
              <a:t>08</a:t>
            </a:r>
          </a:p>
        </p:txBody>
      </p:sp>
      <p:sp>
        <p:nvSpPr>
          <p:cNvPr id="30" name="Полилиния: фигура 29">
            <a:extLst>
              <a:ext uri="{FF2B5EF4-FFF2-40B4-BE49-F238E27FC236}">
                <a16:creationId xmlns:a16="http://schemas.microsoft.com/office/drawing/2014/main" id="{36338B54-7305-4398-8C02-E797D9CCDC79}"/>
              </a:ext>
            </a:extLst>
          </p:cNvPr>
          <p:cNvSpPr>
            <a:spLocks noChangeAspect="1"/>
          </p:cNvSpPr>
          <p:nvPr/>
        </p:nvSpPr>
        <p:spPr>
          <a:xfrm>
            <a:off x="7567946" y="2396378"/>
            <a:ext cx="252000" cy="310154"/>
          </a:xfrm>
          <a:custGeom>
            <a:avLst/>
            <a:gdLst>
              <a:gd name="connsiteX0" fmla="*/ 72708 w 123825"/>
              <a:gd name="connsiteY0" fmla="*/ 7144 h 152400"/>
              <a:gd name="connsiteX1" fmla="*/ 77530 w 123825"/>
              <a:gd name="connsiteY1" fmla="*/ 11966 h 152400"/>
              <a:gd name="connsiteX2" fmla="*/ 77530 w 123825"/>
              <a:gd name="connsiteY2" fmla="*/ 27610 h 152400"/>
              <a:gd name="connsiteX3" fmla="*/ 117693 w 123825"/>
              <a:gd name="connsiteY3" fmla="*/ 27610 h 152400"/>
              <a:gd name="connsiteX4" fmla="*/ 121444 w 123825"/>
              <a:gd name="connsiteY4" fmla="*/ 31360 h 152400"/>
              <a:gd name="connsiteX5" fmla="*/ 121444 w 123825"/>
              <a:gd name="connsiteY5" fmla="*/ 37254 h 152400"/>
              <a:gd name="connsiteX6" fmla="*/ 117693 w 123825"/>
              <a:gd name="connsiteY6" fmla="*/ 41004 h 152400"/>
              <a:gd name="connsiteX7" fmla="*/ 110981 w 123825"/>
              <a:gd name="connsiteY7" fmla="*/ 41004 h 152400"/>
              <a:gd name="connsiteX8" fmla="*/ 106475 w 123825"/>
              <a:gd name="connsiteY8" fmla="*/ 133785 h 152400"/>
              <a:gd name="connsiteX9" fmla="*/ 90421 w 123825"/>
              <a:gd name="connsiteY9" fmla="*/ 149079 h 152400"/>
              <a:gd name="connsiteX10" fmla="*/ 38532 w 123825"/>
              <a:gd name="connsiteY10" fmla="*/ 149079 h 152400"/>
              <a:gd name="connsiteX11" fmla="*/ 22477 w 123825"/>
              <a:gd name="connsiteY11" fmla="*/ 133785 h 152400"/>
              <a:gd name="connsiteX12" fmla="*/ 17971 w 123825"/>
              <a:gd name="connsiteY12" fmla="*/ 41004 h 152400"/>
              <a:gd name="connsiteX13" fmla="*/ 10894 w 123825"/>
              <a:gd name="connsiteY13" fmla="*/ 41004 h 152400"/>
              <a:gd name="connsiteX14" fmla="*/ 7144 w 123825"/>
              <a:gd name="connsiteY14" fmla="*/ 37254 h 152400"/>
              <a:gd name="connsiteX15" fmla="*/ 7144 w 123825"/>
              <a:gd name="connsiteY15" fmla="*/ 31360 h 152400"/>
              <a:gd name="connsiteX16" fmla="*/ 10894 w 123825"/>
              <a:gd name="connsiteY16" fmla="*/ 27610 h 152400"/>
              <a:gd name="connsiteX17" fmla="*/ 51423 w 123825"/>
              <a:gd name="connsiteY17" fmla="*/ 27610 h 152400"/>
              <a:gd name="connsiteX18" fmla="*/ 51423 w 123825"/>
              <a:gd name="connsiteY18" fmla="*/ 11966 h 152400"/>
              <a:gd name="connsiteX19" fmla="*/ 56245 w 123825"/>
              <a:gd name="connsiteY19" fmla="*/ 7144 h 152400"/>
              <a:gd name="connsiteX20" fmla="*/ 72708 w 123825"/>
              <a:gd name="connsiteY20" fmla="*/ 7144 h 152400"/>
              <a:gd name="connsiteX21" fmla="*/ 53512 w 123825"/>
              <a:gd name="connsiteY21" fmla="*/ 121503 h 152400"/>
              <a:gd name="connsiteX22" fmla="*/ 56370 w 123825"/>
              <a:gd name="connsiteY22" fmla="*/ 118646 h 152400"/>
              <a:gd name="connsiteX23" fmla="*/ 56370 w 123825"/>
              <a:gd name="connsiteY23" fmla="*/ 64481 h 152400"/>
              <a:gd name="connsiteX24" fmla="*/ 53512 w 123825"/>
              <a:gd name="connsiteY24" fmla="*/ 61623 h 152400"/>
              <a:gd name="connsiteX25" fmla="*/ 45832 w 123825"/>
              <a:gd name="connsiteY25" fmla="*/ 61623 h 152400"/>
              <a:gd name="connsiteX26" fmla="*/ 42975 w 123825"/>
              <a:gd name="connsiteY26" fmla="*/ 64481 h 152400"/>
              <a:gd name="connsiteX27" fmla="*/ 42975 w 123825"/>
              <a:gd name="connsiteY27" fmla="*/ 118646 h 152400"/>
              <a:gd name="connsiteX28" fmla="*/ 45832 w 123825"/>
              <a:gd name="connsiteY28" fmla="*/ 121503 h 152400"/>
              <a:gd name="connsiteX29" fmla="*/ 53512 w 123825"/>
              <a:gd name="connsiteY29" fmla="*/ 121503 h 152400"/>
              <a:gd name="connsiteX30" fmla="*/ 82702 w 123825"/>
              <a:gd name="connsiteY30" fmla="*/ 121503 h 152400"/>
              <a:gd name="connsiteX31" fmla="*/ 85559 w 123825"/>
              <a:gd name="connsiteY31" fmla="*/ 118646 h 152400"/>
              <a:gd name="connsiteX32" fmla="*/ 85559 w 123825"/>
              <a:gd name="connsiteY32" fmla="*/ 64481 h 152400"/>
              <a:gd name="connsiteX33" fmla="*/ 82702 w 123825"/>
              <a:gd name="connsiteY33" fmla="*/ 61623 h 152400"/>
              <a:gd name="connsiteX34" fmla="*/ 75022 w 123825"/>
              <a:gd name="connsiteY34" fmla="*/ 61623 h 152400"/>
              <a:gd name="connsiteX35" fmla="*/ 72165 w 123825"/>
              <a:gd name="connsiteY35" fmla="*/ 64481 h 152400"/>
              <a:gd name="connsiteX36" fmla="*/ 72165 w 123825"/>
              <a:gd name="connsiteY36" fmla="*/ 118646 h 152400"/>
              <a:gd name="connsiteX37" fmla="*/ 75022 w 123825"/>
              <a:gd name="connsiteY37" fmla="*/ 121503 h 152400"/>
              <a:gd name="connsiteX38" fmla="*/ 82702 w 123825"/>
              <a:gd name="connsiteY38" fmla="*/ 121503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23825" h="152400">
                <a:moveTo>
                  <a:pt x="72708" y="7144"/>
                </a:moveTo>
                <a:cubicBezTo>
                  <a:pt x="75371" y="7144"/>
                  <a:pt x="77530" y="9303"/>
                  <a:pt x="77530" y="11966"/>
                </a:cubicBezTo>
                <a:lnTo>
                  <a:pt x="77530" y="27610"/>
                </a:lnTo>
                <a:lnTo>
                  <a:pt x="117693" y="27610"/>
                </a:lnTo>
                <a:cubicBezTo>
                  <a:pt x="119765" y="27610"/>
                  <a:pt x="121444" y="29289"/>
                  <a:pt x="121444" y="31360"/>
                </a:cubicBezTo>
                <a:lnTo>
                  <a:pt x="121444" y="37254"/>
                </a:lnTo>
                <a:cubicBezTo>
                  <a:pt x="121444" y="39325"/>
                  <a:pt x="119765" y="41004"/>
                  <a:pt x="117693" y="41004"/>
                </a:cubicBezTo>
                <a:lnTo>
                  <a:pt x="110981" y="41004"/>
                </a:lnTo>
                <a:lnTo>
                  <a:pt x="106475" y="133785"/>
                </a:lnTo>
                <a:cubicBezTo>
                  <a:pt x="106059" y="142349"/>
                  <a:pt x="98995" y="149079"/>
                  <a:pt x="90421" y="149079"/>
                </a:cubicBezTo>
                <a:lnTo>
                  <a:pt x="38532" y="149079"/>
                </a:lnTo>
                <a:cubicBezTo>
                  <a:pt x="29958" y="149079"/>
                  <a:pt x="22893" y="142349"/>
                  <a:pt x="22477" y="133785"/>
                </a:cubicBezTo>
                <a:lnTo>
                  <a:pt x="17971" y="41004"/>
                </a:lnTo>
                <a:lnTo>
                  <a:pt x="10894" y="41004"/>
                </a:lnTo>
                <a:cubicBezTo>
                  <a:pt x="8823" y="41004"/>
                  <a:pt x="7144" y="39325"/>
                  <a:pt x="7144" y="37254"/>
                </a:cubicBezTo>
                <a:lnTo>
                  <a:pt x="7144" y="31360"/>
                </a:lnTo>
                <a:cubicBezTo>
                  <a:pt x="7144" y="29289"/>
                  <a:pt x="8823" y="27610"/>
                  <a:pt x="10894" y="27610"/>
                </a:cubicBezTo>
                <a:lnTo>
                  <a:pt x="51423" y="27610"/>
                </a:lnTo>
                <a:lnTo>
                  <a:pt x="51423" y="11966"/>
                </a:lnTo>
                <a:cubicBezTo>
                  <a:pt x="51423" y="9303"/>
                  <a:pt x="53582" y="7144"/>
                  <a:pt x="56245" y="7144"/>
                </a:cubicBezTo>
                <a:lnTo>
                  <a:pt x="72708" y="7144"/>
                </a:lnTo>
                <a:close/>
                <a:moveTo>
                  <a:pt x="53512" y="121503"/>
                </a:moveTo>
                <a:cubicBezTo>
                  <a:pt x="55090" y="121503"/>
                  <a:pt x="56370" y="120224"/>
                  <a:pt x="56370" y="118646"/>
                </a:cubicBezTo>
                <a:lnTo>
                  <a:pt x="56370" y="64481"/>
                </a:lnTo>
                <a:cubicBezTo>
                  <a:pt x="56370" y="62903"/>
                  <a:pt x="55090" y="61623"/>
                  <a:pt x="53512" y="61623"/>
                </a:cubicBezTo>
                <a:lnTo>
                  <a:pt x="45832" y="61623"/>
                </a:lnTo>
                <a:cubicBezTo>
                  <a:pt x="44254" y="61623"/>
                  <a:pt x="42975" y="62903"/>
                  <a:pt x="42975" y="64481"/>
                </a:cubicBezTo>
                <a:lnTo>
                  <a:pt x="42975" y="118646"/>
                </a:lnTo>
                <a:cubicBezTo>
                  <a:pt x="42975" y="120224"/>
                  <a:pt x="44254" y="121503"/>
                  <a:pt x="45832" y="121503"/>
                </a:cubicBezTo>
                <a:lnTo>
                  <a:pt x="53512" y="121503"/>
                </a:lnTo>
                <a:close/>
                <a:moveTo>
                  <a:pt x="82702" y="121503"/>
                </a:moveTo>
                <a:cubicBezTo>
                  <a:pt x="84280" y="121503"/>
                  <a:pt x="85559" y="120224"/>
                  <a:pt x="85559" y="118646"/>
                </a:cubicBezTo>
                <a:lnTo>
                  <a:pt x="85559" y="64481"/>
                </a:lnTo>
                <a:cubicBezTo>
                  <a:pt x="85559" y="62903"/>
                  <a:pt x="84280" y="61623"/>
                  <a:pt x="82702" y="61623"/>
                </a:cubicBezTo>
                <a:lnTo>
                  <a:pt x="75022" y="61623"/>
                </a:lnTo>
                <a:cubicBezTo>
                  <a:pt x="73444" y="61623"/>
                  <a:pt x="72165" y="62903"/>
                  <a:pt x="72165" y="64481"/>
                </a:cubicBezTo>
                <a:lnTo>
                  <a:pt x="72165" y="118646"/>
                </a:lnTo>
                <a:cubicBezTo>
                  <a:pt x="72165" y="120224"/>
                  <a:pt x="73444" y="121503"/>
                  <a:pt x="75022" y="121503"/>
                </a:cubicBezTo>
                <a:lnTo>
                  <a:pt x="82702" y="121503"/>
                </a:lnTo>
                <a:close/>
              </a:path>
            </a:pathLst>
          </a:custGeom>
          <a:solidFill>
            <a:schemeClr val="tx1">
              <a:alpha val="1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50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72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F Dewi Semibold"/>
              <a:ea typeface="+mn-ea"/>
              <a:cs typeface="+mn-cs"/>
            </a:endParaRP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AFF6ED5-4820-4559-9C62-DB726E40D0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48472" y="2371455"/>
            <a:ext cx="360000" cy="36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C2DBE41-BA37-4F1F-8C8D-58325A7109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99353" y="4528479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24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B4BEE6FC-35C2-4B72-9953-EE842E90A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DION.ID</a:t>
            </a:r>
            <a:endParaRPr lang="ru-RU" sz="2133" dirty="0"/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C9803D74-CD27-4713-8F2E-BB8A276E9D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500" y="806215"/>
            <a:ext cx="10728000" cy="230832"/>
          </a:xfrm>
        </p:spPr>
        <p:txBody>
          <a:bodyPr/>
          <a:lstStyle/>
          <a:p>
            <a:r>
              <a:rPr lang="ru-RU" dirty="0"/>
              <a:t>Без ввода логин-пароль на внешнем устройстве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116383-8C54-4A64-8381-D472CD2C78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1329" y="178523"/>
            <a:ext cx="991312" cy="240000"/>
          </a:xfrm>
          <a:prstGeom prst="rect">
            <a:avLst/>
          </a:prstGeom>
        </p:spPr>
      </p:pic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4655F7EB-3486-4210-B6A4-AFD54B794E17}"/>
              </a:ext>
            </a:extLst>
          </p:cNvPr>
          <p:cNvSpPr/>
          <p:nvPr/>
        </p:nvSpPr>
        <p:spPr>
          <a:xfrm>
            <a:off x="205606" y="1173163"/>
            <a:ext cx="3888000" cy="5472000"/>
          </a:xfrm>
          <a:prstGeom prst="roundRect">
            <a:avLst>
              <a:gd name="adj" fmla="val 4852"/>
            </a:avLst>
          </a:prstGeom>
          <a:solidFill>
            <a:schemeClr val="tx1">
              <a:alpha val="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0" rtlCol="0" anchor="t"/>
          <a:lstStyle/>
          <a:p>
            <a:pPr marL="0" marR="0" lvl="0" indent="0" algn="l" defTabSz="950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F Dewi Extended Semibold" panose="00000705000000000000" pitchFamily="2" charset="-52"/>
              <a:ea typeface="+mn-ea"/>
              <a:cs typeface="+mn-cs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516B2FB-B41C-4DB5-84E3-4488A0F355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6" t="13314" r="1763"/>
          <a:stretch/>
        </p:blipFill>
        <p:spPr>
          <a:xfrm>
            <a:off x="229292" y="1833377"/>
            <a:ext cx="3816000" cy="4811786"/>
          </a:xfrm>
          <a:prstGeom prst="rect">
            <a:avLst/>
          </a:prstGeom>
        </p:spPr>
      </p:pic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D058D33F-0DD2-4EB5-B175-67A82C3DE040}"/>
              </a:ext>
            </a:extLst>
          </p:cNvPr>
          <p:cNvSpPr/>
          <p:nvPr/>
        </p:nvSpPr>
        <p:spPr>
          <a:xfrm>
            <a:off x="4152000" y="1173163"/>
            <a:ext cx="7839891" cy="5472000"/>
          </a:xfrm>
          <a:prstGeom prst="roundRect">
            <a:avLst>
              <a:gd name="adj" fmla="val 2952"/>
            </a:avLst>
          </a:prstGeom>
          <a:solidFill>
            <a:schemeClr val="tx1">
              <a:alpha val="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0" rtlCol="0" anchor="t"/>
          <a:lstStyle/>
          <a:p>
            <a:pPr marL="0" marR="0" lvl="0" indent="0" algn="l" defTabSz="950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Extended Semibold" panose="00000705000000000000" pitchFamily="2" charset="-52"/>
                <a:ea typeface="+mn-ea"/>
                <a:cs typeface="+mn-cs"/>
              </a:rPr>
              <a:t>Q2 2026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FEEE64DF-80F8-4DF9-9F87-6A309019930A}"/>
              </a:ext>
            </a:extLst>
          </p:cNvPr>
          <p:cNvSpPr/>
          <p:nvPr/>
        </p:nvSpPr>
        <p:spPr>
          <a:xfrm>
            <a:off x="4349997" y="2186684"/>
            <a:ext cx="2420975" cy="2088000"/>
          </a:xfrm>
          <a:prstGeom prst="roundRect">
            <a:avLst>
              <a:gd name="adj" fmla="val 6015"/>
            </a:avLst>
          </a:prstGeom>
          <a:solidFill>
            <a:schemeClr val="tx1">
              <a:alpha val="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72000" rtlCol="0" anchor="b"/>
          <a:lstStyle/>
          <a:p>
            <a:pPr marL="0" marR="0" lvl="0" indent="0" algn="l" defTabSz="950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OTP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код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8134451C-EDAB-42EF-BD79-A65FBD5091DA}"/>
              </a:ext>
            </a:extLst>
          </p:cNvPr>
          <p:cNvSpPr/>
          <p:nvPr/>
        </p:nvSpPr>
        <p:spPr>
          <a:xfrm>
            <a:off x="4349997" y="4365744"/>
            <a:ext cx="2420975" cy="2088000"/>
          </a:xfrm>
          <a:prstGeom prst="roundRect">
            <a:avLst>
              <a:gd name="adj" fmla="val 6015"/>
            </a:avLst>
          </a:prstGeom>
          <a:solidFill>
            <a:schemeClr val="tx1">
              <a:alpha val="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72000" rtlCol="0" anchor="b"/>
          <a:lstStyle/>
          <a:p>
            <a:pPr marL="0" marR="0" lvl="0" indent="0" algn="l" defTabSz="950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Доставка 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сертификатов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65BBB92D-3333-4E53-9359-6EC17C106D8B}"/>
              </a:ext>
            </a:extLst>
          </p:cNvPr>
          <p:cNvSpPr/>
          <p:nvPr/>
        </p:nvSpPr>
        <p:spPr>
          <a:xfrm>
            <a:off x="6861606" y="2186684"/>
            <a:ext cx="2420975" cy="2088000"/>
          </a:xfrm>
          <a:prstGeom prst="roundRect">
            <a:avLst>
              <a:gd name="adj" fmla="val 6015"/>
            </a:avLst>
          </a:prstGeom>
          <a:solidFill>
            <a:schemeClr val="tx1">
              <a:alpha val="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72000" rtlCol="0" anchor="b"/>
          <a:lstStyle/>
          <a:p>
            <a:pPr marL="0" marR="0" lvl="0" indent="0" algn="l" defTabSz="950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2-факторная аутентификация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64E3032C-5CE0-4CA6-B954-91BC737EFA5F}"/>
              </a:ext>
            </a:extLst>
          </p:cNvPr>
          <p:cNvSpPr/>
          <p:nvPr/>
        </p:nvSpPr>
        <p:spPr>
          <a:xfrm>
            <a:off x="6861606" y="4365744"/>
            <a:ext cx="2420975" cy="2088000"/>
          </a:xfrm>
          <a:prstGeom prst="roundRect">
            <a:avLst>
              <a:gd name="adj" fmla="val 6015"/>
            </a:avLst>
          </a:prstGeom>
          <a:solidFill>
            <a:schemeClr val="tx1">
              <a:alpha val="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72000" rtlCol="0" anchor="b"/>
          <a:lstStyle/>
          <a:p>
            <a:pPr marL="0" marR="0" lvl="0" indent="0" algn="l" defTabSz="950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Push-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подтверждения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EA990582-AEA8-4588-9C8B-E3749D8F4A42}"/>
              </a:ext>
            </a:extLst>
          </p:cNvPr>
          <p:cNvSpPr/>
          <p:nvPr/>
        </p:nvSpPr>
        <p:spPr>
          <a:xfrm>
            <a:off x="9372917" y="2186684"/>
            <a:ext cx="2420975" cy="2088000"/>
          </a:xfrm>
          <a:prstGeom prst="roundRect">
            <a:avLst>
              <a:gd name="adj" fmla="val 6015"/>
            </a:avLst>
          </a:prstGeom>
          <a:solidFill>
            <a:schemeClr val="tx1">
              <a:alpha val="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72000" rtlCol="0" anchor="b"/>
          <a:lstStyle/>
          <a:p>
            <a:pPr marL="0" marR="0" lvl="0" indent="0" algn="l" defTabSz="950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Аутентификация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устройства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72893B91-6600-494F-9561-37BB2572A061}"/>
              </a:ext>
            </a:extLst>
          </p:cNvPr>
          <p:cNvSpPr/>
          <p:nvPr/>
        </p:nvSpPr>
        <p:spPr>
          <a:xfrm>
            <a:off x="9372917" y="4365744"/>
            <a:ext cx="2420975" cy="2088000"/>
          </a:xfrm>
          <a:prstGeom prst="roundRect">
            <a:avLst>
              <a:gd name="adj" fmla="val 6015"/>
            </a:avLst>
          </a:prstGeom>
          <a:solidFill>
            <a:schemeClr val="tx1">
              <a:alpha val="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72000" rtlCol="0" anchor="b"/>
          <a:lstStyle/>
          <a:p>
            <a:pPr marL="0" marR="0" lvl="0" indent="0" algn="l" defTabSz="950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И многое другое...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E2AAF386-86EC-4CD8-98A7-90674B7EDAB1}"/>
              </a:ext>
            </a:extLst>
          </p:cNvPr>
          <p:cNvSpPr>
            <a:spLocks noChangeAspect="1"/>
          </p:cNvSpPr>
          <p:nvPr/>
        </p:nvSpPr>
        <p:spPr>
          <a:xfrm>
            <a:off x="4475999" y="2311455"/>
            <a:ext cx="480000" cy="480000"/>
          </a:xfrm>
          <a:prstGeom prst="roundRect">
            <a:avLst/>
          </a:prstGeom>
          <a:solidFill>
            <a:schemeClr val="tx1">
              <a:alpha val="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50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Extended Semibold" panose="00000705000000000000" pitchFamily="2" charset="-52"/>
                <a:ea typeface="+mn-ea"/>
                <a:cs typeface="+mn-cs"/>
              </a:rPr>
              <a:t>01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95F839C0-967F-4D1E-91FA-8574DA1E51D1}"/>
              </a:ext>
            </a:extLst>
          </p:cNvPr>
          <p:cNvSpPr>
            <a:spLocks noChangeAspect="1"/>
          </p:cNvSpPr>
          <p:nvPr/>
        </p:nvSpPr>
        <p:spPr>
          <a:xfrm>
            <a:off x="4475999" y="4490515"/>
            <a:ext cx="480000" cy="480000"/>
          </a:xfrm>
          <a:prstGeom prst="roundRect">
            <a:avLst/>
          </a:prstGeom>
          <a:solidFill>
            <a:schemeClr val="tx1">
              <a:alpha val="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50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Extended Semibold" panose="00000705000000000000" pitchFamily="2" charset="-52"/>
                <a:ea typeface="+mn-ea"/>
                <a:cs typeface="+mn-cs"/>
              </a:rPr>
              <a:t>04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AC59430F-D759-4655-A68F-89291F439241}"/>
              </a:ext>
            </a:extLst>
          </p:cNvPr>
          <p:cNvSpPr>
            <a:spLocks noChangeAspect="1"/>
          </p:cNvSpPr>
          <p:nvPr/>
        </p:nvSpPr>
        <p:spPr>
          <a:xfrm>
            <a:off x="6987608" y="2311455"/>
            <a:ext cx="480000" cy="480000"/>
          </a:xfrm>
          <a:prstGeom prst="roundRect">
            <a:avLst/>
          </a:prstGeom>
          <a:solidFill>
            <a:schemeClr val="tx1">
              <a:alpha val="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50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Extended Semibold" panose="00000705000000000000" pitchFamily="2" charset="-52"/>
                <a:ea typeface="+mn-ea"/>
                <a:cs typeface="+mn-cs"/>
              </a:rPr>
              <a:t>02</a:t>
            </a: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CB81E1AC-72EA-4FB9-A189-EDFB16D545F8}"/>
              </a:ext>
            </a:extLst>
          </p:cNvPr>
          <p:cNvSpPr>
            <a:spLocks noChangeAspect="1"/>
          </p:cNvSpPr>
          <p:nvPr/>
        </p:nvSpPr>
        <p:spPr>
          <a:xfrm>
            <a:off x="6987608" y="4490515"/>
            <a:ext cx="480000" cy="480000"/>
          </a:xfrm>
          <a:prstGeom prst="roundRect">
            <a:avLst/>
          </a:prstGeom>
          <a:solidFill>
            <a:schemeClr val="tx1">
              <a:alpha val="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50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Extended Semibold" panose="00000705000000000000" pitchFamily="2" charset="-52"/>
                <a:ea typeface="+mn-ea"/>
                <a:cs typeface="+mn-cs"/>
              </a:rPr>
              <a:t>05</a:t>
            </a: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D67F8490-2B4B-41E3-9D3A-62B1789E1B3F}"/>
              </a:ext>
            </a:extLst>
          </p:cNvPr>
          <p:cNvSpPr>
            <a:spLocks noChangeAspect="1"/>
          </p:cNvSpPr>
          <p:nvPr/>
        </p:nvSpPr>
        <p:spPr>
          <a:xfrm>
            <a:off x="9498919" y="2311455"/>
            <a:ext cx="480000" cy="480000"/>
          </a:xfrm>
          <a:prstGeom prst="roundRect">
            <a:avLst/>
          </a:prstGeom>
          <a:solidFill>
            <a:schemeClr val="tx1">
              <a:alpha val="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50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Extended Semibold" panose="00000705000000000000" pitchFamily="2" charset="-52"/>
                <a:ea typeface="+mn-ea"/>
                <a:cs typeface="+mn-cs"/>
              </a:rPr>
              <a:t>03</a:t>
            </a: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B72E7324-94D0-4325-BC26-1E78AAAEE577}"/>
              </a:ext>
            </a:extLst>
          </p:cNvPr>
          <p:cNvSpPr>
            <a:spLocks noChangeAspect="1"/>
          </p:cNvSpPr>
          <p:nvPr/>
        </p:nvSpPr>
        <p:spPr>
          <a:xfrm>
            <a:off x="9498919" y="4490515"/>
            <a:ext cx="480000" cy="480000"/>
          </a:xfrm>
          <a:prstGeom prst="roundRect">
            <a:avLst/>
          </a:prstGeom>
          <a:solidFill>
            <a:schemeClr val="tx1">
              <a:alpha val="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50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Extended Semibold" panose="00000705000000000000" pitchFamily="2" charset="-52"/>
                <a:ea typeface="+mn-ea"/>
                <a:cs typeface="+mn-cs"/>
              </a:rPr>
              <a:t>06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96326E-E2E3-4BB0-9181-15CCA6968C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26076" y="2353455"/>
            <a:ext cx="396000" cy="3960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55E6533-724A-4B4D-8F39-5CA8B75EFE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58605" y="4550515"/>
            <a:ext cx="360000" cy="36000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D8A2430-6362-4ECA-89B6-6703CE3AFF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67607" y="2353455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623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Дорожная карта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90800" y="784800"/>
            <a:ext cx="10728000" cy="251999"/>
          </a:xfrm>
        </p:spPr>
        <p:txBody>
          <a:bodyPr wrap="square"/>
          <a:lstStyle/>
          <a:p>
            <a:pPr>
              <a:buNone/>
            </a:pPr>
            <a:r>
              <a:rPr sz="1350">
                <a:solidFill>
                  <a:srgbClr val="BFBFCE"/>
                </a:solidFill>
                <a:latin typeface="RF Dewi Semibold"/>
              </a:rPr>
              <a:t>Коротко о направлениях развития. Полная карта продуктов на сайте.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116383-8C54-4A64-8381-D472CD2C7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1329" y="178523"/>
            <a:ext cx="991312" cy="240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05199" y="1173600"/>
            <a:ext cx="3888000" cy="5472000"/>
          </a:xfrm>
          <a:prstGeom prst="roundRect">
            <a:avLst>
              <a:gd name="adj" fmla="val 3500"/>
            </a:avLst>
          </a:prstGeom>
          <a:solidFill>
            <a:srgbClr val="FFFFFF">
              <a:alpha val="5000"/>
            </a:srgbClr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Picture 11" descr="roadmap_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000" y="1278000"/>
            <a:ext cx="3686400" cy="5263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50800" y="1206000"/>
            <a:ext cx="7840800" cy="396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buNone/>
            </a:pPr>
            <a:r>
              <a:rPr sz="1900" b="0">
                <a:solidFill>
                  <a:srgbClr val="FFFFFF"/>
                </a:solidFill>
                <a:latin typeface="RF Dewi Extended Ultrabold"/>
              </a:rPr>
              <a:t>Развитие охватывает все продукты DION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50800" y="1854000"/>
            <a:ext cx="7840800" cy="503999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lnSpc>
                <a:spcPct val="115000"/>
              </a:lnSpc>
              <a:buNone/>
            </a:pPr>
            <a:r>
              <a:rPr sz="1200" b="0">
                <a:solidFill>
                  <a:srgbClr val="BFBFCE"/>
                </a:solidFill>
                <a:latin typeface="RF Dewi Semibold"/>
              </a:rPr>
              <a:t>Чаты, ВКС, почта, звонки и диск, DION.MDM и DION.ID, облако, гибрид и on-premises. Релизы выходят регулярно.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50800" y="2538000"/>
            <a:ext cx="3812400" cy="900000"/>
          </a:xfrm>
          <a:prstGeom prst="roundRect">
            <a:avLst>
              <a:gd name="adj" fmla="val 10000"/>
            </a:avLst>
          </a:prstGeom>
          <a:solidFill>
            <a:srgbClr val="FFFFFF">
              <a:alpha val="4000"/>
            </a:srgbClr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Rounded Rectangle 15"/>
          <p:cNvSpPr/>
          <p:nvPr/>
        </p:nvSpPr>
        <p:spPr>
          <a:xfrm>
            <a:off x="4312799" y="2736000"/>
            <a:ext cx="57600" cy="503999"/>
          </a:xfrm>
          <a:prstGeom prst="roundRect">
            <a:avLst>
              <a:gd name="adj" fmla="val 50000"/>
            </a:avLst>
          </a:prstGeom>
          <a:solidFill>
            <a:srgbClr val="00B8F2"/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4492799" y="2538000"/>
            <a:ext cx="3344399" cy="900000"/>
          </a:xfrm>
          <a:prstGeom prst="rect">
            <a:avLst/>
          </a:prstGeom>
          <a:noFill/>
        </p:spPr>
        <p:txBody>
          <a:bodyPr wrap="square" lIns="18000" tIns="18000" rIns="18000" bIns="18000" anchor="ctr">
            <a:spAutoFit/>
          </a:bodyPr>
          <a:lstStyle/>
          <a:p>
            <a:pPr algn="l">
              <a:lnSpc>
                <a:spcPct val="105000"/>
              </a:lnSpc>
              <a:buNone/>
            </a:pPr>
            <a:r>
              <a:rPr sz="1250" b="0">
                <a:solidFill>
                  <a:srgbClr val="FFFFFF"/>
                </a:solidFill>
                <a:latin typeface="RF Dewi Extended Semibold"/>
              </a:rPr>
              <a:t>Облако, гибрид и on-premises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179200" y="2538000"/>
            <a:ext cx="3812400" cy="900000"/>
          </a:xfrm>
          <a:prstGeom prst="roundRect">
            <a:avLst>
              <a:gd name="adj" fmla="val 10000"/>
            </a:avLst>
          </a:prstGeom>
          <a:solidFill>
            <a:srgbClr val="FFFFFF">
              <a:alpha val="4000"/>
            </a:srgbClr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19" name="Rounded Rectangle 18"/>
          <p:cNvSpPr/>
          <p:nvPr/>
        </p:nvSpPr>
        <p:spPr>
          <a:xfrm>
            <a:off x="8341199" y="2736000"/>
            <a:ext cx="57600" cy="503999"/>
          </a:xfrm>
          <a:prstGeom prst="roundRect">
            <a:avLst>
              <a:gd name="adj" fmla="val 50000"/>
            </a:avLst>
          </a:prstGeom>
          <a:solidFill>
            <a:srgbClr val="30D9A6"/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TextBox 19"/>
          <p:cNvSpPr txBox="1"/>
          <p:nvPr/>
        </p:nvSpPr>
        <p:spPr>
          <a:xfrm>
            <a:off x="8521200" y="2538000"/>
            <a:ext cx="3344399" cy="900000"/>
          </a:xfrm>
          <a:prstGeom prst="rect">
            <a:avLst/>
          </a:prstGeom>
          <a:noFill/>
        </p:spPr>
        <p:txBody>
          <a:bodyPr wrap="square" lIns="18000" tIns="18000" rIns="18000" bIns="18000" anchor="ctr">
            <a:spAutoFit/>
          </a:bodyPr>
          <a:lstStyle/>
          <a:p>
            <a:pPr algn="l">
              <a:lnSpc>
                <a:spcPct val="105000"/>
              </a:lnSpc>
              <a:buNone/>
            </a:pPr>
            <a:r>
              <a:rPr sz="1250" b="0">
                <a:solidFill>
                  <a:srgbClr val="FFFFFF"/>
                </a:solidFill>
                <a:latin typeface="RF Dewi Extended Semibold"/>
              </a:rPr>
              <a:t>Безопасность: DION.MDM и DION.ID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150800" y="3546000"/>
            <a:ext cx="3812400" cy="900000"/>
          </a:xfrm>
          <a:prstGeom prst="roundRect">
            <a:avLst>
              <a:gd name="adj" fmla="val 10000"/>
            </a:avLst>
          </a:prstGeom>
          <a:solidFill>
            <a:srgbClr val="FFFFFF">
              <a:alpha val="4000"/>
            </a:srgbClr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22" name="Rounded Rectangle 21"/>
          <p:cNvSpPr/>
          <p:nvPr/>
        </p:nvSpPr>
        <p:spPr>
          <a:xfrm>
            <a:off x="4312799" y="3744000"/>
            <a:ext cx="57600" cy="503999"/>
          </a:xfrm>
          <a:prstGeom prst="roundRect">
            <a:avLst>
              <a:gd name="adj" fmla="val 50000"/>
            </a:avLst>
          </a:prstGeom>
          <a:solidFill>
            <a:srgbClr val="857AFF"/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23" name="TextBox 22"/>
          <p:cNvSpPr txBox="1"/>
          <p:nvPr/>
        </p:nvSpPr>
        <p:spPr>
          <a:xfrm>
            <a:off x="4492799" y="3546000"/>
            <a:ext cx="3344399" cy="900000"/>
          </a:xfrm>
          <a:prstGeom prst="rect">
            <a:avLst/>
          </a:prstGeom>
          <a:noFill/>
        </p:spPr>
        <p:txBody>
          <a:bodyPr wrap="square" lIns="18000" tIns="18000" rIns="18000" bIns="18000" anchor="ctr">
            <a:spAutoFit/>
          </a:bodyPr>
          <a:lstStyle/>
          <a:p>
            <a:pPr algn="l">
              <a:lnSpc>
                <a:spcPct val="105000"/>
              </a:lnSpc>
              <a:buNone/>
            </a:pPr>
            <a:r>
              <a:rPr sz="1250" b="0">
                <a:solidFill>
                  <a:srgbClr val="FFFFFF"/>
                </a:solidFill>
                <a:latin typeface="RF Dewi Extended Semibold"/>
              </a:rPr>
              <a:t>ВКС, телефония и интеграция с SIP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179200" y="3546000"/>
            <a:ext cx="3812400" cy="900000"/>
          </a:xfrm>
          <a:prstGeom prst="roundRect">
            <a:avLst>
              <a:gd name="adj" fmla="val 10000"/>
            </a:avLst>
          </a:prstGeom>
          <a:solidFill>
            <a:srgbClr val="FFFFFF">
              <a:alpha val="4000"/>
            </a:srgbClr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Rounded Rectangle 24"/>
          <p:cNvSpPr/>
          <p:nvPr/>
        </p:nvSpPr>
        <p:spPr>
          <a:xfrm>
            <a:off x="8341199" y="3744000"/>
            <a:ext cx="57600" cy="503999"/>
          </a:xfrm>
          <a:prstGeom prst="roundRect">
            <a:avLst>
              <a:gd name="adj" fmla="val 50000"/>
            </a:avLst>
          </a:prstGeom>
          <a:solidFill>
            <a:srgbClr val="00B8F2"/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26" name="TextBox 25"/>
          <p:cNvSpPr txBox="1"/>
          <p:nvPr/>
        </p:nvSpPr>
        <p:spPr>
          <a:xfrm>
            <a:off x="8521200" y="3546000"/>
            <a:ext cx="3344399" cy="900000"/>
          </a:xfrm>
          <a:prstGeom prst="rect">
            <a:avLst/>
          </a:prstGeom>
          <a:noFill/>
        </p:spPr>
        <p:txBody>
          <a:bodyPr wrap="square" lIns="18000" tIns="18000" rIns="18000" bIns="18000" anchor="ctr">
            <a:spAutoFit/>
          </a:bodyPr>
          <a:lstStyle/>
          <a:p>
            <a:pPr algn="l">
              <a:lnSpc>
                <a:spcPct val="105000"/>
              </a:lnSpc>
              <a:buNone/>
            </a:pPr>
            <a:r>
              <a:rPr sz="1250" b="0">
                <a:solidFill>
                  <a:srgbClr val="FFFFFF"/>
                </a:solidFill>
                <a:latin typeface="RF Dewi Extended Semibold"/>
              </a:rPr>
              <a:t>ИИ и инструменты продуктивности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150800" y="4662000"/>
            <a:ext cx="7840800" cy="1745999"/>
          </a:xfrm>
          <a:prstGeom prst="roundRect">
            <a:avLst>
              <a:gd name="adj" fmla="val 5000"/>
            </a:avLst>
          </a:prstGeom>
          <a:solidFill>
            <a:srgbClr val="FFFFFF">
              <a:alpha val="6000"/>
            </a:srgbClr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28" name="Rounded Rectangle 27"/>
          <p:cNvSpPr/>
          <p:nvPr/>
        </p:nvSpPr>
        <p:spPr>
          <a:xfrm>
            <a:off x="10278000" y="4842000"/>
            <a:ext cx="1548000" cy="15480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pic>
        <p:nvPicPr>
          <p:cNvPr id="29" name="Picture 28" descr="qr_roadmap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6000" y="4950000"/>
            <a:ext cx="1332000" cy="13320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356000" y="4878000"/>
            <a:ext cx="5760000" cy="1440000"/>
          </a:xfrm>
          <a:prstGeom prst="rect">
            <a:avLst/>
          </a:prstGeom>
          <a:noFill/>
        </p:spPr>
        <p:txBody>
          <a:bodyPr wrap="square" lIns="18000" tIns="18000" rIns="18000" bIns="18000" anchor="ctr">
            <a:spAutoFit/>
          </a:bodyPr>
          <a:lstStyle/>
          <a:p>
            <a:pPr algn="l">
              <a:spcAft>
                <a:spcPts val="600"/>
              </a:spcAft>
              <a:buNone/>
            </a:pPr>
            <a:r>
              <a:rPr sz="1500" b="0">
                <a:solidFill>
                  <a:srgbClr val="FFFFFF"/>
                </a:solidFill>
                <a:latin typeface="RF Dewi Extended Semibold"/>
                <a:hlinkClick r:id="rId6"/>
              </a:rPr>
              <a:t>Полная дорожная карта продуктов 2026</a:t>
            </a:r>
          </a:p>
          <a:p>
            <a:pPr algn="l">
              <a:lnSpc>
                <a:spcPct val="115000"/>
              </a:lnSpc>
              <a:spcAft>
                <a:spcPts val="1000"/>
              </a:spcAft>
              <a:buNone/>
            </a:pPr>
            <a:r>
              <a:rPr sz="1100" b="0">
                <a:solidFill>
                  <a:srgbClr val="BFBFCE"/>
                </a:solidFill>
                <a:latin typeface="RF Dewi Semibold"/>
              </a:rPr>
              <a:t>Все направления, продукты и сроки на официальном сайте.</a:t>
            </a:r>
          </a:p>
          <a:p>
            <a:pPr algn="l">
              <a:spcAft>
                <a:spcPts val="400"/>
              </a:spcAft>
              <a:buNone/>
            </a:pPr>
            <a:r>
              <a:rPr sz="1200" b="0">
                <a:solidFill>
                  <a:srgbClr val="00B8F2"/>
                </a:solidFill>
                <a:latin typeface="RF Dewi Extended Semibold"/>
                <a:hlinkClick r:id="rId6"/>
              </a:rPr>
              <a:t>Открыть: nota.tech  →</a:t>
            </a:r>
          </a:p>
          <a:p>
            <a:pPr algn="l">
              <a:buNone/>
            </a:pPr>
            <a:r>
              <a:rPr sz="900" b="0">
                <a:solidFill>
                  <a:srgbClr val="BFBFCE"/>
                </a:solidFill>
                <a:latin typeface="RF Dewi Semibold"/>
              </a:rPr>
              <a:t>Наведите камеру телефона на QR-код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2AD2D9-0DF8-4705-A7E2-A009ABEA9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Наши клиенты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D160798-125F-48D4-9572-379CD54DB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1329" y="178523"/>
            <a:ext cx="991312" cy="240000"/>
          </a:xfrm>
          <a:prstGeom prst="rect">
            <a:avLst/>
          </a:prstGeom>
        </p:spPr>
      </p:pic>
      <p:sp>
        <p:nvSpPr>
          <p:cNvPr id="62" name="Прямоугольник: скругленные углы 61">
            <a:extLst>
              <a:ext uri="{FF2B5EF4-FFF2-40B4-BE49-F238E27FC236}">
                <a16:creationId xmlns:a16="http://schemas.microsoft.com/office/drawing/2014/main" id="{0823CBED-375D-4409-B366-C11B1317D937}"/>
              </a:ext>
            </a:extLst>
          </p:cNvPr>
          <p:cNvSpPr/>
          <p:nvPr/>
        </p:nvSpPr>
        <p:spPr>
          <a:xfrm>
            <a:off x="193787" y="4234862"/>
            <a:ext cx="2293200" cy="2412000"/>
          </a:xfrm>
          <a:prstGeom prst="roundRect">
            <a:avLst>
              <a:gd name="adj" fmla="val 5695"/>
            </a:avLst>
          </a:prstGeom>
          <a:solidFill>
            <a:schemeClr val="tx1">
              <a:alpha val="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rIns="144000" bIns="144000" rtlCol="0" anchor="b"/>
          <a:lstStyle/>
          <a:p>
            <a:pPr marL="0" marR="0" lvl="0" indent="0" algn="l" defTabSz="95092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Extended Ultrabold"/>
                <a:ea typeface="+mn-ea"/>
                <a:cs typeface="+mn-cs"/>
              </a:rPr>
              <a:t>Уральская Сталь</a:t>
            </a:r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375F431F-25B0-436A-871B-BECFEBDA2B18}"/>
              </a:ext>
            </a:extLst>
          </p:cNvPr>
          <p:cNvSpPr/>
          <p:nvPr/>
        </p:nvSpPr>
        <p:spPr>
          <a:xfrm>
            <a:off x="9714039" y="4234862"/>
            <a:ext cx="2293200" cy="2412000"/>
          </a:xfrm>
          <a:prstGeom prst="roundRect">
            <a:avLst>
              <a:gd name="adj" fmla="val 5695"/>
            </a:avLst>
          </a:prstGeom>
          <a:solidFill>
            <a:schemeClr val="tx1">
              <a:alpha val="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rIns="144000" bIns="144000" rtlCol="0" anchor="b"/>
          <a:lstStyle/>
          <a:p>
            <a:pPr marL="0" marR="0" lvl="0" indent="0" algn="l" defTabSz="95092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Extended Ultrabold"/>
                <a:ea typeface="+mn-ea"/>
                <a:cs typeface="+mn-cs"/>
              </a:rPr>
              <a:t>И другие…</a:t>
            </a:r>
          </a:p>
        </p:txBody>
      </p:sp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id="{C1807D36-27A6-4335-9400-8CCC220BCABA}"/>
              </a:ext>
            </a:extLst>
          </p:cNvPr>
          <p:cNvSpPr/>
          <p:nvPr/>
        </p:nvSpPr>
        <p:spPr>
          <a:xfrm>
            <a:off x="193787" y="1736725"/>
            <a:ext cx="2293200" cy="2412000"/>
          </a:xfrm>
          <a:prstGeom prst="roundRect">
            <a:avLst>
              <a:gd name="adj" fmla="val 5695"/>
            </a:avLst>
          </a:prstGeom>
          <a:solidFill>
            <a:schemeClr val="tx1">
              <a:alpha val="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rIns="144000" bIns="144000" rtlCol="0" anchor="b"/>
          <a:lstStyle/>
          <a:p>
            <a:pPr marL="0" marR="0" lvl="0" indent="0" algn="l" defTabSz="95092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Extended Ultrabold"/>
                <a:ea typeface="+mn-ea"/>
                <a:cs typeface="+mn-cs"/>
              </a:rPr>
              <a:t>ВТБ</a:t>
            </a:r>
          </a:p>
        </p:txBody>
      </p:sp>
      <p:sp>
        <p:nvSpPr>
          <p:cNvPr id="71" name="Прямоугольник: скругленные углы 70">
            <a:extLst>
              <a:ext uri="{FF2B5EF4-FFF2-40B4-BE49-F238E27FC236}">
                <a16:creationId xmlns:a16="http://schemas.microsoft.com/office/drawing/2014/main" id="{2C3077E7-AC03-4364-ACC9-01FCBF4B674B}"/>
              </a:ext>
            </a:extLst>
          </p:cNvPr>
          <p:cNvSpPr/>
          <p:nvPr/>
        </p:nvSpPr>
        <p:spPr>
          <a:xfrm>
            <a:off x="2573850" y="1736725"/>
            <a:ext cx="2293200" cy="2412000"/>
          </a:xfrm>
          <a:prstGeom prst="roundRect">
            <a:avLst>
              <a:gd name="adj" fmla="val 5695"/>
            </a:avLst>
          </a:prstGeom>
          <a:solidFill>
            <a:schemeClr val="tx1">
              <a:alpha val="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rIns="144000" bIns="144000" rtlCol="0" anchor="b"/>
          <a:lstStyle/>
          <a:p>
            <a:pPr marL="0" marR="0" lvl="0" indent="0" algn="l" defTabSz="95092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Extended Ultrabold"/>
                <a:ea typeface="+mn-ea"/>
                <a:cs typeface="+mn-cs"/>
              </a:rPr>
              <a:t>Группа Астра</a:t>
            </a:r>
          </a:p>
        </p:txBody>
      </p:sp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30B04D0A-F169-4B70-A307-2CB64D77B7CF}"/>
              </a:ext>
            </a:extLst>
          </p:cNvPr>
          <p:cNvSpPr/>
          <p:nvPr/>
        </p:nvSpPr>
        <p:spPr>
          <a:xfrm>
            <a:off x="4953913" y="1736725"/>
            <a:ext cx="2293200" cy="2412000"/>
          </a:xfrm>
          <a:prstGeom prst="roundRect">
            <a:avLst>
              <a:gd name="adj" fmla="val 5695"/>
            </a:avLst>
          </a:prstGeom>
          <a:solidFill>
            <a:schemeClr val="tx1">
              <a:alpha val="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rIns="144000" bIns="144000" rtlCol="0" anchor="b"/>
          <a:lstStyle/>
          <a:p>
            <a:pPr marL="0" marR="0" lvl="0" indent="0" algn="l" defTabSz="95092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Extended Ultrabold"/>
                <a:ea typeface="+mn-ea"/>
                <a:cs typeface="+mn-cs"/>
              </a:rPr>
              <a:t>Smartavia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F Dewi Extended Ultrabold"/>
              <a:ea typeface="+mn-ea"/>
              <a:cs typeface="+mn-cs"/>
            </a:endParaRPr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783DC3E0-E988-4848-914A-7CA964077328}"/>
              </a:ext>
            </a:extLst>
          </p:cNvPr>
          <p:cNvSpPr/>
          <p:nvPr/>
        </p:nvSpPr>
        <p:spPr>
          <a:xfrm>
            <a:off x="7333976" y="1736725"/>
            <a:ext cx="2293200" cy="2412000"/>
          </a:xfrm>
          <a:prstGeom prst="roundRect">
            <a:avLst>
              <a:gd name="adj" fmla="val 5695"/>
            </a:avLst>
          </a:prstGeom>
          <a:solidFill>
            <a:schemeClr val="tx1">
              <a:alpha val="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rIns="144000" bIns="144000" rtlCol="0" anchor="b"/>
          <a:lstStyle/>
          <a:p>
            <a:pPr marL="0" marR="0" lvl="0" indent="0" algn="l" defTabSz="95092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Extended Ultrabold"/>
                <a:ea typeface="+mn-ea"/>
                <a:cs typeface="+mn-cs"/>
              </a:rPr>
              <a:t>Россия 24</a:t>
            </a:r>
          </a:p>
        </p:txBody>
      </p:sp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DEA7D0F8-B171-4B13-A9E5-525F6DA5A13D}"/>
              </a:ext>
            </a:extLst>
          </p:cNvPr>
          <p:cNvSpPr/>
          <p:nvPr/>
        </p:nvSpPr>
        <p:spPr>
          <a:xfrm>
            <a:off x="9714039" y="1736725"/>
            <a:ext cx="2293200" cy="2412000"/>
          </a:xfrm>
          <a:prstGeom prst="roundRect">
            <a:avLst>
              <a:gd name="adj" fmla="val 5695"/>
            </a:avLst>
          </a:prstGeom>
          <a:solidFill>
            <a:schemeClr val="tx1">
              <a:alpha val="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rIns="144000" bIns="144000" rtlCol="0" anchor="b"/>
          <a:lstStyle/>
          <a:p>
            <a:pPr marL="0" marR="0" lvl="0" indent="0" algn="l" defTabSz="95092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Extended Ultrabold"/>
                <a:ea typeface="+mn-ea"/>
                <a:cs typeface="+mn-cs"/>
              </a:rPr>
              <a:t>Sense</a:t>
            </a:r>
          </a:p>
        </p:txBody>
      </p: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BAD84971-4586-4095-9EAF-B230888500BF}"/>
              </a:ext>
            </a:extLst>
          </p:cNvPr>
          <p:cNvGrpSpPr>
            <a:grpSpLocks noChangeAspect="1"/>
          </p:cNvGrpSpPr>
          <p:nvPr/>
        </p:nvGrpSpPr>
        <p:grpSpPr>
          <a:xfrm>
            <a:off x="379043" y="1915877"/>
            <a:ext cx="720000" cy="720000"/>
            <a:chOff x="379043" y="1915877"/>
            <a:chExt cx="864000" cy="864000"/>
          </a:xfrm>
        </p:grpSpPr>
        <p:sp>
          <p:nvSpPr>
            <p:cNvPr id="145" name="Прямоугольник: скругленные углы 144">
              <a:extLst>
                <a:ext uri="{FF2B5EF4-FFF2-40B4-BE49-F238E27FC236}">
                  <a16:creationId xmlns:a16="http://schemas.microsoft.com/office/drawing/2014/main" id="{731E6E5C-14AD-4F9F-B0A1-57D03A8734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043" y="1915877"/>
              <a:ext cx="864000" cy="864000"/>
            </a:xfrm>
            <a:prstGeom prst="roundRect">
              <a:avLst/>
            </a:prstGeom>
            <a:solidFill>
              <a:schemeClr val="tx1">
                <a:alpha val="3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0" rIns="144000" bIns="48000" rtlCol="0" anchor="ctr"/>
            <a:lstStyle/>
            <a:p>
              <a:pPr marL="0" marR="0" lvl="0" indent="0" algn="l" defTabSz="9509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BFBFCE"/>
                </a:solidFill>
                <a:effectLst/>
                <a:uLnTx/>
                <a:uFillTx/>
                <a:latin typeface="RF Dewi Semibold"/>
                <a:ea typeface="+mn-ea"/>
                <a:cs typeface="+mn-cs"/>
              </a:endParaRPr>
            </a:p>
          </p:txBody>
        </p:sp>
        <p:sp>
          <p:nvSpPr>
            <p:cNvPr id="146" name="Полилиния: фигура 145">
              <a:extLst>
                <a:ext uri="{FF2B5EF4-FFF2-40B4-BE49-F238E27FC236}">
                  <a16:creationId xmlns:a16="http://schemas.microsoft.com/office/drawing/2014/main" id="{1D1C06A2-C0F7-4105-98A1-EF93435192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2615" y="2185877"/>
              <a:ext cx="516857" cy="324000"/>
            </a:xfrm>
            <a:custGeom>
              <a:avLst/>
              <a:gdLst>
                <a:gd name="connsiteX0" fmla="*/ 148758 w 638175"/>
                <a:gd name="connsiteY0" fmla="*/ 7144 h 400050"/>
                <a:gd name="connsiteX1" fmla="*/ 113332 w 638175"/>
                <a:gd name="connsiteY1" fmla="*/ 104338 h 400050"/>
                <a:gd name="connsiteX2" fmla="*/ 604252 w 638175"/>
                <a:gd name="connsiteY2" fmla="*/ 104338 h 400050"/>
                <a:gd name="connsiteX3" fmla="*/ 639677 w 638175"/>
                <a:gd name="connsiteY3" fmla="*/ 7144 h 400050"/>
                <a:gd name="connsiteX4" fmla="*/ 148758 w 638175"/>
                <a:gd name="connsiteY4" fmla="*/ 7144 h 400050"/>
                <a:gd name="connsiteX5" fmla="*/ 95608 w 638175"/>
                <a:gd name="connsiteY5" fmla="*/ 152913 h 400050"/>
                <a:gd name="connsiteX6" fmla="*/ 60183 w 638175"/>
                <a:gd name="connsiteY6" fmla="*/ 250085 h 400050"/>
                <a:gd name="connsiteX7" fmla="*/ 551102 w 638175"/>
                <a:gd name="connsiteY7" fmla="*/ 250085 h 400050"/>
                <a:gd name="connsiteX8" fmla="*/ 586528 w 638175"/>
                <a:gd name="connsiteY8" fmla="*/ 152913 h 400050"/>
                <a:gd name="connsiteX9" fmla="*/ 95608 w 638175"/>
                <a:gd name="connsiteY9" fmla="*/ 152913 h 400050"/>
                <a:gd name="connsiteX10" fmla="*/ 42569 w 638175"/>
                <a:gd name="connsiteY10" fmla="*/ 298682 h 400050"/>
                <a:gd name="connsiteX11" fmla="*/ 7144 w 638175"/>
                <a:gd name="connsiteY11" fmla="*/ 395855 h 400050"/>
                <a:gd name="connsiteX12" fmla="*/ 498063 w 638175"/>
                <a:gd name="connsiteY12" fmla="*/ 395855 h 400050"/>
                <a:gd name="connsiteX13" fmla="*/ 533467 w 638175"/>
                <a:gd name="connsiteY13" fmla="*/ 298682 h 400050"/>
                <a:gd name="connsiteX14" fmla="*/ 42569 w 638175"/>
                <a:gd name="connsiteY14" fmla="*/ 298682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38175" h="400050">
                  <a:moveTo>
                    <a:pt x="148758" y="7144"/>
                  </a:moveTo>
                  <a:lnTo>
                    <a:pt x="113332" y="104338"/>
                  </a:lnTo>
                  <a:lnTo>
                    <a:pt x="604252" y="104338"/>
                  </a:lnTo>
                  <a:lnTo>
                    <a:pt x="639677" y="7144"/>
                  </a:lnTo>
                  <a:lnTo>
                    <a:pt x="148758" y="7144"/>
                  </a:lnTo>
                  <a:close/>
                  <a:moveTo>
                    <a:pt x="95608" y="152913"/>
                  </a:moveTo>
                  <a:lnTo>
                    <a:pt x="60183" y="250085"/>
                  </a:lnTo>
                  <a:lnTo>
                    <a:pt x="551102" y="250085"/>
                  </a:lnTo>
                  <a:lnTo>
                    <a:pt x="586528" y="152913"/>
                  </a:lnTo>
                  <a:lnTo>
                    <a:pt x="95608" y="152913"/>
                  </a:lnTo>
                  <a:close/>
                  <a:moveTo>
                    <a:pt x="42569" y="298682"/>
                  </a:moveTo>
                  <a:lnTo>
                    <a:pt x="7144" y="395855"/>
                  </a:lnTo>
                  <a:lnTo>
                    <a:pt x="498063" y="395855"/>
                  </a:lnTo>
                  <a:lnTo>
                    <a:pt x="533467" y="298682"/>
                  </a:lnTo>
                  <a:lnTo>
                    <a:pt x="42569" y="298682"/>
                  </a:lnTo>
                  <a:close/>
                </a:path>
              </a:pathLst>
            </a:custGeom>
            <a:solidFill>
              <a:srgbClr val="00AAFF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509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72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endParaRPr>
            </a:p>
          </p:txBody>
        </p:sp>
      </p:grpSp>
      <p:sp>
        <p:nvSpPr>
          <p:cNvPr id="150" name="Прямоугольник: скругленные углы 149">
            <a:extLst>
              <a:ext uri="{FF2B5EF4-FFF2-40B4-BE49-F238E27FC236}">
                <a16:creationId xmlns:a16="http://schemas.microsoft.com/office/drawing/2014/main" id="{1DA2A90D-B2E0-41EE-8EAB-EC0A27BC2CA3}"/>
              </a:ext>
            </a:extLst>
          </p:cNvPr>
          <p:cNvSpPr>
            <a:spLocks noChangeAspect="1"/>
          </p:cNvSpPr>
          <p:nvPr/>
        </p:nvSpPr>
        <p:spPr>
          <a:xfrm>
            <a:off x="9894039" y="4414862"/>
            <a:ext cx="720000" cy="720000"/>
          </a:xfrm>
          <a:prstGeom prst="roundRect">
            <a:avLst/>
          </a:prstGeom>
          <a:solidFill>
            <a:schemeClr val="tx1">
              <a:alpha val="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rIns="144000" bIns="48000" rtlCol="0" anchor="ctr"/>
          <a:lstStyle/>
          <a:p>
            <a:pPr marL="0" marR="0" lvl="0" indent="0" algn="ctr" defTabSz="950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RF Dewi Extended Light" panose="00000405000000000000" pitchFamily="2" charset="-52"/>
                <a:ea typeface="+mn-ea"/>
                <a:cs typeface="+mn-cs"/>
              </a:rPr>
              <a:t>+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RF Dewi Extended Light" panose="00000405000000000000" pitchFamily="2" charset="-52"/>
              <a:ea typeface="+mn-ea"/>
              <a:cs typeface="+mn-cs"/>
            </a:endParaRPr>
          </a:p>
        </p:txBody>
      </p:sp>
      <p:sp>
        <p:nvSpPr>
          <p:cNvPr id="154" name="Прямоугольник: скругленные углы 153">
            <a:extLst>
              <a:ext uri="{FF2B5EF4-FFF2-40B4-BE49-F238E27FC236}">
                <a16:creationId xmlns:a16="http://schemas.microsoft.com/office/drawing/2014/main" id="{3537236C-9517-47E9-95D5-BD6A5658DFAB}"/>
              </a:ext>
            </a:extLst>
          </p:cNvPr>
          <p:cNvSpPr/>
          <p:nvPr/>
        </p:nvSpPr>
        <p:spPr>
          <a:xfrm>
            <a:off x="2573850" y="4234862"/>
            <a:ext cx="2293200" cy="2412000"/>
          </a:xfrm>
          <a:prstGeom prst="roundRect">
            <a:avLst>
              <a:gd name="adj" fmla="val 5695"/>
            </a:avLst>
          </a:prstGeom>
          <a:solidFill>
            <a:schemeClr val="tx1">
              <a:alpha val="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rIns="144000" bIns="144000" rtlCol="0" anchor="b"/>
          <a:lstStyle/>
          <a:p>
            <a:pPr marL="0" marR="0" lvl="0" indent="0" algn="l" defTabSz="95092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Extended Ultrabold"/>
                <a:ea typeface="+mn-ea"/>
                <a:cs typeface="+mn-cs"/>
              </a:rPr>
              <a:t>Миррико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F Dewi Extended Ultrabold"/>
              <a:ea typeface="+mn-ea"/>
              <a:cs typeface="+mn-cs"/>
            </a:endParaRPr>
          </a:p>
        </p:txBody>
      </p:sp>
      <p:sp>
        <p:nvSpPr>
          <p:cNvPr id="155" name="Прямоугольник: скругленные углы 154">
            <a:extLst>
              <a:ext uri="{FF2B5EF4-FFF2-40B4-BE49-F238E27FC236}">
                <a16:creationId xmlns:a16="http://schemas.microsoft.com/office/drawing/2014/main" id="{EA75A1B6-E6B2-4736-BFB4-9D6AA7EF640F}"/>
              </a:ext>
            </a:extLst>
          </p:cNvPr>
          <p:cNvSpPr/>
          <p:nvPr/>
        </p:nvSpPr>
        <p:spPr>
          <a:xfrm>
            <a:off x="4953913" y="4234862"/>
            <a:ext cx="2293200" cy="2412000"/>
          </a:xfrm>
          <a:prstGeom prst="roundRect">
            <a:avLst>
              <a:gd name="adj" fmla="val 5695"/>
            </a:avLst>
          </a:prstGeom>
          <a:solidFill>
            <a:schemeClr val="tx1">
              <a:alpha val="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rIns="144000" bIns="144000" rtlCol="0" anchor="b"/>
          <a:lstStyle/>
          <a:p>
            <a:pPr marL="0" marR="0" lvl="0" indent="0" algn="l" defTabSz="95092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Extended Ultrabold"/>
                <a:ea typeface="+mn-ea"/>
                <a:cs typeface="+mn-cs"/>
              </a:rPr>
              <a:t>Росгосстрах</a:t>
            </a:r>
          </a:p>
        </p:txBody>
      </p:sp>
      <p:sp>
        <p:nvSpPr>
          <p:cNvPr id="156" name="Прямоугольник: скругленные углы 155">
            <a:extLst>
              <a:ext uri="{FF2B5EF4-FFF2-40B4-BE49-F238E27FC236}">
                <a16:creationId xmlns:a16="http://schemas.microsoft.com/office/drawing/2014/main" id="{75C605A1-E687-44FD-B159-667A6449677A}"/>
              </a:ext>
            </a:extLst>
          </p:cNvPr>
          <p:cNvSpPr/>
          <p:nvPr/>
        </p:nvSpPr>
        <p:spPr>
          <a:xfrm>
            <a:off x="7333976" y="4234862"/>
            <a:ext cx="2293200" cy="2412000"/>
          </a:xfrm>
          <a:prstGeom prst="roundRect">
            <a:avLst>
              <a:gd name="adj" fmla="val 5695"/>
            </a:avLst>
          </a:prstGeom>
          <a:solidFill>
            <a:schemeClr val="tx1">
              <a:alpha val="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rIns="144000" bIns="144000" rtlCol="0" anchor="b"/>
          <a:lstStyle/>
          <a:p>
            <a:pPr marL="0" marR="0" lvl="0" indent="0" algn="l" defTabSz="95092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Extended Ultrabold"/>
                <a:ea typeface="+mn-ea"/>
                <a:cs typeface="+mn-cs"/>
              </a:rPr>
              <a:t>PrideInBrains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F Dewi Extended Ultrabold"/>
              <a:ea typeface="+mn-ea"/>
              <a:cs typeface="+mn-cs"/>
            </a:endParaRPr>
          </a:p>
        </p:txBody>
      </p:sp>
      <p:grpSp>
        <p:nvGrpSpPr>
          <p:cNvPr id="157" name="Группа 156">
            <a:extLst>
              <a:ext uri="{FF2B5EF4-FFF2-40B4-BE49-F238E27FC236}">
                <a16:creationId xmlns:a16="http://schemas.microsoft.com/office/drawing/2014/main" id="{0D5CD342-E54F-4409-B821-6397588174E2}"/>
              </a:ext>
            </a:extLst>
          </p:cNvPr>
          <p:cNvGrpSpPr>
            <a:grpSpLocks noChangeAspect="1"/>
          </p:cNvGrpSpPr>
          <p:nvPr/>
        </p:nvGrpSpPr>
        <p:grpSpPr>
          <a:xfrm>
            <a:off x="2753850" y="4414862"/>
            <a:ext cx="720000" cy="720000"/>
            <a:chOff x="2753850" y="4414862"/>
            <a:chExt cx="864000" cy="864000"/>
          </a:xfrm>
        </p:grpSpPr>
        <p:grpSp>
          <p:nvGrpSpPr>
            <p:cNvPr id="158" name="Группа 157">
              <a:extLst>
                <a:ext uri="{FF2B5EF4-FFF2-40B4-BE49-F238E27FC236}">
                  <a16:creationId xmlns:a16="http://schemas.microsoft.com/office/drawing/2014/main" id="{8B07F01C-6CC0-4419-B9F3-5B24E95E2FE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973707" y="4630862"/>
              <a:ext cx="424286" cy="432000"/>
              <a:chOff x="4703447" y="845197"/>
              <a:chExt cx="523867" cy="533395"/>
            </a:xfrm>
          </p:grpSpPr>
          <p:sp>
            <p:nvSpPr>
              <p:cNvPr id="160" name="Полилиния: фигура 159">
                <a:extLst>
                  <a:ext uri="{FF2B5EF4-FFF2-40B4-BE49-F238E27FC236}">
                    <a16:creationId xmlns:a16="http://schemas.microsoft.com/office/drawing/2014/main" id="{D5A785E4-059E-48AD-868E-1232EAD85887}"/>
                  </a:ext>
                </a:extLst>
              </p:cNvPr>
              <p:cNvSpPr/>
              <p:nvPr/>
            </p:nvSpPr>
            <p:spPr>
              <a:xfrm>
                <a:off x="4703447" y="845197"/>
                <a:ext cx="523867" cy="533395"/>
              </a:xfrm>
              <a:custGeom>
                <a:avLst/>
                <a:gdLst>
                  <a:gd name="connsiteX0" fmla="*/ 57484 w 523875"/>
                  <a:gd name="connsiteY0" fmla="*/ 7144 h 533400"/>
                  <a:gd name="connsiteX1" fmla="*/ 469545 w 523875"/>
                  <a:gd name="connsiteY1" fmla="*/ 7144 h 533400"/>
                  <a:gd name="connsiteX2" fmla="*/ 519868 w 523875"/>
                  <a:gd name="connsiteY2" fmla="*/ 58559 h 533400"/>
                  <a:gd name="connsiteX3" fmla="*/ 519868 w 523875"/>
                  <a:gd name="connsiteY3" fmla="*/ 479588 h 533400"/>
                  <a:gd name="connsiteX4" fmla="*/ 469545 w 523875"/>
                  <a:gd name="connsiteY4" fmla="*/ 530985 h 533400"/>
                  <a:gd name="connsiteX5" fmla="*/ 57484 w 523875"/>
                  <a:gd name="connsiteY5" fmla="*/ 530985 h 533400"/>
                  <a:gd name="connsiteX6" fmla="*/ 7144 w 523875"/>
                  <a:gd name="connsiteY6" fmla="*/ 479588 h 533400"/>
                  <a:gd name="connsiteX7" fmla="*/ 7144 w 523875"/>
                  <a:gd name="connsiteY7" fmla="*/ 58559 h 533400"/>
                  <a:gd name="connsiteX8" fmla="*/ 57484 w 523875"/>
                  <a:gd name="connsiteY8" fmla="*/ 7144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23875" h="533400">
                    <a:moveTo>
                      <a:pt x="57484" y="7144"/>
                    </a:moveTo>
                    <a:lnTo>
                      <a:pt x="469545" y="7144"/>
                    </a:lnTo>
                    <a:cubicBezTo>
                      <a:pt x="497263" y="7144"/>
                      <a:pt x="519868" y="30267"/>
                      <a:pt x="519868" y="58559"/>
                    </a:cubicBezTo>
                    <a:lnTo>
                      <a:pt x="519868" y="479588"/>
                    </a:lnTo>
                    <a:cubicBezTo>
                      <a:pt x="519868" y="507862"/>
                      <a:pt x="497263" y="530985"/>
                      <a:pt x="469545" y="530985"/>
                    </a:cubicBezTo>
                    <a:lnTo>
                      <a:pt x="57484" y="530985"/>
                    </a:lnTo>
                    <a:cubicBezTo>
                      <a:pt x="29766" y="530985"/>
                      <a:pt x="7144" y="507862"/>
                      <a:pt x="7144" y="479588"/>
                    </a:cubicBezTo>
                    <a:lnTo>
                      <a:pt x="7144" y="58559"/>
                    </a:lnTo>
                    <a:cubicBezTo>
                      <a:pt x="7144" y="30267"/>
                      <a:pt x="29766" y="7144"/>
                      <a:pt x="57484" y="7144"/>
                    </a:cubicBezTo>
                    <a:close/>
                  </a:path>
                </a:pathLst>
              </a:custGeom>
              <a:solidFill>
                <a:srgbClr val="EC20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5095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72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F Dewi Semibold"/>
                  <a:ea typeface="+mn-ea"/>
                  <a:cs typeface="+mn-cs"/>
                </a:endParaRPr>
              </a:p>
            </p:txBody>
          </p:sp>
          <p:sp>
            <p:nvSpPr>
              <p:cNvPr id="161" name="Полилиния: фигура 160">
                <a:extLst>
                  <a:ext uri="{FF2B5EF4-FFF2-40B4-BE49-F238E27FC236}">
                    <a16:creationId xmlns:a16="http://schemas.microsoft.com/office/drawing/2014/main" id="{20C13FD1-098D-42B1-9D06-0964DBBC3DEC}"/>
                  </a:ext>
                </a:extLst>
              </p:cNvPr>
              <p:cNvSpPr/>
              <p:nvPr/>
            </p:nvSpPr>
            <p:spPr>
              <a:xfrm>
                <a:off x="4938332" y="1066621"/>
                <a:ext cx="85724" cy="85725"/>
              </a:xfrm>
              <a:custGeom>
                <a:avLst/>
                <a:gdLst>
                  <a:gd name="connsiteX0" fmla="*/ 44403 w 85725"/>
                  <a:gd name="connsiteY0" fmla="*/ 7144 h 85725"/>
                  <a:gd name="connsiteX1" fmla="*/ 81682 w 85725"/>
                  <a:gd name="connsiteY1" fmla="*/ 45274 h 85725"/>
                  <a:gd name="connsiteX2" fmla="*/ 44403 w 85725"/>
                  <a:gd name="connsiteY2" fmla="*/ 83312 h 85725"/>
                  <a:gd name="connsiteX3" fmla="*/ 7144 w 85725"/>
                  <a:gd name="connsiteY3" fmla="*/ 45274 h 85725"/>
                  <a:gd name="connsiteX4" fmla="*/ 44403 w 85725"/>
                  <a:gd name="connsiteY4" fmla="*/ 7144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725" h="85725">
                    <a:moveTo>
                      <a:pt x="44403" y="7144"/>
                    </a:moveTo>
                    <a:cubicBezTo>
                      <a:pt x="65006" y="7144"/>
                      <a:pt x="81682" y="24190"/>
                      <a:pt x="81682" y="45274"/>
                    </a:cubicBezTo>
                    <a:cubicBezTo>
                      <a:pt x="81682" y="66284"/>
                      <a:pt x="65006" y="83312"/>
                      <a:pt x="44403" y="83312"/>
                    </a:cubicBezTo>
                    <a:cubicBezTo>
                      <a:pt x="23818" y="83312"/>
                      <a:pt x="7144" y="66284"/>
                      <a:pt x="7144" y="45274"/>
                    </a:cubicBezTo>
                    <a:cubicBezTo>
                      <a:pt x="7144" y="24190"/>
                      <a:pt x="23818" y="7144"/>
                      <a:pt x="44403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5095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72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F Dewi Semibold"/>
                  <a:ea typeface="+mn-ea"/>
                  <a:cs typeface="+mn-cs"/>
                </a:endParaRPr>
              </a:p>
            </p:txBody>
          </p:sp>
          <p:sp>
            <p:nvSpPr>
              <p:cNvPr id="162" name="Полилиния: фигура 161">
                <a:extLst>
                  <a:ext uri="{FF2B5EF4-FFF2-40B4-BE49-F238E27FC236}">
                    <a16:creationId xmlns:a16="http://schemas.microsoft.com/office/drawing/2014/main" id="{0E2D5AA3-53BA-4242-86F7-FDC515E5BF6C}"/>
                  </a:ext>
                </a:extLst>
              </p:cNvPr>
              <p:cNvSpPr/>
              <p:nvPr/>
            </p:nvSpPr>
            <p:spPr>
              <a:xfrm>
                <a:off x="5010475" y="1033309"/>
                <a:ext cx="66674" cy="76200"/>
              </a:xfrm>
              <a:custGeom>
                <a:avLst/>
                <a:gdLst>
                  <a:gd name="connsiteX0" fmla="*/ 37492 w 66675"/>
                  <a:gd name="connsiteY0" fmla="*/ 7144 h 76200"/>
                  <a:gd name="connsiteX1" fmla="*/ 67860 w 66675"/>
                  <a:gd name="connsiteY1" fmla="*/ 38160 h 76200"/>
                  <a:gd name="connsiteX2" fmla="*/ 37492 w 66675"/>
                  <a:gd name="connsiteY2" fmla="*/ 69175 h 76200"/>
                  <a:gd name="connsiteX3" fmla="*/ 7144 w 66675"/>
                  <a:gd name="connsiteY3" fmla="*/ 38160 h 76200"/>
                  <a:gd name="connsiteX4" fmla="*/ 37492 w 66675"/>
                  <a:gd name="connsiteY4" fmla="*/ 71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76200">
                    <a:moveTo>
                      <a:pt x="37492" y="7144"/>
                    </a:moveTo>
                    <a:cubicBezTo>
                      <a:pt x="54278" y="7144"/>
                      <a:pt x="67860" y="21003"/>
                      <a:pt x="67860" y="38160"/>
                    </a:cubicBezTo>
                    <a:cubicBezTo>
                      <a:pt x="67860" y="55279"/>
                      <a:pt x="54278" y="69175"/>
                      <a:pt x="37492" y="69175"/>
                    </a:cubicBezTo>
                    <a:cubicBezTo>
                      <a:pt x="20706" y="69175"/>
                      <a:pt x="7144" y="55279"/>
                      <a:pt x="7144" y="38160"/>
                    </a:cubicBezTo>
                    <a:cubicBezTo>
                      <a:pt x="7144" y="21003"/>
                      <a:pt x="20706" y="7144"/>
                      <a:pt x="37492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5095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72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F Dewi Semibold"/>
                  <a:ea typeface="+mn-ea"/>
                  <a:cs typeface="+mn-cs"/>
                </a:endParaRPr>
              </a:p>
            </p:txBody>
          </p:sp>
          <p:sp>
            <p:nvSpPr>
              <p:cNvPr id="163" name="Полилиния: фигура 162">
                <a:extLst>
                  <a:ext uri="{FF2B5EF4-FFF2-40B4-BE49-F238E27FC236}">
                    <a16:creationId xmlns:a16="http://schemas.microsoft.com/office/drawing/2014/main" id="{5B7654E7-146E-4CAA-A5CC-6DDA465E9848}"/>
                  </a:ext>
                </a:extLst>
              </p:cNvPr>
              <p:cNvSpPr/>
              <p:nvPr/>
            </p:nvSpPr>
            <p:spPr>
              <a:xfrm>
                <a:off x="4867110" y="1096878"/>
                <a:ext cx="66674" cy="76200"/>
              </a:xfrm>
              <a:custGeom>
                <a:avLst/>
                <a:gdLst>
                  <a:gd name="connsiteX0" fmla="*/ 37437 w 66675"/>
                  <a:gd name="connsiteY0" fmla="*/ 7144 h 76200"/>
                  <a:gd name="connsiteX1" fmla="*/ 67786 w 66675"/>
                  <a:gd name="connsiteY1" fmla="*/ 38196 h 76200"/>
                  <a:gd name="connsiteX2" fmla="*/ 37437 w 66675"/>
                  <a:gd name="connsiteY2" fmla="*/ 69231 h 76200"/>
                  <a:gd name="connsiteX3" fmla="*/ 7144 w 66675"/>
                  <a:gd name="connsiteY3" fmla="*/ 38196 h 76200"/>
                  <a:gd name="connsiteX4" fmla="*/ 37437 w 66675"/>
                  <a:gd name="connsiteY4" fmla="*/ 71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76200">
                    <a:moveTo>
                      <a:pt x="37437" y="7144"/>
                    </a:moveTo>
                    <a:cubicBezTo>
                      <a:pt x="54223" y="7144"/>
                      <a:pt x="67786" y="21021"/>
                      <a:pt x="67786" y="38196"/>
                    </a:cubicBezTo>
                    <a:cubicBezTo>
                      <a:pt x="67786" y="55335"/>
                      <a:pt x="54223" y="69231"/>
                      <a:pt x="37437" y="69231"/>
                    </a:cubicBezTo>
                    <a:cubicBezTo>
                      <a:pt x="20651" y="69231"/>
                      <a:pt x="7144" y="55335"/>
                      <a:pt x="7144" y="38196"/>
                    </a:cubicBezTo>
                    <a:cubicBezTo>
                      <a:pt x="7144" y="21021"/>
                      <a:pt x="20651" y="7144"/>
                      <a:pt x="37437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5095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72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F Dewi Semibold"/>
                  <a:ea typeface="+mn-ea"/>
                  <a:cs typeface="+mn-cs"/>
                </a:endParaRPr>
              </a:p>
            </p:txBody>
          </p:sp>
          <p:sp>
            <p:nvSpPr>
              <p:cNvPr id="164" name="Полилиния: фигура 163">
                <a:extLst>
                  <a:ext uri="{FF2B5EF4-FFF2-40B4-BE49-F238E27FC236}">
                    <a16:creationId xmlns:a16="http://schemas.microsoft.com/office/drawing/2014/main" id="{365C0324-7B69-48D4-9CC0-2A0DD5D6746A}"/>
                  </a:ext>
                </a:extLst>
              </p:cNvPr>
              <p:cNvSpPr/>
              <p:nvPr/>
            </p:nvSpPr>
            <p:spPr>
              <a:xfrm>
                <a:off x="4891814" y="1014904"/>
                <a:ext cx="76199" cy="76200"/>
              </a:xfrm>
              <a:custGeom>
                <a:avLst/>
                <a:gdLst>
                  <a:gd name="connsiteX0" fmla="*/ 38937 w 76200"/>
                  <a:gd name="connsiteY0" fmla="*/ 7144 h 76200"/>
                  <a:gd name="connsiteX1" fmla="*/ 70732 w 76200"/>
                  <a:gd name="connsiteY1" fmla="*/ 39642 h 76200"/>
                  <a:gd name="connsiteX2" fmla="*/ 38937 w 76200"/>
                  <a:gd name="connsiteY2" fmla="*/ 72139 h 76200"/>
                  <a:gd name="connsiteX3" fmla="*/ 7144 w 76200"/>
                  <a:gd name="connsiteY3" fmla="*/ 39642 h 76200"/>
                  <a:gd name="connsiteX4" fmla="*/ 38937 w 76200"/>
                  <a:gd name="connsiteY4" fmla="*/ 71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76200">
                    <a:moveTo>
                      <a:pt x="38937" y="7144"/>
                    </a:moveTo>
                    <a:cubicBezTo>
                      <a:pt x="56520" y="7144"/>
                      <a:pt x="70732" y="21707"/>
                      <a:pt x="70732" y="39642"/>
                    </a:cubicBezTo>
                    <a:cubicBezTo>
                      <a:pt x="70732" y="57577"/>
                      <a:pt x="56520" y="72139"/>
                      <a:pt x="38937" y="72139"/>
                    </a:cubicBezTo>
                    <a:cubicBezTo>
                      <a:pt x="21317" y="72139"/>
                      <a:pt x="7144" y="57577"/>
                      <a:pt x="7144" y="39642"/>
                    </a:cubicBezTo>
                    <a:cubicBezTo>
                      <a:pt x="7144" y="21707"/>
                      <a:pt x="21317" y="7144"/>
                      <a:pt x="38937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5095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72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F Dewi Semibold"/>
                  <a:ea typeface="+mn-ea"/>
                  <a:cs typeface="+mn-cs"/>
                </a:endParaRPr>
              </a:p>
            </p:txBody>
          </p:sp>
          <p:sp>
            <p:nvSpPr>
              <p:cNvPr id="165" name="Полилиния: фигура 164">
                <a:extLst>
                  <a:ext uri="{FF2B5EF4-FFF2-40B4-BE49-F238E27FC236}">
                    <a16:creationId xmlns:a16="http://schemas.microsoft.com/office/drawing/2014/main" id="{27CC73CE-9412-446F-8048-BD814F501AAA}"/>
                  </a:ext>
                </a:extLst>
              </p:cNvPr>
              <p:cNvSpPr/>
              <p:nvPr/>
            </p:nvSpPr>
            <p:spPr>
              <a:xfrm>
                <a:off x="4929003" y="1153683"/>
                <a:ext cx="66674" cy="76200"/>
              </a:xfrm>
              <a:custGeom>
                <a:avLst/>
                <a:gdLst>
                  <a:gd name="connsiteX0" fmla="*/ 37529 w 66675"/>
                  <a:gd name="connsiteY0" fmla="*/ 7144 h 76200"/>
                  <a:gd name="connsiteX1" fmla="*/ 67860 w 66675"/>
                  <a:gd name="connsiteY1" fmla="*/ 38160 h 76200"/>
                  <a:gd name="connsiteX2" fmla="*/ 37529 w 66675"/>
                  <a:gd name="connsiteY2" fmla="*/ 69194 h 76200"/>
                  <a:gd name="connsiteX3" fmla="*/ 7144 w 66675"/>
                  <a:gd name="connsiteY3" fmla="*/ 38160 h 76200"/>
                  <a:gd name="connsiteX4" fmla="*/ 37529 w 66675"/>
                  <a:gd name="connsiteY4" fmla="*/ 71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76200">
                    <a:moveTo>
                      <a:pt x="37529" y="7144"/>
                    </a:moveTo>
                    <a:cubicBezTo>
                      <a:pt x="54278" y="7144"/>
                      <a:pt x="67860" y="21003"/>
                      <a:pt x="67860" y="38160"/>
                    </a:cubicBezTo>
                    <a:cubicBezTo>
                      <a:pt x="67860" y="55298"/>
                      <a:pt x="54278" y="69194"/>
                      <a:pt x="37529" y="69194"/>
                    </a:cubicBezTo>
                    <a:cubicBezTo>
                      <a:pt x="20743" y="69194"/>
                      <a:pt x="7144" y="55298"/>
                      <a:pt x="7144" y="38160"/>
                    </a:cubicBezTo>
                    <a:cubicBezTo>
                      <a:pt x="7144" y="21003"/>
                      <a:pt x="20743" y="7144"/>
                      <a:pt x="3752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5095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72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F Dewi Semibold"/>
                  <a:ea typeface="+mn-ea"/>
                  <a:cs typeface="+mn-cs"/>
                </a:endParaRPr>
              </a:p>
            </p:txBody>
          </p:sp>
          <p:sp>
            <p:nvSpPr>
              <p:cNvPr id="166" name="Полилиния: фигура 165">
                <a:extLst>
                  <a:ext uri="{FF2B5EF4-FFF2-40B4-BE49-F238E27FC236}">
                    <a16:creationId xmlns:a16="http://schemas.microsoft.com/office/drawing/2014/main" id="{B6CDE255-AFAC-44C1-AEB3-CF20A992878B}"/>
                  </a:ext>
                </a:extLst>
              </p:cNvPr>
              <p:cNvSpPr/>
              <p:nvPr/>
            </p:nvSpPr>
            <p:spPr>
              <a:xfrm>
                <a:off x="4853817" y="1197480"/>
                <a:ext cx="85724" cy="95250"/>
              </a:xfrm>
              <a:custGeom>
                <a:avLst/>
                <a:gdLst>
                  <a:gd name="connsiteX0" fmla="*/ 47313 w 85725"/>
                  <a:gd name="connsiteY0" fmla="*/ 7144 h 95250"/>
                  <a:gd name="connsiteX1" fmla="*/ 87407 w 85725"/>
                  <a:gd name="connsiteY1" fmla="*/ 48146 h 95250"/>
                  <a:gd name="connsiteX2" fmla="*/ 47313 w 85725"/>
                  <a:gd name="connsiteY2" fmla="*/ 89185 h 95250"/>
                  <a:gd name="connsiteX3" fmla="*/ 7144 w 85725"/>
                  <a:gd name="connsiteY3" fmla="*/ 48146 h 95250"/>
                  <a:gd name="connsiteX4" fmla="*/ 47313 w 85725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725" h="95250">
                    <a:moveTo>
                      <a:pt x="47313" y="7144"/>
                    </a:moveTo>
                    <a:cubicBezTo>
                      <a:pt x="69472" y="7144"/>
                      <a:pt x="87407" y="25487"/>
                      <a:pt x="87407" y="48146"/>
                    </a:cubicBezTo>
                    <a:cubicBezTo>
                      <a:pt x="87407" y="70824"/>
                      <a:pt x="69472" y="89185"/>
                      <a:pt x="47313" y="89185"/>
                    </a:cubicBezTo>
                    <a:cubicBezTo>
                      <a:pt x="25116" y="89185"/>
                      <a:pt x="7144" y="70824"/>
                      <a:pt x="7144" y="48146"/>
                    </a:cubicBezTo>
                    <a:cubicBezTo>
                      <a:pt x="7144" y="25487"/>
                      <a:pt x="25116" y="7144"/>
                      <a:pt x="47313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5095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72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F Dewi Semibold"/>
                  <a:ea typeface="+mn-ea"/>
                  <a:cs typeface="+mn-cs"/>
                </a:endParaRPr>
              </a:p>
            </p:txBody>
          </p:sp>
          <p:sp>
            <p:nvSpPr>
              <p:cNvPr id="167" name="Полилиния: фигура 166">
                <a:extLst>
                  <a:ext uri="{FF2B5EF4-FFF2-40B4-BE49-F238E27FC236}">
                    <a16:creationId xmlns:a16="http://schemas.microsoft.com/office/drawing/2014/main" id="{D4FAE6C0-3748-49BC-900B-F182EF272F43}"/>
                  </a:ext>
                </a:extLst>
              </p:cNvPr>
              <p:cNvSpPr/>
              <p:nvPr/>
            </p:nvSpPr>
            <p:spPr>
              <a:xfrm>
                <a:off x="5053135" y="1181174"/>
                <a:ext cx="85725" cy="95250"/>
              </a:xfrm>
              <a:custGeom>
                <a:avLst/>
                <a:gdLst>
                  <a:gd name="connsiteX0" fmla="*/ 47313 w 85725"/>
                  <a:gd name="connsiteY0" fmla="*/ 7144 h 95250"/>
                  <a:gd name="connsiteX1" fmla="*/ 87462 w 85725"/>
                  <a:gd name="connsiteY1" fmla="*/ 48146 h 95250"/>
                  <a:gd name="connsiteX2" fmla="*/ 47313 w 85725"/>
                  <a:gd name="connsiteY2" fmla="*/ 89111 h 95250"/>
                  <a:gd name="connsiteX3" fmla="*/ 7144 w 85725"/>
                  <a:gd name="connsiteY3" fmla="*/ 48146 h 95250"/>
                  <a:gd name="connsiteX4" fmla="*/ 47313 w 85725"/>
                  <a:gd name="connsiteY4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725" h="95250">
                    <a:moveTo>
                      <a:pt x="47313" y="7144"/>
                    </a:moveTo>
                    <a:cubicBezTo>
                      <a:pt x="69472" y="7144"/>
                      <a:pt x="87462" y="25505"/>
                      <a:pt x="87462" y="48146"/>
                    </a:cubicBezTo>
                    <a:cubicBezTo>
                      <a:pt x="87462" y="70769"/>
                      <a:pt x="69472" y="89111"/>
                      <a:pt x="47313" y="89111"/>
                    </a:cubicBezTo>
                    <a:cubicBezTo>
                      <a:pt x="25116" y="89111"/>
                      <a:pt x="7144" y="70769"/>
                      <a:pt x="7144" y="48146"/>
                    </a:cubicBezTo>
                    <a:cubicBezTo>
                      <a:pt x="7144" y="25505"/>
                      <a:pt x="25116" y="7144"/>
                      <a:pt x="47313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5095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72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F Dewi Semibold"/>
                  <a:ea typeface="+mn-ea"/>
                  <a:cs typeface="+mn-cs"/>
                </a:endParaRPr>
              </a:p>
            </p:txBody>
          </p:sp>
          <p:sp>
            <p:nvSpPr>
              <p:cNvPr id="168" name="Полилиния: фигура 167">
                <a:extLst>
                  <a:ext uri="{FF2B5EF4-FFF2-40B4-BE49-F238E27FC236}">
                    <a16:creationId xmlns:a16="http://schemas.microsoft.com/office/drawing/2014/main" id="{FBAA6D2C-D00F-42C1-8382-AD99FBD3CD69}"/>
                  </a:ext>
                </a:extLst>
              </p:cNvPr>
              <p:cNvSpPr/>
              <p:nvPr/>
            </p:nvSpPr>
            <p:spPr>
              <a:xfrm>
                <a:off x="5000962" y="1116941"/>
                <a:ext cx="85725" cy="85725"/>
              </a:xfrm>
              <a:custGeom>
                <a:avLst/>
                <a:gdLst>
                  <a:gd name="connsiteX0" fmla="*/ 44273 w 85725"/>
                  <a:gd name="connsiteY0" fmla="*/ 7144 h 85725"/>
                  <a:gd name="connsiteX1" fmla="*/ 81422 w 85725"/>
                  <a:gd name="connsiteY1" fmla="*/ 45126 h 85725"/>
                  <a:gd name="connsiteX2" fmla="*/ 44273 w 85725"/>
                  <a:gd name="connsiteY2" fmla="*/ 83127 h 85725"/>
                  <a:gd name="connsiteX3" fmla="*/ 7144 w 85725"/>
                  <a:gd name="connsiteY3" fmla="*/ 45126 h 85725"/>
                  <a:gd name="connsiteX4" fmla="*/ 44273 w 85725"/>
                  <a:gd name="connsiteY4" fmla="*/ 7144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725" h="85725">
                    <a:moveTo>
                      <a:pt x="44273" y="7144"/>
                    </a:moveTo>
                    <a:cubicBezTo>
                      <a:pt x="64765" y="7144"/>
                      <a:pt x="81422" y="24153"/>
                      <a:pt x="81422" y="45126"/>
                    </a:cubicBezTo>
                    <a:cubicBezTo>
                      <a:pt x="81422" y="66082"/>
                      <a:pt x="64765" y="83127"/>
                      <a:pt x="44273" y="83127"/>
                    </a:cubicBezTo>
                    <a:cubicBezTo>
                      <a:pt x="23745" y="83127"/>
                      <a:pt x="7144" y="66082"/>
                      <a:pt x="7144" y="45126"/>
                    </a:cubicBezTo>
                    <a:cubicBezTo>
                      <a:pt x="7144" y="24153"/>
                      <a:pt x="23745" y="7144"/>
                      <a:pt x="44273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5095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72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F Dewi Semibold"/>
                  <a:ea typeface="+mn-ea"/>
                  <a:cs typeface="+mn-cs"/>
                </a:endParaRPr>
              </a:p>
            </p:txBody>
          </p:sp>
          <p:sp>
            <p:nvSpPr>
              <p:cNvPr id="169" name="Полилиния: фигура 168">
                <a:extLst>
                  <a:ext uri="{FF2B5EF4-FFF2-40B4-BE49-F238E27FC236}">
                    <a16:creationId xmlns:a16="http://schemas.microsoft.com/office/drawing/2014/main" id="{02EC2B8A-3B81-4672-8AB0-E2DD03440390}"/>
                  </a:ext>
                </a:extLst>
              </p:cNvPr>
              <p:cNvSpPr/>
              <p:nvPr/>
            </p:nvSpPr>
            <p:spPr>
              <a:xfrm>
                <a:off x="4814333" y="1130604"/>
                <a:ext cx="57149" cy="57149"/>
              </a:xfrm>
              <a:custGeom>
                <a:avLst/>
                <a:gdLst>
                  <a:gd name="connsiteX0" fmla="*/ 31972 w 57150"/>
                  <a:gd name="connsiteY0" fmla="*/ 7144 h 57150"/>
                  <a:gd name="connsiteX1" fmla="*/ 56799 w 57150"/>
                  <a:gd name="connsiteY1" fmla="*/ 32509 h 57150"/>
                  <a:gd name="connsiteX2" fmla="*/ 31972 w 57150"/>
                  <a:gd name="connsiteY2" fmla="*/ 57855 h 57150"/>
                  <a:gd name="connsiteX3" fmla="*/ 7144 w 57150"/>
                  <a:gd name="connsiteY3" fmla="*/ 32509 h 57150"/>
                  <a:gd name="connsiteX4" fmla="*/ 31972 w 57150"/>
                  <a:gd name="connsiteY4" fmla="*/ 714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31972" y="7144"/>
                    </a:moveTo>
                    <a:cubicBezTo>
                      <a:pt x="45682" y="7144"/>
                      <a:pt x="56799" y="18464"/>
                      <a:pt x="56799" y="32509"/>
                    </a:cubicBezTo>
                    <a:cubicBezTo>
                      <a:pt x="56799" y="46478"/>
                      <a:pt x="45682" y="57855"/>
                      <a:pt x="31972" y="57855"/>
                    </a:cubicBezTo>
                    <a:cubicBezTo>
                      <a:pt x="18260" y="57855"/>
                      <a:pt x="7144" y="46478"/>
                      <a:pt x="7144" y="32509"/>
                    </a:cubicBezTo>
                    <a:cubicBezTo>
                      <a:pt x="7144" y="18464"/>
                      <a:pt x="18260" y="7144"/>
                      <a:pt x="31972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5095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72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F Dewi Semibold"/>
                  <a:ea typeface="+mn-ea"/>
                  <a:cs typeface="+mn-cs"/>
                </a:endParaRPr>
              </a:p>
            </p:txBody>
          </p:sp>
          <p:sp>
            <p:nvSpPr>
              <p:cNvPr id="170" name="Полилиния: фигура 169">
                <a:extLst>
                  <a:ext uri="{FF2B5EF4-FFF2-40B4-BE49-F238E27FC236}">
                    <a16:creationId xmlns:a16="http://schemas.microsoft.com/office/drawing/2014/main" id="{3F6EA0DE-A1C7-4143-AB0E-CAB5C3059832}"/>
                  </a:ext>
                </a:extLst>
              </p:cNvPr>
              <p:cNvSpPr/>
              <p:nvPr/>
            </p:nvSpPr>
            <p:spPr>
              <a:xfrm>
                <a:off x="4786221" y="1181804"/>
                <a:ext cx="47624" cy="47624"/>
              </a:xfrm>
              <a:custGeom>
                <a:avLst/>
                <a:gdLst>
                  <a:gd name="connsiteX0" fmla="*/ 27969 w 47625"/>
                  <a:gd name="connsiteY0" fmla="*/ 7144 h 47625"/>
                  <a:gd name="connsiteX1" fmla="*/ 48758 w 47625"/>
                  <a:gd name="connsiteY1" fmla="*/ 28340 h 47625"/>
                  <a:gd name="connsiteX2" fmla="*/ 27969 w 47625"/>
                  <a:gd name="connsiteY2" fmla="*/ 49610 h 47625"/>
                  <a:gd name="connsiteX3" fmla="*/ 7144 w 47625"/>
                  <a:gd name="connsiteY3" fmla="*/ 28340 h 47625"/>
                  <a:gd name="connsiteX4" fmla="*/ 27969 w 47625"/>
                  <a:gd name="connsiteY4" fmla="*/ 7144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27969" y="7144"/>
                    </a:moveTo>
                    <a:cubicBezTo>
                      <a:pt x="39494" y="7144"/>
                      <a:pt x="48758" y="16630"/>
                      <a:pt x="48758" y="28340"/>
                    </a:cubicBezTo>
                    <a:cubicBezTo>
                      <a:pt x="48758" y="40086"/>
                      <a:pt x="39494" y="49610"/>
                      <a:pt x="27969" y="49610"/>
                    </a:cubicBezTo>
                    <a:cubicBezTo>
                      <a:pt x="16463" y="49610"/>
                      <a:pt x="7144" y="40086"/>
                      <a:pt x="7144" y="28340"/>
                    </a:cubicBezTo>
                    <a:cubicBezTo>
                      <a:pt x="7144" y="16630"/>
                      <a:pt x="16463" y="7144"/>
                      <a:pt x="2796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5095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72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F Dewi Semibold"/>
                  <a:ea typeface="+mn-ea"/>
                  <a:cs typeface="+mn-cs"/>
                </a:endParaRPr>
              </a:p>
            </p:txBody>
          </p:sp>
          <p:sp>
            <p:nvSpPr>
              <p:cNvPr id="171" name="Полилиния: фигура 170">
                <a:extLst>
                  <a:ext uri="{FF2B5EF4-FFF2-40B4-BE49-F238E27FC236}">
                    <a16:creationId xmlns:a16="http://schemas.microsoft.com/office/drawing/2014/main" id="{AE909442-4886-4EE9-8983-4044D65CD52E}"/>
                  </a:ext>
                </a:extLst>
              </p:cNvPr>
              <p:cNvSpPr/>
              <p:nvPr/>
            </p:nvSpPr>
            <p:spPr>
              <a:xfrm>
                <a:off x="4789458" y="1235845"/>
                <a:ext cx="38099" cy="38099"/>
              </a:xfrm>
              <a:custGeom>
                <a:avLst/>
                <a:gdLst>
                  <a:gd name="connsiteX0" fmla="*/ 22170 w 38100"/>
                  <a:gd name="connsiteY0" fmla="*/ 7144 h 38100"/>
                  <a:gd name="connsiteX1" fmla="*/ 37252 w 38100"/>
                  <a:gd name="connsiteY1" fmla="*/ 22559 h 38100"/>
                  <a:gd name="connsiteX2" fmla="*/ 22170 w 38100"/>
                  <a:gd name="connsiteY2" fmla="*/ 37974 h 38100"/>
                  <a:gd name="connsiteX3" fmla="*/ 7144 w 38100"/>
                  <a:gd name="connsiteY3" fmla="*/ 22559 h 38100"/>
                  <a:gd name="connsiteX4" fmla="*/ 22170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2170" y="7144"/>
                    </a:moveTo>
                    <a:cubicBezTo>
                      <a:pt x="30545" y="7144"/>
                      <a:pt x="37252" y="14055"/>
                      <a:pt x="37252" y="22559"/>
                    </a:cubicBezTo>
                    <a:cubicBezTo>
                      <a:pt x="37252" y="31082"/>
                      <a:pt x="30545" y="37974"/>
                      <a:pt x="22170" y="37974"/>
                    </a:cubicBezTo>
                    <a:cubicBezTo>
                      <a:pt x="13869" y="37974"/>
                      <a:pt x="7144" y="31082"/>
                      <a:pt x="7144" y="22559"/>
                    </a:cubicBezTo>
                    <a:cubicBezTo>
                      <a:pt x="7144" y="14055"/>
                      <a:pt x="13869" y="7144"/>
                      <a:pt x="22170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5095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72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F Dewi Semibold"/>
                  <a:ea typeface="+mn-ea"/>
                  <a:cs typeface="+mn-cs"/>
                </a:endParaRPr>
              </a:p>
            </p:txBody>
          </p:sp>
          <p:sp>
            <p:nvSpPr>
              <p:cNvPr id="172" name="Полилиния: фигура 171">
                <a:extLst>
                  <a:ext uri="{FF2B5EF4-FFF2-40B4-BE49-F238E27FC236}">
                    <a16:creationId xmlns:a16="http://schemas.microsoft.com/office/drawing/2014/main" id="{A5030D62-0CBC-4096-B208-F129FE9598F1}"/>
                  </a:ext>
                </a:extLst>
              </p:cNvPr>
              <p:cNvSpPr/>
              <p:nvPr/>
            </p:nvSpPr>
            <p:spPr>
              <a:xfrm>
                <a:off x="5049025" y="975695"/>
                <a:ext cx="66674" cy="66674"/>
              </a:xfrm>
              <a:custGeom>
                <a:avLst/>
                <a:gdLst>
                  <a:gd name="connsiteX0" fmla="*/ 35473 w 66675"/>
                  <a:gd name="connsiteY0" fmla="*/ 7144 h 66675"/>
                  <a:gd name="connsiteX1" fmla="*/ 63765 w 66675"/>
                  <a:gd name="connsiteY1" fmla="*/ 36047 h 66675"/>
                  <a:gd name="connsiteX2" fmla="*/ 35473 w 66675"/>
                  <a:gd name="connsiteY2" fmla="*/ 64933 h 66675"/>
                  <a:gd name="connsiteX3" fmla="*/ 7144 w 66675"/>
                  <a:gd name="connsiteY3" fmla="*/ 36047 h 66675"/>
                  <a:gd name="connsiteX4" fmla="*/ 35473 w 66675"/>
                  <a:gd name="connsiteY4" fmla="*/ 714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66675">
                    <a:moveTo>
                      <a:pt x="35473" y="7144"/>
                    </a:moveTo>
                    <a:cubicBezTo>
                      <a:pt x="51073" y="7144"/>
                      <a:pt x="63765" y="20077"/>
                      <a:pt x="63765" y="36047"/>
                    </a:cubicBezTo>
                    <a:cubicBezTo>
                      <a:pt x="63765" y="52037"/>
                      <a:pt x="51073" y="64933"/>
                      <a:pt x="35473" y="64933"/>
                    </a:cubicBezTo>
                    <a:cubicBezTo>
                      <a:pt x="19762" y="64933"/>
                      <a:pt x="7144" y="52037"/>
                      <a:pt x="7144" y="36047"/>
                    </a:cubicBezTo>
                    <a:cubicBezTo>
                      <a:pt x="7144" y="20077"/>
                      <a:pt x="19762" y="7144"/>
                      <a:pt x="35473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5095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72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F Dewi Semibold"/>
                  <a:ea typeface="+mn-ea"/>
                  <a:cs typeface="+mn-cs"/>
                </a:endParaRPr>
              </a:p>
            </p:txBody>
          </p:sp>
          <p:sp>
            <p:nvSpPr>
              <p:cNvPr id="173" name="Полилиния: фигура 172">
                <a:extLst>
                  <a:ext uri="{FF2B5EF4-FFF2-40B4-BE49-F238E27FC236}">
                    <a16:creationId xmlns:a16="http://schemas.microsoft.com/office/drawing/2014/main" id="{F039EEBF-DCDB-422C-BEE5-E4717F439BB1}"/>
                  </a:ext>
                </a:extLst>
              </p:cNvPr>
              <p:cNvSpPr/>
              <p:nvPr/>
            </p:nvSpPr>
            <p:spPr>
              <a:xfrm>
                <a:off x="4835932" y="981548"/>
                <a:ext cx="66674" cy="66674"/>
              </a:xfrm>
              <a:custGeom>
                <a:avLst/>
                <a:gdLst>
                  <a:gd name="connsiteX0" fmla="*/ 34140 w 66675"/>
                  <a:gd name="connsiteY0" fmla="*/ 7144 h 66675"/>
                  <a:gd name="connsiteX1" fmla="*/ 61171 w 66675"/>
                  <a:gd name="connsiteY1" fmla="*/ 34751 h 66675"/>
                  <a:gd name="connsiteX2" fmla="*/ 34140 w 66675"/>
                  <a:gd name="connsiteY2" fmla="*/ 62320 h 66675"/>
                  <a:gd name="connsiteX3" fmla="*/ 7144 w 66675"/>
                  <a:gd name="connsiteY3" fmla="*/ 34751 h 66675"/>
                  <a:gd name="connsiteX4" fmla="*/ 34140 w 66675"/>
                  <a:gd name="connsiteY4" fmla="*/ 714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66675">
                    <a:moveTo>
                      <a:pt x="34140" y="7144"/>
                    </a:moveTo>
                    <a:cubicBezTo>
                      <a:pt x="49054" y="7144"/>
                      <a:pt x="61171" y="19465"/>
                      <a:pt x="61171" y="34751"/>
                    </a:cubicBezTo>
                    <a:cubicBezTo>
                      <a:pt x="61171" y="50000"/>
                      <a:pt x="49054" y="62320"/>
                      <a:pt x="34140" y="62320"/>
                    </a:cubicBezTo>
                    <a:cubicBezTo>
                      <a:pt x="19280" y="62320"/>
                      <a:pt x="7144" y="50000"/>
                      <a:pt x="7144" y="34751"/>
                    </a:cubicBezTo>
                    <a:cubicBezTo>
                      <a:pt x="7144" y="19465"/>
                      <a:pt x="19280" y="7144"/>
                      <a:pt x="34140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5095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72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F Dewi Semibold"/>
                  <a:ea typeface="+mn-ea"/>
                  <a:cs typeface="+mn-cs"/>
                </a:endParaRPr>
              </a:p>
            </p:txBody>
          </p:sp>
          <p:sp>
            <p:nvSpPr>
              <p:cNvPr id="174" name="Полилиния: фигура 173">
                <a:extLst>
                  <a:ext uri="{FF2B5EF4-FFF2-40B4-BE49-F238E27FC236}">
                    <a16:creationId xmlns:a16="http://schemas.microsoft.com/office/drawing/2014/main" id="{B2346C94-DECF-44A8-8643-55EEDDFEB39D}"/>
                  </a:ext>
                </a:extLst>
              </p:cNvPr>
              <p:cNvSpPr/>
              <p:nvPr/>
            </p:nvSpPr>
            <p:spPr>
              <a:xfrm>
                <a:off x="4789869" y="974788"/>
                <a:ext cx="47624" cy="47624"/>
              </a:xfrm>
              <a:custGeom>
                <a:avLst/>
                <a:gdLst>
                  <a:gd name="connsiteX0" fmla="*/ 24541 w 47625"/>
                  <a:gd name="connsiteY0" fmla="*/ 7144 h 47625"/>
                  <a:gd name="connsiteX1" fmla="*/ 41940 w 47625"/>
                  <a:gd name="connsiteY1" fmla="*/ 24949 h 47625"/>
                  <a:gd name="connsiteX2" fmla="*/ 24541 w 47625"/>
                  <a:gd name="connsiteY2" fmla="*/ 42736 h 47625"/>
                  <a:gd name="connsiteX3" fmla="*/ 7144 w 47625"/>
                  <a:gd name="connsiteY3" fmla="*/ 24949 h 47625"/>
                  <a:gd name="connsiteX4" fmla="*/ 24541 w 47625"/>
                  <a:gd name="connsiteY4" fmla="*/ 7144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24541" y="7144"/>
                    </a:moveTo>
                    <a:cubicBezTo>
                      <a:pt x="34213" y="7144"/>
                      <a:pt x="41940" y="15110"/>
                      <a:pt x="41940" y="24949"/>
                    </a:cubicBezTo>
                    <a:cubicBezTo>
                      <a:pt x="41940" y="34769"/>
                      <a:pt x="34213" y="42736"/>
                      <a:pt x="24541" y="42736"/>
                    </a:cubicBezTo>
                    <a:cubicBezTo>
                      <a:pt x="14944" y="42736"/>
                      <a:pt x="7144" y="34769"/>
                      <a:pt x="7144" y="24949"/>
                    </a:cubicBezTo>
                    <a:cubicBezTo>
                      <a:pt x="7144" y="15110"/>
                      <a:pt x="14944" y="7144"/>
                      <a:pt x="24541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5095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72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F Dewi Semibold"/>
                  <a:ea typeface="+mn-ea"/>
                  <a:cs typeface="+mn-cs"/>
                </a:endParaRPr>
              </a:p>
            </p:txBody>
          </p:sp>
          <p:sp>
            <p:nvSpPr>
              <p:cNvPr id="175" name="Полилиния: фигура 174">
                <a:extLst>
                  <a:ext uri="{FF2B5EF4-FFF2-40B4-BE49-F238E27FC236}">
                    <a16:creationId xmlns:a16="http://schemas.microsoft.com/office/drawing/2014/main" id="{3FC19152-114B-4364-9343-C5370412C222}"/>
                  </a:ext>
                </a:extLst>
              </p:cNvPr>
              <p:cNvSpPr/>
              <p:nvPr/>
            </p:nvSpPr>
            <p:spPr>
              <a:xfrm>
                <a:off x="5048797" y="924232"/>
                <a:ext cx="47624" cy="47624"/>
              </a:xfrm>
              <a:custGeom>
                <a:avLst/>
                <a:gdLst>
                  <a:gd name="connsiteX0" fmla="*/ 27895 w 47625"/>
                  <a:gd name="connsiteY0" fmla="*/ 7144 h 47625"/>
                  <a:gd name="connsiteX1" fmla="*/ 48720 w 47625"/>
                  <a:gd name="connsiteY1" fmla="*/ 28377 h 47625"/>
                  <a:gd name="connsiteX2" fmla="*/ 27895 w 47625"/>
                  <a:gd name="connsiteY2" fmla="*/ 49610 h 47625"/>
                  <a:gd name="connsiteX3" fmla="*/ 7144 w 47625"/>
                  <a:gd name="connsiteY3" fmla="*/ 28377 h 47625"/>
                  <a:gd name="connsiteX4" fmla="*/ 27895 w 47625"/>
                  <a:gd name="connsiteY4" fmla="*/ 7144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27895" y="7144"/>
                    </a:moveTo>
                    <a:cubicBezTo>
                      <a:pt x="39419" y="7144"/>
                      <a:pt x="48720" y="16612"/>
                      <a:pt x="48720" y="28377"/>
                    </a:cubicBezTo>
                    <a:cubicBezTo>
                      <a:pt x="48720" y="40105"/>
                      <a:pt x="39419" y="49610"/>
                      <a:pt x="27895" y="49610"/>
                    </a:cubicBezTo>
                    <a:cubicBezTo>
                      <a:pt x="16408" y="49610"/>
                      <a:pt x="7144" y="40105"/>
                      <a:pt x="7144" y="28377"/>
                    </a:cubicBezTo>
                    <a:cubicBezTo>
                      <a:pt x="7144" y="16612"/>
                      <a:pt x="16408" y="7144"/>
                      <a:pt x="27895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5095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72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F Dewi Semibold"/>
                  <a:ea typeface="+mn-ea"/>
                  <a:cs typeface="+mn-cs"/>
                </a:endParaRPr>
              </a:p>
            </p:txBody>
          </p:sp>
        </p:grpSp>
        <p:sp>
          <p:nvSpPr>
            <p:cNvPr id="159" name="Прямоугольник: скругленные углы 158">
              <a:extLst>
                <a:ext uri="{FF2B5EF4-FFF2-40B4-BE49-F238E27FC236}">
                  <a16:creationId xmlns:a16="http://schemas.microsoft.com/office/drawing/2014/main" id="{4FB9FE6D-2161-4169-BCC5-10CAACB4C8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53850" y="4414862"/>
              <a:ext cx="864000" cy="864000"/>
            </a:xfrm>
            <a:prstGeom prst="roundRect">
              <a:avLst/>
            </a:prstGeom>
            <a:solidFill>
              <a:schemeClr val="tx1">
                <a:alpha val="3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0" rIns="144000" bIns="48000" rtlCol="0" anchor="ctr"/>
            <a:lstStyle/>
            <a:p>
              <a:pPr marL="0" marR="0" lvl="0" indent="0" algn="l" defTabSz="9509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BFBFCE"/>
                </a:solidFill>
                <a:effectLst/>
                <a:uLnTx/>
                <a:uFillTx/>
                <a:latin typeface="RF Dewi Semibold"/>
                <a:ea typeface="+mn-ea"/>
                <a:cs typeface="+mn-cs"/>
              </a:endParaRPr>
            </a:p>
          </p:txBody>
        </p:sp>
      </p:grpSp>
      <p:grpSp>
        <p:nvGrpSpPr>
          <p:cNvPr id="176" name="Группа 175">
            <a:extLst>
              <a:ext uri="{FF2B5EF4-FFF2-40B4-BE49-F238E27FC236}">
                <a16:creationId xmlns:a16="http://schemas.microsoft.com/office/drawing/2014/main" id="{A255FD6C-AD81-4463-8C20-5E231DD2F1E3}"/>
              </a:ext>
            </a:extLst>
          </p:cNvPr>
          <p:cNvGrpSpPr>
            <a:grpSpLocks noChangeAspect="1"/>
          </p:cNvGrpSpPr>
          <p:nvPr/>
        </p:nvGrpSpPr>
        <p:grpSpPr>
          <a:xfrm>
            <a:off x="7513976" y="4414862"/>
            <a:ext cx="720000" cy="720000"/>
            <a:chOff x="7513976" y="4414862"/>
            <a:chExt cx="864000" cy="864000"/>
          </a:xfrm>
        </p:grpSpPr>
        <p:sp>
          <p:nvSpPr>
            <p:cNvPr id="177" name="Прямоугольник: скругленные углы 176">
              <a:extLst>
                <a:ext uri="{FF2B5EF4-FFF2-40B4-BE49-F238E27FC236}">
                  <a16:creationId xmlns:a16="http://schemas.microsoft.com/office/drawing/2014/main" id="{4B103D3E-2A4D-41A7-9DCC-34A94D4E97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13976" y="4414862"/>
              <a:ext cx="864000" cy="864000"/>
            </a:xfrm>
            <a:prstGeom prst="roundRect">
              <a:avLst/>
            </a:prstGeom>
            <a:solidFill>
              <a:schemeClr val="tx1">
                <a:alpha val="3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0" rIns="144000" bIns="48000" rtlCol="0" anchor="ctr"/>
            <a:lstStyle/>
            <a:p>
              <a:pPr marL="0" marR="0" lvl="0" indent="0" algn="l" defTabSz="9509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BFBFCE"/>
                </a:solidFill>
                <a:effectLst/>
                <a:uLnTx/>
                <a:uFillTx/>
                <a:latin typeface="RF Dewi Semibold"/>
                <a:ea typeface="+mn-ea"/>
                <a:cs typeface="+mn-cs"/>
              </a:endParaRPr>
            </a:p>
          </p:txBody>
        </p:sp>
        <p:grpSp>
          <p:nvGrpSpPr>
            <p:cNvPr id="178" name="Группа 177">
              <a:extLst>
                <a:ext uri="{FF2B5EF4-FFF2-40B4-BE49-F238E27FC236}">
                  <a16:creationId xmlns:a16="http://schemas.microsoft.com/office/drawing/2014/main" id="{29F224EE-312B-4722-86CD-7311C363CE0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711976" y="4612862"/>
              <a:ext cx="468000" cy="468000"/>
              <a:chOff x="4068263" y="805389"/>
              <a:chExt cx="590550" cy="590550"/>
            </a:xfrm>
          </p:grpSpPr>
          <p:sp>
            <p:nvSpPr>
              <p:cNvPr id="179" name="Полилиния: фигура 178">
                <a:extLst>
                  <a:ext uri="{FF2B5EF4-FFF2-40B4-BE49-F238E27FC236}">
                    <a16:creationId xmlns:a16="http://schemas.microsoft.com/office/drawing/2014/main" id="{7A3C6861-2AF4-43F0-942B-40A7837B92BD}"/>
                  </a:ext>
                </a:extLst>
              </p:cNvPr>
              <p:cNvSpPr/>
              <p:nvPr/>
            </p:nvSpPr>
            <p:spPr>
              <a:xfrm>
                <a:off x="4235941" y="973558"/>
                <a:ext cx="257175" cy="257175"/>
              </a:xfrm>
              <a:custGeom>
                <a:avLst/>
                <a:gdLst>
                  <a:gd name="connsiteX0" fmla="*/ 131217 w 257175"/>
                  <a:gd name="connsiteY0" fmla="*/ 7144 h 257175"/>
                  <a:gd name="connsiteX1" fmla="*/ 7144 w 257175"/>
                  <a:gd name="connsiteY1" fmla="*/ 130721 h 257175"/>
                  <a:gd name="connsiteX2" fmla="*/ 130721 w 257175"/>
                  <a:gd name="connsiteY2" fmla="*/ 254794 h 257175"/>
                  <a:gd name="connsiteX3" fmla="*/ 254794 w 257175"/>
                  <a:gd name="connsiteY3" fmla="*/ 131217 h 257175"/>
                  <a:gd name="connsiteX4" fmla="*/ 199892 w 257175"/>
                  <a:gd name="connsiteY4" fmla="*/ 28099 h 257175"/>
                  <a:gd name="connsiteX5" fmla="*/ 189552 w 257175"/>
                  <a:gd name="connsiteY5" fmla="*/ 29964 h 257175"/>
                  <a:gd name="connsiteX6" fmla="*/ 189224 w 257175"/>
                  <a:gd name="connsiteY6" fmla="*/ 30480 h 257175"/>
                  <a:gd name="connsiteX7" fmla="*/ 184462 w 257175"/>
                  <a:gd name="connsiteY7" fmla="*/ 38481 h 257175"/>
                  <a:gd name="connsiteX8" fmla="*/ 186748 w 257175"/>
                  <a:gd name="connsiteY8" fmla="*/ 48197 h 257175"/>
                  <a:gd name="connsiteX9" fmla="*/ 229991 w 257175"/>
                  <a:gd name="connsiteY9" fmla="*/ 130207 h 257175"/>
                  <a:gd name="connsiteX10" fmla="*/ 132646 w 257175"/>
                  <a:gd name="connsiteY10" fmla="*/ 229172 h 257175"/>
                  <a:gd name="connsiteX11" fmla="*/ 34575 w 257175"/>
                  <a:gd name="connsiteY11" fmla="*/ 129321 h 257175"/>
                  <a:gd name="connsiteX12" fmla="*/ 121311 w 257175"/>
                  <a:gd name="connsiteY12" fmla="*/ 32004 h 257175"/>
                  <a:gd name="connsiteX13" fmla="*/ 121311 w 257175"/>
                  <a:gd name="connsiteY13" fmla="*/ 98679 h 257175"/>
                  <a:gd name="connsiteX14" fmla="*/ 98986 w 257175"/>
                  <a:gd name="connsiteY14" fmla="*/ 140816 h 257175"/>
                  <a:gd name="connsiteX15" fmla="*/ 141123 w 257175"/>
                  <a:gd name="connsiteY15" fmla="*/ 163140 h 257175"/>
                  <a:gd name="connsiteX16" fmla="*/ 163448 w 257175"/>
                  <a:gd name="connsiteY16" fmla="*/ 121004 h 257175"/>
                  <a:gd name="connsiteX17" fmla="*/ 141123 w 257175"/>
                  <a:gd name="connsiteY17" fmla="*/ 98679 h 257175"/>
                  <a:gd name="connsiteX18" fmla="*/ 141123 w 257175"/>
                  <a:gd name="connsiteY18" fmla="*/ 15240 h 257175"/>
                  <a:gd name="connsiteX19" fmla="*/ 133884 w 257175"/>
                  <a:gd name="connsiteY19" fmla="*/ 7620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7175" h="257175">
                    <a:moveTo>
                      <a:pt x="131217" y="7144"/>
                    </a:moveTo>
                    <a:cubicBezTo>
                      <a:pt x="62830" y="7007"/>
                      <a:pt x="7281" y="62334"/>
                      <a:pt x="7144" y="130721"/>
                    </a:cubicBezTo>
                    <a:cubicBezTo>
                      <a:pt x="7007" y="199107"/>
                      <a:pt x="62334" y="254656"/>
                      <a:pt x="130721" y="254794"/>
                    </a:cubicBezTo>
                    <a:cubicBezTo>
                      <a:pt x="199107" y="254931"/>
                      <a:pt x="254656" y="199604"/>
                      <a:pt x="254794" y="131217"/>
                    </a:cubicBezTo>
                    <a:cubicBezTo>
                      <a:pt x="254876" y="89829"/>
                      <a:pt x="234276" y="51136"/>
                      <a:pt x="199892" y="28099"/>
                    </a:cubicBezTo>
                    <a:cubicBezTo>
                      <a:pt x="196522" y="25759"/>
                      <a:pt x="191893" y="26594"/>
                      <a:pt x="189552" y="29964"/>
                    </a:cubicBezTo>
                    <a:cubicBezTo>
                      <a:pt x="189436" y="30131"/>
                      <a:pt x="189326" y="30304"/>
                      <a:pt x="189224" y="30480"/>
                    </a:cubicBezTo>
                    <a:lnTo>
                      <a:pt x="184462" y="38481"/>
                    </a:lnTo>
                    <a:cubicBezTo>
                      <a:pt x="182702" y="41838"/>
                      <a:pt x="183676" y="45977"/>
                      <a:pt x="186748" y="48197"/>
                    </a:cubicBezTo>
                    <a:cubicBezTo>
                      <a:pt x="213868" y="66673"/>
                      <a:pt x="230065" y="97391"/>
                      <a:pt x="229991" y="130207"/>
                    </a:cubicBezTo>
                    <a:cubicBezTo>
                      <a:pt x="229251" y="183929"/>
                      <a:pt x="186348" y="227546"/>
                      <a:pt x="132646" y="229172"/>
                    </a:cubicBezTo>
                    <a:cubicBezTo>
                      <a:pt x="77991" y="228680"/>
                      <a:pt x="34084" y="183975"/>
                      <a:pt x="34575" y="129321"/>
                    </a:cubicBezTo>
                    <a:cubicBezTo>
                      <a:pt x="35022" y="79732"/>
                      <a:pt x="72100" y="38130"/>
                      <a:pt x="121311" y="32004"/>
                    </a:cubicBezTo>
                    <a:lnTo>
                      <a:pt x="121311" y="98679"/>
                    </a:lnTo>
                    <a:cubicBezTo>
                      <a:pt x="103511" y="104150"/>
                      <a:pt x="93515" y="123015"/>
                      <a:pt x="98986" y="140816"/>
                    </a:cubicBezTo>
                    <a:cubicBezTo>
                      <a:pt x="104457" y="158616"/>
                      <a:pt x="123323" y="168611"/>
                      <a:pt x="141123" y="163140"/>
                    </a:cubicBezTo>
                    <a:cubicBezTo>
                      <a:pt x="158923" y="157669"/>
                      <a:pt x="168918" y="138804"/>
                      <a:pt x="163448" y="121004"/>
                    </a:cubicBezTo>
                    <a:cubicBezTo>
                      <a:pt x="160165" y="110323"/>
                      <a:pt x="151804" y="101962"/>
                      <a:pt x="141123" y="98679"/>
                    </a:cubicBezTo>
                    <a:lnTo>
                      <a:pt x="141123" y="15240"/>
                    </a:lnTo>
                    <a:cubicBezTo>
                      <a:pt x="141178" y="11157"/>
                      <a:pt x="137965" y="7775"/>
                      <a:pt x="133884" y="7620"/>
                    </a:cubicBezTo>
                    <a:close/>
                  </a:path>
                </a:pathLst>
              </a:custGeom>
              <a:solidFill>
                <a:srgbClr val="285EF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5095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72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F Dewi Semibold"/>
                  <a:ea typeface="+mn-ea"/>
                  <a:cs typeface="+mn-cs"/>
                </a:endParaRPr>
              </a:p>
            </p:txBody>
          </p:sp>
          <p:sp>
            <p:nvSpPr>
              <p:cNvPr id="180" name="Полилиния: фигура 179">
                <a:extLst>
                  <a:ext uri="{FF2B5EF4-FFF2-40B4-BE49-F238E27FC236}">
                    <a16:creationId xmlns:a16="http://schemas.microsoft.com/office/drawing/2014/main" id="{8C13B74E-6C26-4939-92AB-B93841A96747}"/>
                  </a:ext>
                </a:extLst>
              </p:cNvPr>
              <p:cNvSpPr/>
              <p:nvPr/>
            </p:nvSpPr>
            <p:spPr>
              <a:xfrm>
                <a:off x="4068263" y="805389"/>
                <a:ext cx="590550" cy="590550"/>
              </a:xfrm>
              <a:custGeom>
                <a:avLst/>
                <a:gdLst>
                  <a:gd name="connsiteX0" fmla="*/ 589693 w 590550"/>
                  <a:gd name="connsiteY0" fmla="*/ 297614 h 590550"/>
                  <a:gd name="connsiteX1" fmla="*/ 551593 w 590550"/>
                  <a:gd name="connsiteY1" fmla="*/ 153786 h 590550"/>
                  <a:gd name="connsiteX2" fmla="*/ 541401 w 590550"/>
                  <a:gd name="connsiteY2" fmla="*/ 150834 h 590550"/>
                  <a:gd name="connsiteX3" fmla="*/ 516731 w 590550"/>
                  <a:gd name="connsiteY3" fmla="*/ 164454 h 590550"/>
                  <a:gd name="connsiteX4" fmla="*/ 483108 w 590550"/>
                  <a:gd name="connsiteY4" fmla="*/ 183504 h 590550"/>
                  <a:gd name="connsiteX5" fmla="*/ 184841 w 590550"/>
                  <a:gd name="connsiteY5" fmla="*/ 113154 h 590550"/>
                  <a:gd name="connsiteX6" fmla="*/ 114491 w 590550"/>
                  <a:gd name="connsiteY6" fmla="*/ 183504 h 590550"/>
                  <a:gd name="connsiteX7" fmla="*/ 73152 w 590550"/>
                  <a:gd name="connsiteY7" fmla="*/ 159882 h 590550"/>
                  <a:gd name="connsiteX8" fmla="*/ 426815 w 590550"/>
                  <a:gd name="connsiteY8" fmla="*/ 67014 h 590550"/>
                  <a:gd name="connsiteX9" fmla="*/ 436912 w 590550"/>
                  <a:gd name="connsiteY9" fmla="*/ 63966 h 590550"/>
                  <a:gd name="connsiteX10" fmla="*/ 443103 w 590550"/>
                  <a:gd name="connsiteY10" fmla="*/ 54441 h 590550"/>
                  <a:gd name="connsiteX11" fmla="*/ 440580 w 590550"/>
                  <a:gd name="connsiteY11" fmla="*/ 44103 h 590550"/>
                  <a:gd name="connsiteX12" fmla="*/ 440341 w 590550"/>
                  <a:gd name="connsiteY12" fmla="*/ 43963 h 590550"/>
                  <a:gd name="connsiteX13" fmla="*/ 44536 w 590550"/>
                  <a:gd name="connsiteY13" fmla="*/ 156603 h 590550"/>
                  <a:gd name="connsiteX14" fmla="*/ 44196 w 590550"/>
                  <a:gd name="connsiteY14" fmla="*/ 157215 h 590550"/>
                  <a:gd name="connsiteX15" fmla="*/ 46863 w 590550"/>
                  <a:gd name="connsiteY15" fmla="*/ 167312 h 590550"/>
                  <a:gd name="connsiteX16" fmla="*/ 63341 w 590550"/>
                  <a:gd name="connsiteY16" fmla="*/ 176837 h 590550"/>
                  <a:gd name="connsiteX17" fmla="*/ 63341 w 590550"/>
                  <a:gd name="connsiteY17" fmla="*/ 176837 h 590550"/>
                  <a:gd name="connsiteX18" fmla="*/ 104870 w 590550"/>
                  <a:gd name="connsiteY18" fmla="*/ 200840 h 590550"/>
                  <a:gd name="connsiteX19" fmla="*/ 82296 w 590550"/>
                  <a:gd name="connsiteY19" fmla="*/ 297614 h 590550"/>
                  <a:gd name="connsiteX20" fmla="*/ 82296 w 590550"/>
                  <a:gd name="connsiteY20" fmla="*/ 299709 h 590550"/>
                  <a:gd name="connsiteX21" fmla="*/ 176593 w 590550"/>
                  <a:gd name="connsiteY21" fmla="*/ 478494 h 590550"/>
                  <a:gd name="connsiteX22" fmla="*/ 187285 w 590550"/>
                  <a:gd name="connsiteY22" fmla="*/ 476318 h 590550"/>
                  <a:gd name="connsiteX23" fmla="*/ 187357 w 590550"/>
                  <a:gd name="connsiteY23" fmla="*/ 476208 h 590550"/>
                  <a:gd name="connsiteX24" fmla="*/ 193262 w 590550"/>
                  <a:gd name="connsiteY24" fmla="*/ 466683 h 590550"/>
                  <a:gd name="connsiteX25" fmla="*/ 191072 w 590550"/>
                  <a:gd name="connsiteY25" fmla="*/ 456396 h 590550"/>
                  <a:gd name="connsiteX26" fmla="*/ 138698 w 590550"/>
                  <a:gd name="connsiteY26" fmla="*/ 189519 h 590550"/>
                  <a:gd name="connsiteX27" fmla="*/ 405575 w 590550"/>
                  <a:gd name="connsiteY27" fmla="*/ 137146 h 590550"/>
                  <a:gd name="connsiteX28" fmla="*/ 457948 w 590550"/>
                  <a:gd name="connsiteY28" fmla="*/ 404022 h 590550"/>
                  <a:gd name="connsiteX29" fmla="*/ 250603 w 590550"/>
                  <a:gd name="connsiteY29" fmla="*/ 483066 h 590550"/>
                  <a:gd name="connsiteX30" fmla="*/ 241078 w 590550"/>
                  <a:gd name="connsiteY30" fmla="*/ 488209 h 590550"/>
                  <a:gd name="connsiteX31" fmla="*/ 237744 w 590550"/>
                  <a:gd name="connsiteY31" fmla="*/ 499258 h 590550"/>
                  <a:gd name="connsiteX32" fmla="*/ 242509 w 590550"/>
                  <a:gd name="connsiteY32" fmla="*/ 508623 h 590550"/>
                  <a:gd name="connsiteX33" fmla="*/ 243078 w 590550"/>
                  <a:gd name="connsiteY33" fmla="*/ 508783 h 590550"/>
                  <a:gd name="connsiteX34" fmla="*/ 288608 w 590550"/>
                  <a:gd name="connsiteY34" fmla="*/ 515736 h 590550"/>
                  <a:gd name="connsiteX35" fmla="*/ 288608 w 590550"/>
                  <a:gd name="connsiteY35" fmla="*/ 562599 h 590550"/>
                  <a:gd name="connsiteX36" fmla="*/ 33242 w 590550"/>
                  <a:gd name="connsiteY36" fmla="*/ 305424 h 590550"/>
                  <a:gd name="connsiteX37" fmla="*/ 25622 w 590550"/>
                  <a:gd name="connsiteY37" fmla="*/ 298090 h 590550"/>
                  <a:gd name="connsiteX38" fmla="*/ 14764 w 590550"/>
                  <a:gd name="connsiteY38" fmla="*/ 298090 h 590550"/>
                  <a:gd name="connsiteX39" fmla="*/ 7144 w 590550"/>
                  <a:gd name="connsiteY39" fmla="*/ 305710 h 590550"/>
                  <a:gd name="connsiteX40" fmla="*/ 298895 w 590550"/>
                  <a:gd name="connsiteY40" fmla="*/ 589936 h 590550"/>
                  <a:gd name="connsiteX41" fmla="*/ 301371 w 590550"/>
                  <a:gd name="connsiteY41" fmla="*/ 589936 h 590550"/>
                  <a:gd name="connsiteX42" fmla="*/ 308801 w 590550"/>
                  <a:gd name="connsiteY42" fmla="*/ 582411 h 590550"/>
                  <a:gd name="connsiteX43" fmla="*/ 308801 w 590550"/>
                  <a:gd name="connsiteY43" fmla="*/ 562314 h 590550"/>
                  <a:gd name="connsiteX44" fmla="*/ 308801 w 590550"/>
                  <a:gd name="connsiteY44" fmla="*/ 562314 h 590550"/>
                  <a:gd name="connsiteX45" fmla="*/ 308801 w 590550"/>
                  <a:gd name="connsiteY45" fmla="*/ 516022 h 590550"/>
                  <a:gd name="connsiteX46" fmla="*/ 515493 w 590550"/>
                  <a:gd name="connsiteY46" fmla="*/ 299709 h 590550"/>
                  <a:gd name="connsiteX47" fmla="*/ 515493 w 590550"/>
                  <a:gd name="connsiteY47" fmla="*/ 297614 h 590550"/>
                  <a:gd name="connsiteX48" fmla="*/ 492919 w 590550"/>
                  <a:gd name="connsiteY48" fmla="*/ 201221 h 590550"/>
                  <a:gd name="connsiteX49" fmla="*/ 534448 w 590550"/>
                  <a:gd name="connsiteY49" fmla="*/ 177218 h 590550"/>
                  <a:gd name="connsiteX50" fmla="*/ 434150 w 590550"/>
                  <a:gd name="connsiteY50" fmla="*/ 526023 h 590550"/>
                  <a:gd name="connsiteX51" fmla="*/ 431387 w 590550"/>
                  <a:gd name="connsiteY51" fmla="*/ 536310 h 590550"/>
                  <a:gd name="connsiteX52" fmla="*/ 437388 w 590550"/>
                  <a:gd name="connsiteY52" fmla="*/ 546788 h 590550"/>
                  <a:gd name="connsiteX53" fmla="*/ 447822 w 590550"/>
                  <a:gd name="connsiteY53" fmla="*/ 549480 h 590550"/>
                  <a:gd name="connsiteX54" fmla="*/ 447865 w 590550"/>
                  <a:gd name="connsiteY54" fmla="*/ 549455 h 590550"/>
                  <a:gd name="connsiteX55" fmla="*/ 589693 w 590550"/>
                  <a:gd name="connsiteY55" fmla="*/ 299709 h 590550"/>
                  <a:gd name="connsiteX56" fmla="*/ 589693 w 590550"/>
                  <a:gd name="connsiteY56" fmla="*/ 297614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590550" h="590550">
                    <a:moveTo>
                      <a:pt x="589693" y="297614"/>
                    </a:moveTo>
                    <a:cubicBezTo>
                      <a:pt x="589746" y="247170"/>
                      <a:pt x="576612" y="197589"/>
                      <a:pt x="551593" y="153786"/>
                    </a:cubicBezTo>
                    <a:cubicBezTo>
                      <a:pt x="549552" y="150210"/>
                      <a:pt x="545038" y="148902"/>
                      <a:pt x="541401" y="150834"/>
                    </a:cubicBezTo>
                    <a:lnTo>
                      <a:pt x="516731" y="164454"/>
                    </a:lnTo>
                    <a:lnTo>
                      <a:pt x="483108" y="183504"/>
                    </a:lnTo>
                    <a:cubicBezTo>
                      <a:pt x="420171" y="81714"/>
                      <a:pt x="286632" y="50216"/>
                      <a:pt x="184841" y="113154"/>
                    </a:cubicBezTo>
                    <a:cubicBezTo>
                      <a:pt x="156252" y="130830"/>
                      <a:pt x="132167" y="154915"/>
                      <a:pt x="114491" y="183504"/>
                    </a:cubicBezTo>
                    <a:lnTo>
                      <a:pt x="73152" y="159882"/>
                    </a:lnTo>
                    <a:cubicBezTo>
                      <a:pt x="147623" y="39853"/>
                      <a:pt x="302981" y="-942"/>
                      <a:pt x="426815" y="67014"/>
                    </a:cubicBezTo>
                    <a:cubicBezTo>
                      <a:pt x="430449" y="68921"/>
                      <a:pt x="434940" y="67565"/>
                      <a:pt x="436912" y="63966"/>
                    </a:cubicBezTo>
                    <a:lnTo>
                      <a:pt x="443103" y="54441"/>
                    </a:lnTo>
                    <a:cubicBezTo>
                      <a:pt x="445261" y="50889"/>
                      <a:pt x="444131" y="46261"/>
                      <a:pt x="440580" y="44103"/>
                    </a:cubicBezTo>
                    <a:cubicBezTo>
                      <a:pt x="440501" y="44055"/>
                      <a:pt x="440421" y="44008"/>
                      <a:pt x="440341" y="43963"/>
                    </a:cubicBezTo>
                    <a:cubicBezTo>
                      <a:pt x="299938" y="-34231"/>
                      <a:pt x="122730" y="16200"/>
                      <a:pt x="44536" y="156603"/>
                    </a:cubicBezTo>
                    <a:cubicBezTo>
                      <a:pt x="44423" y="156807"/>
                      <a:pt x="44309" y="157011"/>
                      <a:pt x="44196" y="157215"/>
                    </a:cubicBezTo>
                    <a:cubicBezTo>
                      <a:pt x="42225" y="160750"/>
                      <a:pt x="43403" y="165211"/>
                      <a:pt x="46863" y="167312"/>
                    </a:cubicBezTo>
                    <a:lnTo>
                      <a:pt x="63341" y="176837"/>
                    </a:lnTo>
                    <a:lnTo>
                      <a:pt x="63341" y="176837"/>
                    </a:lnTo>
                    <a:lnTo>
                      <a:pt x="104870" y="200840"/>
                    </a:lnTo>
                    <a:cubicBezTo>
                      <a:pt x="89934" y="230908"/>
                      <a:pt x="82205" y="264041"/>
                      <a:pt x="82296" y="297614"/>
                    </a:cubicBezTo>
                    <a:lnTo>
                      <a:pt x="82296" y="299709"/>
                    </a:lnTo>
                    <a:cubicBezTo>
                      <a:pt x="82257" y="371224"/>
                      <a:pt x="117551" y="438141"/>
                      <a:pt x="176593" y="478494"/>
                    </a:cubicBezTo>
                    <a:cubicBezTo>
                      <a:pt x="180147" y="480845"/>
                      <a:pt x="184934" y="479871"/>
                      <a:pt x="187285" y="476318"/>
                    </a:cubicBezTo>
                    <a:cubicBezTo>
                      <a:pt x="187309" y="476281"/>
                      <a:pt x="187333" y="476245"/>
                      <a:pt x="187357" y="476208"/>
                    </a:cubicBezTo>
                    <a:lnTo>
                      <a:pt x="193262" y="466683"/>
                    </a:lnTo>
                    <a:cubicBezTo>
                      <a:pt x="195448" y="463228"/>
                      <a:pt x="194475" y="458660"/>
                      <a:pt x="191072" y="456396"/>
                    </a:cubicBezTo>
                    <a:cubicBezTo>
                      <a:pt x="102913" y="397162"/>
                      <a:pt x="79465" y="277677"/>
                      <a:pt x="138698" y="189519"/>
                    </a:cubicBezTo>
                    <a:cubicBezTo>
                      <a:pt x="197932" y="101361"/>
                      <a:pt x="317416" y="77912"/>
                      <a:pt x="405575" y="137146"/>
                    </a:cubicBezTo>
                    <a:cubicBezTo>
                      <a:pt x="493733" y="196379"/>
                      <a:pt x="517182" y="315864"/>
                      <a:pt x="457948" y="404022"/>
                    </a:cubicBezTo>
                    <a:cubicBezTo>
                      <a:pt x="412537" y="471609"/>
                      <a:pt x="329482" y="503271"/>
                      <a:pt x="250603" y="483066"/>
                    </a:cubicBezTo>
                    <a:cubicBezTo>
                      <a:pt x="246556" y="481891"/>
                      <a:pt x="242315" y="484181"/>
                      <a:pt x="241078" y="488209"/>
                    </a:cubicBezTo>
                    <a:lnTo>
                      <a:pt x="237744" y="499258"/>
                    </a:lnTo>
                    <a:cubicBezTo>
                      <a:pt x="236474" y="503160"/>
                      <a:pt x="238607" y="507352"/>
                      <a:pt x="242509" y="508623"/>
                    </a:cubicBezTo>
                    <a:cubicBezTo>
                      <a:pt x="242696" y="508684"/>
                      <a:pt x="242886" y="508737"/>
                      <a:pt x="243078" y="508783"/>
                    </a:cubicBezTo>
                    <a:cubicBezTo>
                      <a:pt x="257954" y="512762"/>
                      <a:pt x="273222" y="515093"/>
                      <a:pt x="288608" y="515736"/>
                    </a:cubicBezTo>
                    <a:lnTo>
                      <a:pt x="288608" y="562599"/>
                    </a:lnTo>
                    <a:cubicBezTo>
                      <a:pt x="149086" y="557401"/>
                      <a:pt x="37455" y="444979"/>
                      <a:pt x="33242" y="305424"/>
                    </a:cubicBezTo>
                    <a:cubicBezTo>
                      <a:pt x="33089" y="301328"/>
                      <a:pt x="29722" y="298087"/>
                      <a:pt x="25622" y="298090"/>
                    </a:cubicBezTo>
                    <a:lnTo>
                      <a:pt x="14764" y="298090"/>
                    </a:lnTo>
                    <a:cubicBezTo>
                      <a:pt x="10555" y="298090"/>
                      <a:pt x="7144" y="301502"/>
                      <a:pt x="7144" y="305710"/>
                    </a:cubicBezTo>
                    <a:cubicBezTo>
                      <a:pt x="8954" y="459253"/>
                      <a:pt x="142780" y="591460"/>
                      <a:pt x="298895" y="589936"/>
                    </a:cubicBezTo>
                    <a:lnTo>
                      <a:pt x="301371" y="589936"/>
                    </a:lnTo>
                    <a:cubicBezTo>
                      <a:pt x="305468" y="589834"/>
                      <a:pt x="308751" y="586510"/>
                      <a:pt x="308801" y="582411"/>
                    </a:cubicBezTo>
                    <a:lnTo>
                      <a:pt x="308801" y="562314"/>
                    </a:lnTo>
                    <a:lnTo>
                      <a:pt x="308801" y="562314"/>
                    </a:lnTo>
                    <a:lnTo>
                      <a:pt x="308801" y="516022"/>
                    </a:lnTo>
                    <a:cubicBezTo>
                      <a:pt x="424450" y="510776"/>
                      <a:pt x="515510" y="415478"/>
                      <a:pt x="515493" y="299709"/>
                    </a:cubicBezTo>
                    <a:lnTo>
                      <a:pt x="515493" y="297614"/>
                    </a:lnTo>
                    <a:cubicBezTo>
                      <a:pt x="515570" y="264164"/>
                      <a:pt x="507840" y="231158"/>
                      <a:pt x="492919" y="201221"/>
                    </a:cubicBezTo>
                    <a:lnTo>
                      <a:pt x="534448" y="177218"/>
                    </a:lnTo>
                    <a:cubicBezTo>
                      <a:pt x="599459" y="301622"/>
                      <a:pt x="555311" y="455153"/>
                      <a:pt x="434150" y="526023"/>
                    </a:cubicBezTo>
                    <a:cubicBezTo>
                      <a:pt x="430587" y="528133"/>
                      <a:pt x="429361" y="532700"/>
                      <a:pt x="431387" y="536310"/>
                    </a:cubicBezTo>
                    <a:lnTo>
                      <a:pt x="437388" y="546788"/>
                    </a:lnTo>
                    <a:cubicBezTo>
                      <a:pt x="439526" y="550413"/>
                      <a:pt x="444198" y="551618"/>
                      <a:pt x="447822" y="549480"/>
                    </a:cubicBezTo>
                    <a:cubicBezTo>
                      <a:pt x="447837" y="549472"/>
                      <a:pt x="447851" y="549463"/>
                      <a:pt x="447865" y="549455"/>
                    </a:cubicBezTo>
                    <a:cubicBezTo>
                      <a:pt x="535849" y="497017"/>
                      <a:pt x="589732" y="402135"/>
                      <a:pt x="589693" y="299709"/>
                    </a:cubicBezTo>
                    <a:lnTo>
                      <a:pt x="589693" y="297614"/>
                    </a:lnTo>
                    <a:close/>
                  </a:path>
                </a:pathLst>
              </a:custGeom>
              <a:solidFill>
                <a:srgbClr val="285EF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5095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72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F Dewi Semibold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85" name="Группа 184">
            <a:extLst>
              <a:ext uri="{FF2B5EF4-FFF2-40B4-BE49-F238E27FC236}">
                <a16:creationId xmlns:a16="http://schemas.microsoft.com/office/drawing/2014/main" id="{F3931FE0-80C6-4C05-971A-BEB72387ED51}"/>
              </a:ext>
            </a:extLst>
          </p:cNvPr>
          <p:cNvGrpSpPr>
            <a:grpSpLocks noChangeAspect="1"/>
          </p:cNvGrpSpPr>
          <p:nvPr/>
        </p:nvGrpSpPr>
        <p:grpSpPr>
          <a:xfrm>
            <a:off x="5133913" y="4414862"/>
            <a:ext cx="720000" cy="720000"/>
            <a:chOff x="9894039" y="4414862"/>
            <a:chExt cx="864000" cy="864000"/>
          </a:xfrm>
        </p:grpSpPr>
        <p:sp>
          <p:nvSpPr>
            <p:cNvPr id="186" name="Прямоугольник: скругленные углы 185">
              <a:extLst>
                <a:ext uri="{FF2B5EF4-FFF2-40B4-BE49-F238E27FC236}">
                  <a16:creationId xmlns:a16="http://schemas.microsoft.com/office/drawing/2014/main" id="{FD6DEAEC-67AD-4435-8EEC-E8C206B21D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94039" y="4414862"/>
              <a:ext cx="864000" cy="864000"/>
            </a:xfrm>
            <a:prstGeom prst="roundRect">
              <a:avLst/>
            </a:prstGeom>
            <a:solidFill>
              <a:schemeClr val="tx1">
                <a:alpha val="3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0" rIns="144000" bIns="48000" rtlCol="0" anchor="ctr"/>
            <a:lstStyle/>
            <a:p>
              <a:pPr marL="0" marR="0" lvl="0" indent="0" algn="l" defTabSz="9509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BFBFCE"/>
                </a:solidFill>
                <a:effectLst/>
                <a:uLnTx/>
                <a:uFillTx/>
                <a:latin typeface="RF Dewi Semibold"/>
                <a:ea typeface="+mn-ea"/>
                <a:cs typeface="+mn-cs"/>
              </a:endParaRPr>
            </a:p>
          </p:txBody>
        </p:sp>
        <p:pic>
          <p:nvPicPr>
            <p:cNvPr id="187" name="Рисунок 186">
              <a:extLst>
                <a:ext uri="{FF2B5EF4-FFF2-40B4-BE49-F238E27FC236}">
                  <a16:creationId xmlns:a16="http://schemas.microsoft.com/office/drawing/2014/main" id="{DD40ED6C-9A96-4A3C-9E7F-833143E13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948039" y="4756820"/>
              <a:ext cx="756000" cy="180084"/>
            </a:xfrm>
            <a:prstGeom prst="rect">
              <a:avLst/>
            </a:prstGeom>
          </p:spPr>
        </p:pic>
      </p:grpSp>
      <p:grpSp>
        <p:nvGrpSpPr>
          <p:cNvPr id="189" name="Группа 188">
            <a:extLst>
              <a:ext uri="{FF2B5EF4-FFF2-40B4-BE49-F238E27FC236}">
                <a16:creationId xmlns:a16="http://schemas.microsoft.com/office/drawing/2014/main" id="{078BFFF0-492B-487E-9B45-A45AABD86365}"/>
              </a:ext>
            </a:extLst>
          </p:cNvPr>
          <p:cNvGrpSpPr>
            <a:grpSpLocks noChangeAspect="1"/>
          </p:cNvGrpSpPr>
          <p:nvPr/>
        </p:nvGrpSpPr>
        <p:grpSpPr>
          <a:xfrm>
            <a:off x="379043" y="4414862"/>
            <a:ext cx="720000" cy="720000"/>
            <a:chOff x="9297713" y="1915877"/>
            <a:chExt cx="864000" cy="864000"/>
          </a:xfrm>
        </p:grpSpPr>
        <p:sp>
          <p:nvSpPr>
            <p:cNvPr id="190" name="Прямоугольник: скругленные углы 189">
              <a:extLst>
                <a:ext uri="{FF2B5EF4-FFF2-40B4-BE49-F238E27FC236}">
                  <a16:creationId xmlns:a16="http://schemas.microsoft.com/office/drawing/2014/main" id="{BB4C1D0E-653A-475B-83A7-81A0265D9B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7713" y="1915877"/>
              <a:ext cx="864000" cy="864000"/>
            </a:xfrm>
            <a:prstGeom prst="roundRect">
              <a:avLst/>
            </a:prstGeom>
            <a:solidFill>
              <a:schemeClr val="tx1">
                <a:alpha val="3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0" rIns="144000" bIns="48000" rtlCol="0" anchor="ctr"/>
            <a:lstStyle/>
            <a:p>
              <a:pPr marL="0" marR="0" lvl="0" indent="0" algn="l" defTabSz="9509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BFBFCE"/>
                </a:solidFill>
                <a:effectLst/>
                <a:uLnTx/>
                <a:uFillTx/>
                <a:latin typeface="RF Dewi Semibold"/>
                <a:ea typeface="+mn-ea"/>
                <a:cs typeface="+mn-cs"/>
              </a:endParaRPr>
            </a:p>
          </p:txBody>
        </p:sp>
        <p:grpSp>
          <p:nvGrpSpPr>
            <p:cNvPr id="191" name="Группа 190">
              <a:extLst>
                <a:ext uri="{FF2B5EF4-FFF2-40B4-BE49-F238E27FC236}">
                  <a16:creationId xmlns:a16="http://schemas.microsoft.com/office/drawing/2014/main" id="{20CE738B-7206-4248-95B6-BC22FE36E10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7587" y="2059877"/>
              <a:ext cx="544252" cy="576000"/>
              <a:chOff x="7343148" y="801619"/>
              <a:chExt cx="685800" cy="685800"/>
            </a:xfrm>
          </p:grpSpPr>
          <p:sp>
            <p:nvSpPr>
              <p:cNvPr id="192" name="Овал 191">
                <a:extLst>
                  <a:ext uri="{FF2B5EF4-FFF2-40B4-BE49-F238E27FC236}">
                    <a16:creationId xmlns:a16="http://schemas.microsoft.com/office/drawing/2014/main" id="{9EBED901-ADD2-4C15-9C45-B1DECD5EC433}"/>
                  </a:ext>
                </a:extLst>
              </p:cNvPr>
              <p:cNvSpPr/>
              <p:nvPr/>
            </p:nvSpPr>
            <p:spPr>
              <a:xfrm>
                <a:off x="7376485" y="834956"/>
                <a:ext cx="619125" cy="619125"/>
              </a:xfrm>
              <a:prstGeom prst="ellipse">
                <a:avLst/>
              </a:prstGeom>
              <a:gradFill flip="none" rotWithShape="1">
                <a:gsLst>
                  <a:gs pos="0">
                    <a:srgbClr val="F76F30"/>
                  </a:gs>
                  <a:gs pos="100000">
                    <a:srgbClr val="F3522C"/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5095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72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F Dewi Semibold"/>
                  <a:ea typeface="+mn-ea"/>
                  <a:cs typeface="+mn-cs"/>
                </a:endParaRPr>
              </a:p>
            </p:txBody>
          </p:sp>
          <p:sp>
            <p:nvSpPr>
              <p:cNvPr id="193" name="Полилиния: фигура 192">
                <a:extLst>
                  <a:ext uri="{FF2B5EF4-FFF2-40B4-BE49-F238E27FC236}">
                    <a16:creationId xmlns:a16="http://schemas.microsoft.com/office/drawing/2014/main" id="{F8BC2AE5-4093-49BB-81A4-FAFFF4377222}"/>
                  </a:ext>
                </a:extLst>
              </p:cNvPr>
              <p:cNvSpPr/>
              <p:nvPr/>
            </p:nvSpPr>
            <p:spPr>
              <a:xfrm>
                <a:off x="7343148" y="801619"/>
                <a:ext cx="685800" cy="685800"/>
              </a:xfrm>
              <a:custGeom>
                <a:avLst/>
                <a:gdLst>
                  <a:gd name="connsiteX0" fmla="*/ 444062 w 685800"/>
                  <a:gd name="connsiteY0" fmla="*/ 519678 h 685800"/>
                  <a:gd name="connsiteX1" fmla="*/ 507189 w 685800"/>
                  <a:gd name="connsiteY1" fmla="*/ 375075 h 685800"/>
                  <a:gd name="connsiteX2" fmla="*/ 407555 w 685800"/>
                  <a:gd name="connsiteY2" fmla="*/ 157522 h 685800"/>
                  <a:gd name="connsiteX3" fmla="*/ 402547 w 685800"/>
                  <a:gd name="connsiteY3" fmla="*/ 150063 h 685800"/>
                  <a:gd name="connsiteX4" fmla="*/ 329723 w 685800"/>
                  <a:gd name="connsiteY4" fmla="*/ 265488 h 685800"/>
                  <a:gd name="connsiteX5" fmla="*/ 342788 w 685800"/>
                  <a:gd name="connsiteY5" fmla="*/ 445746 h 685800"/>
                  <a:gd name="connsiteX6" fmla="*/ 352698 w 685800"/>
                  <a:gd name="connsiteY6" fmla="*/ 343086 h 685800"/>
                  <a:gd name="connsiteX7" fmla="*/ 401908 w 685800"/>
                  <a:gd name="connsiteY7" fmla="*/ 272820 h 685800"/>
                  <a:gd name="connsiteX8" fmla="*/ 439588 w 685800"/>
                  <a:gd name="connsiteY8" fmla="*/ 373434 h 685800"/>
                  <a:gd name="connsiteX9" fmla="*/ 326911 w 685800"/>
                  <a:gd name="connsiteY9" fmla="*/ 492483 h 685800"/>
                  <a:gd name="connsiteX10" fmla="*/ 220073 w 685800"/>
                  <a:gd name="connsiteY10" fmla="*/ 368171 h 685800"/>
                  <a:gd name="connsiteX11" fmla="*/ 283668 w 685800"/>
                  <a:gd name="connsiteY11" fmla="*/ 238998 h 685800"/>
                  <a:gd name="connsiteX12" fmla="*/ 295539 w 685800"/>
                  <a:gd name="connsiteY12" fmla="*/ 222736 h 685800"/>
                  <a:gd name="connsiteX13" fmla="*/ 299397 w 685800"/>
                  <a:gd name="connsiteY13" fmla="*/ 217516 h 685800"/>
                  <a:gd name="connsiteX14" fmla="*/ 338398 w 685800"/>
                  <a:gd name="connsiteY14" fmla="*/ 74746 h 685800"/>
                  <a:gd name="connsiteX15" fmla="*/ 566757 w 685800"/>
                  <a:gd name="connsiteY15" fmla="*/ 311843 h 685800"/>
                  <a:gd name="connsiteX16" fmla="*/ 444041 w 685800"/>
                  <a:gd name="connsiteY16" fmla="*/ 519656 h 685800"/>
                  <a:gd name="connsiteX17" fmla="*/ 92158 w 685800"/>
                  <a:gd name="connsiteY17" fmla="*/ 311864 h 685800"/>
                  <a:gd name="connsiteX18" fmla="*/ 320730 w 685800"/>
                  <a:gd name="connsiteY18" fmla="*/ 74767 h 685800"/>
                  <a:gd name="connsiteX19" fmla="*/ 152471 w 685800"/>
                  <a:gd name="connsiteY19" fmla="*/ 366572 h 685800"/>
                  <a:gd name="connsiteX20" fmla="*/ 215086 w 685800"/>
                  <a:gd name="connsiteY20" fmla="*/ 519806 h 685800"/>
                  <a:gd name="connsiteX21" fmla="*/ 92158 w 685800"/>
                  <a:gd name="connsiteY21" fmla="*/ 311864 h 685800"/>
                  <a:gd name="connsiteX22" fmla="*/ 345282 w 685800"/>
                  <a:gd name="connsiteY22" fmla="*/ 7144 h 685800"/>
                  <a:gd name="connsiteX23" fmla="*/ 7144 w 685800"/>
                  <a:gd name="connsiteY23" fmla="*/ 345281 h 685800"/>
                  <a:gd name="connsiteX24" fmla="*/ 345282 w 685800"/>
                  <a:gd name="connsiteY24" fmla="*/ 683419 h 685800"/>
                  <a:gd name="connsiteX25" fmla="*/ 683419 w 685800"/>
                  <a:gd name="connsiteY25" fmla="*/ 345281 h 685800"/>
                  <a:gd name="connsiteX26" fmla="*/ 345282 w 685800"/>
                  <a:gd name="connsiteY26" fmla="*/ 7144 h 685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85800" h="685800">
                    <a:moveTo>
                      <a:pt x="444062" y="519678"/>
                    </a:moveTo>
                    <a:cubicBezTo>
                      <a:pt x="481401" y="487902"/>
                      <a:pt x="505676" y="438458"/>
                      <a:pt x="507189" y="375075"/>
                    </a:cubicBezTo>
                    <a:cubicBezTo>
                      <a:pt x="508872" y="305278"/>
                      <a:pt x="455145" y="228022"/>
                      <a:pt x="407555" y="157522"/>
                    </a:cubicBezTo>
                    <a:cubicBezTo>
                      <a:pt x="404636" y="152875"/>
                      <a:pt x="402547" y="150063"/>
                      <a:pt x="402547" y="150063"/>
                    </a:cubicBezTo>
                    <a:cubicBezTo>
                      <a:pt x="402547" y="150063"/>
                      <a:pt x="367531" y="211974"/>
                      <a:pt x="329723" y="265488"/>
                    </a:cubicBezTo>
                    <a:cubicBezTo>
                      <a:pt x="291895" y="319025"/>
                      <a:pt x="276080" y="408855"/>
                      <a:pt x="342788" y="445746"/>
                    </a:cubicBezTo>
                    <a:cubicBezTo>
                      <a:pt x="342788" y="445746"/>
                      <a:pt x="306792" y="408514"/>
                      <a:pt x="352698" y="343086"/>
                    </a:cubicBezTo>
                    <a:cubicBezTo>
                      <a:pt x="365719" y="324544"/>
                      <a:pt x="385924" y="298181"/>
                      <a:pt x="401908" y="272820"/>
                    </a:cubicBezTo>
                    <a:cubicBezTo>
                      <a:pt x="423816" y="309711"/>
                      <a:pt x="440248" y="345388"/>
                      <a:pt x="439588" y="373434"/>
                    </a:cubicBezTo>
                    <a:cubicBezTo>
                      <a:pt x="437818" y="447345"/>
                      <a:pt x="393596" y="494082"/>
                      <a:pt x="326911" y="492483"/>
                    </a:cubicBezTo>
                    <a:cubicBezTo>
                      <a:pt x="260225" y="490885"/>
                      <a:pt x="218304" y="442081"/>
                      <a:pt x="220073" y="368171"/>
                    </a:cubicBezTo>
                    <a:cubicBezTo>
                      <a:pt x="220947" y="332174"/>
                      <a:pt x="250507" y="285032"/>
                      <a:pt x="283668" y="238998"/>
                    </a:cubicBezTo>
                    <a:cubicBezTo>
                      <a:pt x="286226" y="235205"/>
                      <a:pt x="290104" y="229876"/>
                      <a:pt x="295539" y="222736"/>
                    </a:cubicBezTo>
                    <a:cubicBezTo>
                      <a:pt x="296817" y="220990"/>
                      <a:pt x="298118" y="219242"/>
                      <a:pt x="299397" y="217516"/>
                    </a:cubicBezTo>
                    <a:cubicBezTo>
                      <a:pt x="342319" y="158225"/>
                      <a:pt x="342936" y="104455"/>
                      <a:pt x="338398" y="74746"/>
                    </a:cubicBezTo>
                    <a:cubicBezTo>
                      <a:pt x="465311" y="79456"/>
                      <a:pt x="566757" y="183778"/>
                      <a:pt x="566757" y="311843"/>
                    </a:cubicBezTo>
                    <a:cubicBezTo>
                      <a:pt x="566757" y="401332"/>
                      <a:pt x="517185" y="479228"/>
                      <a:pt x="444041" y="519656"/>
                    </a:cubicBezTo>
                    <a:moveTo>
                      <a:pt x="92158" y="311864"/>
                    </a:moveTo>
                    <a:cubicBezTo>
                      <a:pt x="92158" y="183735"/>
                      <a:pt x="193710" y="79370"/>
                      <a:pt x="320730" y="74767"/>
                    </a:cubicBezTo>
                    <a:cubicBezTo>
                      <a:pt x="273118" y="160165"/>
                      <a:pt x="154879" y="265851"/>
                      <a:pt x="152471" y="366572"/>
                    </a:cubicBezTo>
                    <a:cubicBezTo>
                      <a:pt x="150851" y="433705"/>
                      <a:pt x="175467" y="486431"/>
                      <a:pt x="215086" y="519806"/>
                    </a:cubicBezTo>
                    <a:cubicBezTo>
                      <a:pt x="141815" y="479420"/>
                      <a:pt x="92158" y="401460"/>
                      <a:pt x="92158" y="311864"/>
                    </a:cubicBezTo>
                    <a:close/>
                    <a:moveTo>
                      <a:pt x="345282" y="7144"/>
                    </a:moveTo>
                    <a:cubicBezTo>
                      <a:pt x="158524" y="7144"/>
                      <a:pt x="7144" y="158524"/>
                      <a:pt x="7144" y="345281"/>
                    </a:cubicBezTo>
                    <a:cubicBezTo>
                      <a:pt x="7144" y="532039"/>
                      <a:pt x="158524" y="683419"/>
                      <a:pt x="345282" y="683419"/>
                    </a:cubicBezTo>
                    <a:cubicBezTo>
                      <a:pt x="532039" y="683419"/>
                      <a:pt x="683419" y="532039"/>
                      <a:pt x="683419" y="345281"/>
                    </a:cubicBezTo>
                    <a:cubicBezTo>
                      <a:pt x="683419" y="158524"/>
                      <a:pt x="532039" y="7144"/>
                      <a:pt x="345282" y="7144"/>
                    </a:cubicBezTo>
                    <a:close/>
                  </a:path>
                </a:pathLst>
              </a:custGeom>
              <a:solidFill>
                <a:srgbClr val="1D1F2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5095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72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F Dewi Semibold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95" name="Группа 194">
            <a:extLst>
              <a:ext uri="{FF2B5EF4-FFF2-40B4-BE49-F238E27FC236}">
                <a16:creationId xmlns:a16="http://schemas.microsoft.com/office/drawing/2014/main" id="{3B60685E-6E60-4CEA-AC6F-BBE6AC63BF0C}"/>
              </a:ext>
            </a:extLst>
          </p:cNvPr>
          <p:cNvGrpSpPr>
            <a:grpSpLocks noChangeAspect="1"/>
          </p:cNvGrpSpPr>
          <p:nvPr/>
        </p:nvGrpSpPr>
        <p:grpSpPr>
          <a:xfrm>
            <a:off x="2753850" y="1915877"/>
            <a:ext cx="720000" cy="720000"/>
            <a:chOff x="3351720" y="1915877"/>
            <a:chExt cx="864000" cy="864000"/>
          </a:xfrm>
        </p:grpSpPr>
        <p:sp>
          <p:nvSpPr>
            <p:cNvPr id="196" name="Прямоугольник: скругленные углы 195">
              <a:extLst>
                <a:ext uri="{FF2B5EF4-FFF2-40B4-BE49-F238E27FC236}">
                  <a16:creationId xmlns:a16="http://schemas.microsoft.com/office/drawing/2014/main" id="{ECB95216-63E6-42EA-B466-E1B237B205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51720" y="1915877"/>
              <a:ext cx="864000" cy="864000"/>
            </a:xfrm>
            <a:prstGeom prst="roundRect">
              <a:avLst/>
            </a:prstGeom>
            <a:solidFill>
              <a:schemeClr val="tx1">
                <a:alpha val="3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0" rIns="144000" bIns="48000" rtlCol="0" anchor="ctr"/>
            <a:lstStyle/>
            <a:p>
              <a:pPr marL="0" marR="0" lvl="0" indent="0" algn="l" defTabSz="9509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BFBFCE"/>
                </a:solidFill>
                <a:effectLst/>
                <a:uLnTx/>
                <a:uFillTx/>
                <a:latin typeface="RF Dewi Semibold"/>
                <a:ea typeface="+mn-ea"/>
                <a:cs typeface="+mn-cs"/>
              </a:endParaRPr>
            </a:p>
          </p:txBody>
        </p:sp>
        <p:grpSp>
          <p:nvGrpSpPr>
            <p:cNvPr id="197" name="Группа 196">
              <a:extLst>
                <a:ext uri="{FF2B5EF4-FFF2-40B4-BE49-F238E27FC236}">
                  <a16:creationId xmlns:a16="http://schemas.microsoft.com/office/drawing/2014/main" id="{8104A161-F723-4853-B829-C35EB450261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44883" y="2131877"/>
              <a:ext cx="477675" cy="432000"/>
              <a:chOff x="7015853" y="3769730"/>
              <a:chExt cx="545846" cy="488366"/>
            </a:xfrm>
            <a:solidFill>
              <a:srgbClr val="4EB9E5"/>
            </a:solidFill>
          </p:grpSpPr>
          <p:sp>
            <p:nvSpPr>
              <p:cNvPr id="198" name="Полилиния: фигура 197">
                <a:extLst>
                  <a:ext uri="{FF2B5EF4-FFF2-40B4-BE49-F238E27FC236}">
                    <a16:creationId xmlns:a16="http://schemas.microsoft.com/office/drawing/2014/main" id="{7939C97A-7F9B-4E72-A974-A787FEF65AD8}"/>
                  </a:ext>
                </a:extLst>
              </p:cNvPr>
              <p:cNvSpPr/>
              <p:nvPr/>
            </p:nvSpPr>
            <p:spPr>
              <a:xfrm>
                <a:off x="7058809" y="4134271"/>
                <a:ext cx="457200" cy="123825"/>
              </a:xfrm>
              <a:custGeom>
                <a:avLst/>
                <a:gdLst>
                  <a:gd name="connsiteX0" fmla="*/ 266005 w 457200"/>
                  <a:gd name="connsiteY0" fmla="*/ 7144 h 123825"/>
                  <a:gd name="connsiteX1" fmla="*/ 197742 w 457200"/>
                  <a:gd name="connsiteY1" fmla="*/ 7144 h 123825"/>
                  <a:gd name="connsiteX2" fmla="*/ 166460 w 457200"/>
                  <a:gd name="connsiteY2" fmla="*/ 15745 h 123825"/>
                  <a:gd name="connsiteX3" fmla="*/ 7144 w 457200"/>
                  <a:gd name="connsiteY3" fmla="*/ 110633 h 123825"/>
                  <a:gd name="connsiteX4" fmla="*/ 12020 w 457200"/>
                  <a:gd name="connsiteY4" fmla="*/ 118851 h 123825"/>
                  <a:gd name="connsiteX5" fmla="*/ 133644 w 457200"/>
                  <a:gd name="connsiteY5" fmla="*/ 84171 h 123825"/>
                  <a:gd name="connsiteX6" fmla="*/ 167172 w 457200"/>
                  <a:gd name="connsiteY6" fmla="*/ 79515 h 123825"/>
                  <a:gd name="connsiteX7" fmla="*/ 296520 w 457200"/>
                  <a:gd name="connsiteY7" fmla="*/ 79515 h 123825"/>
                  <a:gd name="connsiteX8" fmla="*/ 330049 w 457200"/>
                  <a:gd name="connsiteY8" fmla="*/ 84171 h 123825"/>
                  <a:gd name="connsiteX9" fmla="*/ 451673 w 457200"/>
                  <a:gd name="connsiteY9" fmla="*/ 118851 h 123825"/>
                  <a:gd name="connsiteX10" fmla="*/ 456549 w 457200"/>
                  <a:gd name="connsiteY10" fmla="*/ 110633 h 123825"/>
                  <a:gd name="connsiteX11" fmla="*/ 297233 w 457200"/>
                  <a:gd name="connsiteY11" fmla="*/ 15745 h 123825"/>
                  <a:gd name="connsiteX12" fmla="*/ 266005 w 457200"/>
                  <a:gd name="connsiteY12" fmla="*/ 7144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57200" h="123825">
                    <a:moveTo>
                      <a:pt x="266005" y="7144"/>
                    </a:moveTo>
                    <a:lnTo>
                      <a:pt x="197742" y="7144"/>
                    </a:lnTo>
                    <a:cubicBezTo>
                      <a:pt x="186730" y="7144"/>
                      <a:pt x="175938" y="10102"/>
                      <a:pt x="166460" y="15745"/>
                    </a:cubicBezTo>
                    <a:lnTo>
                      <a:pt x="7144" y="110633"/>
                    </a:lnTo>
                    <a:lnTo>
                      <a:pt x="12020" y="118851"/>
                    </a:lnTo>
                    <a:lnTo>
                      <a:pt x="133644" y="84171"/>
                    </a:lnTo>
                    <a:cubicBezTo>
                      <a:pt x="144546" y="81049"/>
                      <a:pt x="155831" y="79515"/>
                      <a:pt x="167172" y="79515"/>
                    </a:cubicBezTo>
                    <a:lnTo>
                      <a:pt x="296520" y="79515"/>
                    </a:lnTo>
                    <a:cubicBezTo>
                      <a:pt x="307861" y="79515"/>
                      <a:pt x="319147" y="81103"/>
                      <a:pt x="330049" y="84171"/>
                    </a:cubicBezTo>
                    <a:lnTo>
                      <a:pt x="451673" y="118851"/>
                    </a:lnTo>
                    <a:lnTo>
                      <a:pt x="456549" y="110633"/>
                    </a:lnTo>
                    <a:lnTo>
                      <a:pt x="297233" y="15745"/>
                    </a:lnTo>
                    <a:cubicBezTo>
                      <a:pt x="287810" y="10102"/>
                      <a:pt x="277017" y="7144"/>
                      <a:pt x="266005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5095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72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F Dewi Semibold"/>
                  <a:ea typeface="+mn-ea"/>
                  <a:cs typeface="+mn-cs"/>
                </a:endParaRPr>
              </a:p>
            </p:txBody>
          </p:sp>
          <p:sp>
            <p:nvSpPr>
              <p:cNvPr id="199" name="Полилиния: фигура 198">
                <a:extLst>
                  <a:ext uri="{FF2B5EF4-FFF2-40B4-BE49-F238E27FC236}">
                    <a16:creationId xmlns:a16="http://schemas.microsoft.com/office/drawing/2014/main" id="{E65EF920-F4DA-49CA-976B-0E07AB0B87B0}"/>
                  </a:ext>
                </a:extLst>
              </p:cNvPr>
              <p:cNvSpPr/>
              <p:nvPr/>
            </p:nvSpPr>
            <p:spPr>
              <a:xfrm>
                <a:off x="7015853" y="3769730"/>
                <a:ext cx="238125" cy="409575"/>
              </a:xfrm>
              <a:custGeom>
                <a:avLst/>
                <a:gdLst>
                  <a:gd name="connsiteX0" fmla="*/ 225244 w 238125"/>
                  <a:gd name="connsiteY0" fmla="*/ 7144 h 409575"/>
                  <a:gd name="connsiteX1" fmla="*/ 192318 w 238125"/>
                  <a:gd name="connsiteY1" fmla="*/ 150134 h 409575"/>
                  <a:gd name="connsiteX2" fmla="*/ 177965 w 238125"/>
                  <a:gd name="connsiteY2" fmla="*/ 185635 h 409575"/>
                  <a:gd name="connsiteX3" fmla="*/ 116386 w 238125"/>
                  <a:gd name="connsiteY3" fmla="*/ 288084 h 409575"/>
                  <a:gd name="connsiteX4" fmla="*/ 98307 w 238125"/>
                  <a:gd name="connsiteY4" fmla="*/ 311312 h 409575"/>
                  <a:gd name="connsiteX5" fmla="*/ 7144 w 238125"/>
                  <a:gd name="connsiteY5" fmla="*/ 403024 h 409575"/>
                  <a:gd name="connsiteX6" fmla="*/ 12020 w 238125"/>
                  <a:gd name="connsiteY6" fmla="*/ 411187 h 409575"/>
                  <a:gd name="connsiteX7" fmla="*/ 167391 w 238125"/>
                  <a:gd name="connsiteY7" fmla="*/ 318708 h 409575"/>
                  <a:gd name="connsiteX8" fmla="*/ 188484 w 238125"/>
                  <a:gd name="connsiteY8" fmla="*/ 297781 h 409575"/>
                  <a:gd name="connsiteX9" fmla="*/ 226012 w 238125"/>
                  <a:gd name="connsiteY9" fmla="*/ 235545 h 409575"/>
                  <a:gd name="connsiteX10" fmla="*/ 234777 w 238125"/>
                  <a:gd name="connsiteY10" fmla="*/ 203988 h 409575"/>
                  <a:gd name="connsiteX11" fmla="*/ 234777 w 238125"/>
                  <a:gd name="connsiteY11" fmla="*/ 7144 h 409575"/>
                  <a:gd name="connsiteX12" fmla="*/ 225244 w 238125"/>
                  <a:gd name="connsiteY12" fmla="*/ 7144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8125" h="409575">
                    <a:moveTo>
                      <a:pt x="225244" y="7144"/>
                    </a:moveTo>
                    <a:lnTo>
                      <a:pt x="192318" y="150134"/>
                    </a:lnTo>
                    <a:cubicBezTo>
                      <a:pt x="189415" y="162625"/>
                      <a:pt x="184594" y="174623"/>
                      <a:pt x="177965" y="185635"/>
                    </a:cubicBezTo>
                    <a:lnTo>
                      <a:pt x="116386" y="288084"/>
                    </a:lnTo>
                    <a:cubicBezTo>
                      <a:pt x="111291" y="296521"/>
                      <a:pt x="105265" y="304300"/>
                      <a:pt x="98307" y="311312"/>
                    </a:cubicBezTo>
                    <a:lnTo>
                      <a:pt x="7144" y="403024"/>
                    </a:lnTo>
                    <a:lnTo>
                      <a:pt x="12020" y="411187"/>
                    </a:lnTo>
                    <a:lnTo>
                      <a:pt x="167391" y="318708"/>
                    </a:lnTo>
                    <a:cubicBezTo>
                      <a:pt x="176048" y="313559"/>
                      <a:pt x="183279" y="306382"/>
                      <a:pt x="188484" y="297781"/>
                    </a:cubicBezTo>
                    <a:lnTo>
                      <a:pt x="226012" y="235545"/>
                    </a:lnTo>
                    <a:cubicBezTo>
                      <a:pt x="231764" y="226012"/>
                      <a:pt x="234777" y="215110"/>
                      <a:pt x="234777" y="203988"/>
                    </a:cubicBezTo>
                    <a:lnTo>
                      <a:pt x="234777" y="7144"/>
                    </a:lnTo>
                    <a:lnTo>
                      <a:pt x="225244" y="714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5095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72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F Dewi Semibold"/>
                  <a:ea typeface="+mn-ea"/>
                  <a:cs typeface="+mn-cs"/>
                </a:endParaRPr>
              </a:p>
            </p:txBody>
          </p:sp>
          <p:sp>
            <p:nvSpPr>
              <p:cNvPr id="200" name="Полилиния: фигура 199">
                <a:extLst>
                  <a:ext uri="{FF2B5EF4-FFF2-40B4-BE49-F238E27FC236}">
                    <a16:creationId xmlns:a16="http://schemas.microsoft.com/office/drawing/2014/main" id="{00AE0689-7A55-4FFB-B064-080E731D3720}"/>
                  </a:ext>
                </a:extLst>
              </p:cNvPr>
              <p:cNvSpPr/>
              <p:nvPr/>
            </p:nvSpPr>
            <p:spPr>
              <a:xfrm>
                <a:off x="7323574" y="3769730"/>
                <a:ext cx="238125" cy="409575"/>
              </a:xfrm>
              <a:custGeom>
                <a:avLst/>
                <a:gdLst>
                  <a:gd name="connsiteX0" fmla="*/ 16676 w 238125"/>
                  <a:gd name="connsiteY0" fmla="*/ 7144 h 409575"/>
                  <a:gd name="connsiteX1" fmla="*/ 49602 w 238125"/>
                  <a:gd name="connsiteY1" fmla="*/ 150134 h 409575"/>
                  <a:gd name="connsiteX2" fmla="*/ 63957 w 238125"/>
                  <a:gd name="connsiteY2" fmla="*/ 185635 h 409575"/>
                  <a:gd name="connsiteX3" fmla="*/ 125536 w 238125"/>
                  <a:gd name="connsiteY3" fmla="*/ 288084 h 409575"/>
                  <a:gd name="connsiteX4" fmla="*/ 143615 w 238125"/>
                  <a:gd name="connsiteY4" fmla="*/ 311312 h 409575"/>
                  <a:gd name="connsiteX5" fmla="*/ 234778 w 238125"/>
                  <a:gd name="connsiteY5" fmla="*/ 403024 h 409575"/>
                  <a:gd name="connsiteX6" fmla="*/ 229902 w 238125"/>
                  <a:gd name="connsiteY6" fmla="*/ 411187 h 409575"/>
                  <a:gd name="connsiteX7" fmla="*/ 74530 w 238125"/>
                  <a:gd name="connsiteY7" fmla="*/ 318708 h 409575"/>
                  <a:gd name="connsiteX8" fmla="*/ 53438 w 238125"/>
                  <a:gd name="connsiteY8" fmla="*/ 297781 h 409575"/>
                  <a:gd name="connsiteX9" fmla="*/ 15910 w 238125"/>
                  <a:gd name="connsiteY9" fmla="*/ 235545 h 409575"/>
                  <a:gd name="connsiteX10" fmla="*/ 7144 w 238125"/>
                  <a:gd name="connsiteY10" fmla="*/ 203988 h 409575"/>
                  <a:gd name="connsiteX11" fmla="*/ 7144 w 238125"/>
                  <a:gd name="connsiteY11" fmla="*/ 7144 h 409575"/>
                  <a:gd name="connsiteX12" fmla="*/ 16676 w 238125"/>
                  <a:gd name="connsiteY12" fmla="*/ 7144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8125" h="409575">
                    <a:moveTo>
                      <a:pt x="16676" y="7144"/>
                    </a:moveTo>
                    <a:lnTo>
                      <a:pt x="49602" y="150134"/>
                    </a:lnTo>
                    <a:cubicBezTo>
                      <a:pt x="52507" y="162625"/>
                      <a:pt x="57327" y="174623"/>
                      <a:pt x="63957" y="185635"/>
                    </a:cubicBezTo>
                    <a:lnTo>
                      <a:pt x="125536" y="288084"/>
                    </a:lnTo>
                    <a:cubicBezTo>
                      <a:pt x="130631" y="296521"/>
                      <a:pt x="136657" y="304300"/>
                      <a:pt x="143615" y="311312"/>
                    </a:cubicBezTo>
                    <a:lnTo>
                      <a:pt x="234778" y="403024"/>
                    </a:lnTo>
                    <a:lnTo>
                      <a:pt x="229902" y="411187"/>
                    </a:lnTo>
                    <a:lnTo>
                      <a:pt x="74530" y="318708"/>
                    </a:lnTo>
                    <a:cubicBezTo>
                      <a:pt x="65874" y="313559"/>
                      <a:pt x="58643" y="306382"/>
                      <a:pt x="53438" y="297781"/>
                    </a:cubicBezTo>
                    <a:lnTo>
                      <a:pt x="15910" y="235545"/>
                    </a:lnTo>
                    <a:cubicBezTo>
                      <a:pt x="10157" y="226012"/>
                      <a:pt x="7144" y="215110"/>
                      <a:pt x="7144" y="203988"/>
                    </a:cubicBezTo>
                    <a:lnTo>
                      <a:pt x="7144" y="7144"/>
                    </a:lnTo>
                    <a:lnTo>
                      <a:pt x="16676" y="714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5095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72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F Dewi Semibold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1" name="Группа 200">
            <a:extLst>
              <a:ext uri="{FF2B5EF4-FFF2-40B4-BE49-F238E27FC236}">
                <a16:creationId xmlns:a16="http://schemas.microsoft.com/office/drawing/2014/main" id="{6E306301-7DE6-4A59-B14B-D8CDAE64DCFC}"/>
              </a:ext>
            </a:extLst>
          </p:cNvPr>
          <p:cNvGrpSpPr>
            <a:grpSpLocks noChangeAspect="1"/>
          </p:cNvGrpSpPr>
          <p:nvPr/>
        </p:nvGrpSpPr>
        <p:grpSpPr>
          <a:xfrm>
            <a:off x="5133913" y="1915877"/>
            <a:ext cx="720000" cy="720000"/>
            <a:chOff x="6324397" y="1915877"/>
            <a:chExt cx="864000" cy="864000"/>
          </a:xfrm>
        </p:grpSpPr>
        <p:sp>
          <p:nvSpPr>
            <p:cNvPr id="202" name="Прямоугольник: скругленные углы 201">
              <a:extLst>
                <a:ext uri="{FF2B5EF4-FFF2-40B4-BE49-F238E27FC236}">
                  <a16:creationId xmlns:a16="http://schemas.microsoft.com/office/drawing/2014/main" id="{5B9BC782-48AA-4F7D-BDCA-FB5CF551C8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24397" y="1915877"/>
              <a:ext cx="864000" cy="864000"/>
            </a:xfrm>
            <a:prstGeom prst="roundRect">
              <a:avLst/>
            </a:prstGeom>
            <a:solidFill>
              <a:schemeClr val="tx1">
                <a:alpha val="3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0" rIns="144000" bIns="48000" rtlCol="0" anchor="ctr"/>
            <a:lstStyle/>
            <a:p>
              <a:pPr marL="0" marR="0" lvl="0" indent="0" algn="l" defTabSz="9509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BFBFCE"/>
                </a:solidFill>
                <a:effectLst/>
                <a:uLnTx/>
                <a:uFillTx/>
                <a:latin typeface="RF Dewi Semibold"/>
                <a:ea typeface="+mn-ea"/>
                <a:cs typeface="+mn-cs"/>
              </a:endParaRPr>
            </a:p>
          </p:txBody>
        </p:sp>
        <p:grpSp>
          <p:nvGrpSpPr>
            <p:cNvPr id="203" name="Группа 202">
              <a:extLst>
                <a:ext uri="{FF2B5EF4-FFF2-40B4-BE49-F238E27FC236}">
                  <a16:creationId xmlns:a16="http://schemas.microsoft.com/office/drawing/2014/main" id="{1274AA3E-FCB3-490F-8F88-9949FCB1313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64397" y="2086779"/>
              <a:ext cx="384000" cy="522196"/>
              <a:chOff x="3883086" y="1558108"/>
              <a:chExt cx="142496" cy="193778"/>
            </a:xfrm>
          </p:grpSpPr>
          <p:sp>
            <p:nvSpPr>
              <p:cNvPr id="204" name="Полилиния: фигура 203">
                <a:extLst>
                  <a:ext uri="{FF2B5EF4-FFF2-40B4-BE49-F238E27FC236}">
                    <a16:creationId xmlns:a16="http://schemas.microsoft.com/office/drawing/2014/main" id="{A3AF9AF2-9406-4282-BEB4-CFC7A0668687}"/>
                  </a:ext>
                </a:extLst>
              </p:cNvPr>
              <p:cNvSpPr/>
              <p:nvPr/>
            </p:nvSpPr>
            <p:spPr>
              <a:xfrm>
                <a:off x="3883086" y="1629143"/>
                <a:ext cx="105208" cy="122743"/>
              </a:xfrm>
              <a:custGeom>
                <a:avLst/>
                <a:gdLst>
                  <a:gd name="connsiteX0" fmla="*/ 143831 w 457200"/>
                  <a:gd name="connsiteY0" fmla="*/ 15187 h 533400"/>
                  <a:gd name="connsiteX1" fmla="*/ 93349 w 457200"/>
                  <a:gd name="connsiteY1" fmla="*/ 199972 h 533400"/>
                  <a:gd name="connsiteX2" fmla="*/ 113351 w 457200"/>
                  <a:gd name="connsiteY2" fmla="*/ 229500 h 533400"/>
                  <a:gd name="connsiteX3" fmla="*/ 283849 w 457200"/>
                  <a:gd name="connsiteY3" fmla="*/ 250455 h 533400"/>
                  <a:gd name="connsiteX4" fmla="*/ 283849 w 457200"/>
                  <a:gd name="connsiteY4" fmla="*/ 256169 h 533400"/>
                  <a:gd name="connsiteX5" fmla="*/ 103826 w 457200"/>
                  <a:gd name="connsiteY5" fmla="*/ 274267 h 533400"/>
                  <a:gd name="connsiteX6" fmla="*/ 63821 w 457200"/>
                  <a:gd name="connsiteY6" fmla="*/ 308557 h 533400"/>
                  <a:gd name="connsiteX7" fmla="*/ 7624 w 457200"/>
                  <a:gd name="connsiteY7" fmla="*/ 519060 h 533400"/>
                  <a:gd name="connsiteX8" fmla="*/ 23816 w 457200"/>
                  <a:gd name="connsiteY8" fmla="*/ 531442 h 533400"/>
                  <a:gd name="connsiteX9" fmla="*/ 449584 w 457200"/>
                  <a:gd name="connsiteY9" fmla="*/ 261885 h 533400"/>
                  <a:gd name="connsiteX10" fmla="*/ 450536 w 457200"/>
                  <a:gd name="connsiteY10" fmla="*/ 243787 h 533400"/>
                  <a:gd name="connsiteX11" fmla="*/ 160976 w 457200"/>
                  <a:gd name="connsiteY11" fmla="*/ 9472 h 533400"/>
                  <a:gd name="connsiteX12" fmla="*/ 143831 w 457200"/>
                  <a:gd name="connsiteY12" fmla="*/ 15187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57200" h="533400">
                    <a:moveTo>
                      <a:pt x="143831" y="15187"/>
                    </a:moveTo>
                    <a:lnTo>
                      <a:pt x="93349" y="199972"/>
                    </a:lnTo>
                    <a:cubicBezTo>
                      <a:pt x="89539" y="213307"/>
                      <a:pt x="99064" y="227594"/>
                      <a:pt x="113351" y="229500"/>
                    </a:cubicBezTo>
                    <a:lnTo>
                      <a:pt x="283849" y="250455"/>
                    </a:lnTo>
                    <a:cubicBezTo>
                      <a:pt x="287659" y="250455"/>
                      <a:pt x="287659" y="256169"/>
                      <a:pt x="283849" y="256169"/>
                    </a:cubicBezTo>
                    <a:lnTo>
                      <a:pt x="103826" y="274267"/>
                    </a:lnTo>
                    <a:cubicBezTo>
                      <a:pt x="84776" y="276172"/>
                      <a:pt x="68584" y="289507"/>
                      <a:pt x="63821" y="308557"/>
                    </a:cubicBezTo>
                    <a:lnTo>
                      <a:pt x="7624" y="519060"/>
                    </a:lnTo>
                    <a:cubicBezTo>
                      <a:pt x="4766" y="528585"/>
                      <a:pt x="15244" y="536205"/>
                      <a:pt x="23816" y="531442"/>
                    </a:cubicBezTo>
                    <a:lnTo>
                      <a:pt x="449584" y="261885"/>
                    </a:lnTo>
                    <a:cubicBezTo>
                      <a:pt x="456251" y="258075"/>
                      <a:pt x="456251" y="248550"/>
                      <a:pt x="450536" y="243787"/>
                    </a:cubicBezTo>
                    <a:lnTo>
                      <a:pt x="160976" y="9472"/>
                    </a:lnTo>
                    <a:cubicBezTo>
                      <a:pt x="155261" y="4710"/>
                      <a:pt x="145736" y="7567"/>
                      <a:pt x="143831" y="15187"/>
                    </a:cubicBezTo>
                  </a:path>
                </a:pathLst>
              </a:custGeom>
              <a:solidFill>
                <a:srgbClr val="FF585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5095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72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F Dewi Semibold"/>
                  <a:ea typeface="+mn-ea"/>
                  <a:cs typeface="+mn-cs"/>
                </a:endParaRPr>
              </a:p>
            </p:txBody>
          </p:sp>
          <p:sp>
            <p:nvSpPr>
              <p:cNvPr id="205" name="Полилиния: фигура 204">
                <a:extLst>
                  <a:ext uri="{FF2B5EF4-FFF2-40B4-BE49-F238E27FC236}">
                    <a16:creationId xmlns:a16="http://schemas.microsoft.com/office/drawing/2014/main" id="{3B71E9A9-AE02-4C24-98A4-90F4CC2A8028}"/>
                  </a:ext>
                </a:extLst>
              </p:cNvPr>
              <p:cNvSpPr/>
              <p:nvPr/>
            </p:nvSpPr>
            <p:spPr>
              <a:xfrm>
                <a:off x="3920374" y="1558108"/>
                <a:ext cx="105208" cy="122743"/>
              </a:xfrm>
              <a:custGeom>
                <a:avLst/>
                <a:gdLst>
                  <a:gd name="connsiteX0" fmla="*/ 318023 w 457200"/>
                  <a:gd name="connsiteY0" fmla="*/ 524858 h 533400"/>
                  <a:gd name="connsiteX1" fmla="*/ 368505 w 457200"/>
                  <a:gd name="connsiteY1" fmla="*/ 340073 h 533400"/>
                  <a:gd name="connsiteX2" fmla="*/ 348503 w 457200"/>
                  <a:gd name="connsiteY2" fmla="*/ 310546 h 533400"/>
                  <a:gd name="connsiteX3" fmla="*/ 178005 w 457200"/>
                  <a:gd name="connsiteY3" fmla="*/ 289591 h 533400"/>
                  <a:gd name="connsiteX4" fmla="*/ 178005 w 457200"/>
                  <a:gd name="connsiteY4" fmla="*/ 283875 h 533400"/>
                  <a:gd name="connsiteX5" fmla="*/ 358028 w 457200"/>
                  <a:gd name="connsiteY5" fmla="*/ 265778 h 533400"/>
                  <a:gd name="connsiteX6" fmla="*/ 398033 w 457200"/>
                  <a:gd name="connsiteY6" fmla="*/ 231488 h 533400"/>
                  <a:gd name="connsiteX7" fmla="*/ 454230 w 457200"/>
                  <a:gd name="connsiteY7" fmla="*/ 20986 h 533400"/>
                  <a:gd name="connsiteX8" fmla="*/ 438038 w 457200"/>
                  <a:gd name="connsiteY8" fmla="*/ 8603 h 533400"/>
                  <a:gd name="connsiteX9" fmla="*/ 12270 w 457200"/>
                  <a:gd name="connsiteY9" fmla="*/ 278161 h 533400"/>
                  <a:gd name="connsiteX10" fmla="*/ 11318 w 457200"/>
                  <a:gd name="connsiteY10" fmla="*/ 296258 h 533400"/>
                  <a:gd name="connsiteX11" fmla="*/ 300878 w 457200"/>
                  <a:gd name="connsiteY11" fmla="*/ 530573 h 533400"/>
                  <a:gd name="connsiteX12" fmla="*/ 318023 w 457200"/>
                  <a:gd name="connsiteY12" fmla="*/ 524858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57200" h="533400">
                    <a:moveTo>
                      <a:pt x="318023" y="524858"/>
                    </a:moveTo>
                    <a:lnTo>
                      <a:pt x="368505" y="340073"/>
                    </a:lnTo>
                    <a:cubicBezTo>
                      <a:pt x="372315" y="326738"/>
                      <a:pt x="362790" y="312450"/>
                      <a:pt x="348503" y="310546"/>
                    </a:cubicBezTo>
                    <a:lnTo>
                      <a:pt x="178005" y="289591"/>
                    </a:lnTo>
                    <a:cubicBezTo>
                      <a:pt x="174195" y="289591"/>
                      <a:pt x="174195" y="283875"/>
                      <a:pt x="178005" y="283875"/>
                    </a:cubicBezTo>
                    <a:lnTo>
                      <a:pt x="358028" y="265778"/>
                    </a:lnTo>
                    <a:cubicBezTo>
                      <a:pt x="377078" y="263873"/>
                      <a:pt x="393270" y="250538"/>
                      <a:pt x="398033" y="231488"/>
                    </a:cubicBezTo>
                    <a:lnTo>
                      <a:pt x="454230" y="20986"/>
                    </a:lnTo>
                    <a:cubicBezTo>
                      <a:pt x="457088" y="11461"/>
                      <a:pt x="446610" y="3840"/>
                      <a:pt x="438038" y="8603"/>
                    </a:cubicBezTo>
                    <a:lnTo>
                      <a:pt x="12270" y="278161"/>
                    </a:lnTo>
                    <a:cubicBezTo>
                      <a:pt x="5603" y="281971"/>
                      <a:pt x="5603" y="291496"/>
                      <a:pt x="11318" y="296258"/>
                    </a:cubicBezTo>
                    <a:lnTo>
                      <a:pt x="300878" y="530573"/>
                    </a:lnTo>
                    <a:cubicBezTo>
                      <a:pt x="306593" y="535336"/>
                      <a:pt x="316118" y="532478"/>
                      <a:pt x="318023" y="524858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5095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72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F Dewi Semibold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11" name="Группа 210">
            <a:extLst>
              <a:ext uri="{FF2B5EF4-FFF2-40B4-BE49-F238E27FC236}">
                <a16:creationId xmlns:a16="http://schemas.microsoft.com/office/drawing/2014/main" id="{C29A25C4-6CAA-4B05-96CD-EBDB7CF8F7B4}"/>
              </a:ext>
            </a:extLst>
          </p:cNvPr>
          <p:cNvGrpSpPr>
            <a:grpSpLocks noChangeAspect="1"/>
          </p:cNvGrpSpPr>
          <p:nvPr/>
        </p:nvGrpSpPr>
        <p:grpSpPr>
          <a:xfrm>
            <a:off x="7513976" y="1915877"/>
            <a:ext cx="720000" cy="720000"/>
            <a:chOff x="379043" y="4414862"/>
            <a:chExt cx="864000" cy="864000"/>
          </a:xfrm>
        </p:grpSpPr>
        <p:sp>
          <p:nvSpPr>
            <p:cNvPr id="212" name="Прямоугольник: скругленные углы 211">
              <a:extLst>
                <a:ext uri="{FF2B5EF4-FFF2-40B4-BE49-F238E27FC236}">
                  <a16:creationId xmlns:a16="http://schemas.microsoft.com/office/drawing/2014/main" id="{EDC3FE82-795E-49CB-B484-507D161AF1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043" y="4414862"/>
              <a:ext cx="864000" cy="864000"/>
            </a:xfrm>
            <a:prstGeom prst="roundRect">
              <a:avLst/>
            </a:prstGeom>
            <a:solidFill>
              <a:schemeClr val="tx1">
                <a:alpha val="3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0" rIns="144000" bIns="48000" rtlCol="0" anchor="ctr"/>
            <a:lstStyle/>
            <a:p>
              <a:pPr marL="0" marR="0" lvl="0" indent="0" algn="l" defTabSz="9509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BFBFCE"/>
                </a:solidFill>
                <a:effectLst/>
                <a:uLnTx/>
                <a:uFillTx/>
                <a:latin typeface="RF Dewi Semibold"/>
                <a:ea typeface="+mn-ea"/>
                <a:cs typeface="+mn-cs"/>
              </a:endParaRPr>
            </a:p>
          </p:txBody>
        </p:sp>
        <p:pic>
          <p:nvPicPr>
            <p:cNvPr id="213" name="Picture 4" descr="https://tv.akado.ru/upload/resize_cache/akado_images_bitrix/07b/160_160_1/35691ca487422e0de543aad08e75a023.png">
              <a:extLst>
                <a:ext uri="{FF2B5EF4-FFF2-40B4-BE49-F238E27FC236}">
                  <a16:creationId xmlns:a16="http://schemas.microsoft.com/office/drawing/2014/main" id="{778C5FF7-6D78-41D7-BB66-6C1BE8D1E3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43" y="4576862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4" name="Группа 213">
            <a:extLst>
              <a:ext uri="{FF2B5EF4-FFF2-40B4-BE49-F238E27FC236}">
                <a16:creationId xmlns:a16="http://schemas.microsoft.com/office/drawing/2014/main" id="{CAC6AE44-9C2C-469F-8EF8-7B3F238ABE94}"/>
              </a:ext>
            </a:extLst>
          </p:cNvPr>
          <p:cNvGrpSpPr>
            <a:grpSpLocks noChangeAspect="1"/>
          </p:cNvGrpSpPr>
          <p:nvPr/>
        </p:nvGrpSpPr>
        <p:grpSpPr>
          <a:xfrm>
            <a:off x="9894039" y="1915877"/>
            <a:ext cx="720000" cy="720000"/>
            <a:chOff x="5129400" y="4414862"/>
            <a:chExt cx="864000" cy="864000"/>
          </a:xfrm>
        </p:grpSpPr>
        <p:sp>
          <p:nvSpPr>
            <p:cNvPr id="215" name="Прямоугольник: скругленные углы 214">
              <a:extLst>
                <a:ext uri="{FF2B5EF4-FFF2-40B4-BE49-F238E27FC236}">
                  <a16:creationId xmlns:a16="http://schemas.microsoft.com/office/drawing/2014/main" id="{95E6C884-FBB3-47B6-8D18-D82AF134E7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29400" y="4414862"/>
              <a:ext cx="864000" cy="864000"/>
            </a:xfrm>
            <a:prstGeom prst="roundRect">
              <a:avLst/>
            </a:prstGeom>
            <a:solidFill>
              <a:schemeClr val="tx1">
                <a:alpha val="3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0" rIns="144000" bIns="48000" rtlCol="0" anchor="ctr"/>
            <a:lstStyle/>
            <a:p>
              <a:pPr marL="0" marR="0" lvl="0" indent="0" algn="l" defTabSz="9509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BFBFCE"/>
                </a:solidFill>
                <a:effectLst/>
                <a:uLnTx/>
                <a:uFillTx/>
                <a:latin typeface="RF Dewi Semibold"/>
                <a:ea typeface="+mn-ea"/>
                <a:cs typeface="+mn-cs"/>
              </a:endParaRPr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EF48C576-40F5-4028-8516-45355BC93B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40"/>
            <a:stretch/>
          </p:blipFill>
          <p:spPr>
            <a:xfrm>
              <a:off x="5251598" y="4694872"/>
              <a:ext cx="648000" cy="2841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5575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Куда</a:t>
            </a:r>
            <a:r>
              <a:rPr dirty="0"/>
              <a:t> </a:t>
            </a:r>
            <a:r>
              <a:rPr dirty="0" err="1"/>
              <a:t>движется</a:t>
            </a:r>
            <a:r>
              <a:rPr dirty="0"/>
              <a:t> </a:t>
            </a:r>
            <a:r>
              <a:rPr dirty="0" err="1"/>
              <a:t>рынок</a:t>
            </a:r>
            <a:r>
              <a:rPr dirty="0"/>
              <a:t> UC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90800" y="784800"/>
            <a:ext cx="10728000" cy="207749"/>
          </a:xfrm>
        </p:spPr>
        <p:txBody>
          <a:bodyPr wrap="square"/>
          <a:lstStyle/>
          <a:p>
            <a:pPr>
              <a:buNone/>
            </a:pPr>
            <a:r>
              <a:rPr sz="1350" dirty="0">
                <a:solidFill>
                  <a:srgbClr val="BFBFCE"/>
                </a:solidFill>
                <a:latin typeface="RF Dewi Semibold"/>
              </a:rPr>
              <a:t>Экосистемы, ИИ, контроль данных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116383-8C54-4A64-8381-D472CD2C7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1329" y="178523"/>
            <a:ext cx="991312" cy="240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05199" y="1173600"/>
            <a:ext cx="3888000" cy="5472000"/>
          </a:xfrm>
          <a:prstGeom prst="roundRect">
            <a:avLst>
              <a:gd name="adj" fmla="val 3500"/>
            </a:avLst>
          </a:prstGeom>
          <a:solidFill>
            <a:srgbClr val="FFFFFF">
              <a:alpha val="5000"/>
            </a:srgbClr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Picture 11" descr="im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000" y="1278000"/>
            <a:ext cx="3686400" cy="52632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4150800" y="1173600"/>
            <a:ext cx="2469600" cy="1692000"/>
          </a:xfrm>
          <a:prstGeom prst="roundRect">
            <a:avLst>
              <a:gd name="adj" fmla="val 6000"/>
            </a:avLst>
          </a:prstGeom>
          <a:solidFill>
            <a:srgbClr val="FFFFFF">
              <a:alpha val="5000"/>
            </a:srgbClr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4294800" y="1281600"/>
            <a:ext cx="2181600" cy="612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buNone/>
            </a:pPr>
            <a:r>
              <a:rPr sz="2500" b="0">
                <a:solidFill>
                  <a:srgbClr val="00B8F2"/>
                </a:solidFill>
                <a:latin typeface="RF Dewi Extended Ultrabold"/>
              </a:rPr>
              <a:t>+12%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94800" y="1864800"/>
            <a:ext cx="2181600" cy="306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buNone/>
            </a:pPr>
            <a:r>
              <a:rPr sz="1050" b="0">
                <a:solidFill>
                  <a:srgbClr val="FFFFFF"/>
                </a:solidFill>
                <a:latin typeface="RF Dewi Extended Semibold"/>
              </a:rPr>
              <a:t>Мировой рынок UC, в год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94800" y="2152800"/>
            <a:ext cx="2181600" cy="612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lnSpc>
                <a:spcPct val="105000"/>
              </a:lnSpc>
              <a:buNone/>
            </a:pPr>
            <a:r>
              <a:rPr sz="830" b="0">
                <a:solidFill>
                  <a:srgbClr val="BFBFCE"/>
                </a:solidFill>
                <a:latin typeface="RF Dewi Semibold"/>
              </a:rPr>
              <a:t>Растёт двузначными темпами, до ~$247 млрд к 2030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836400" y="1173600"/>
            <a:ext cx="2469600" cy="1692000"/>
          </a:xfrm>
          <a:prstGeom prst="roundRect">
            <a:avLst>
              <a:gd name="adj" fmla="val 6000"/>
            </a:avLst>
          </a:prstGeom>
          <a:solidFill>
            <a:srgbClr val="FFFFFF">
              <a:alpha val="5000"/>
            </a:srgbClr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TextBox 17"/>
          <p:cNvSpPr txBox="1"/>
          <p:nvPr/>
        </p:nvSpPr>
        <p:spPr>
          <a:xfrm>
            <a:off x="6980400" y="1281600"/>
            <a:ext cx="2181600" cy="612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buNone/>
            </a:pPr>
            <a:r>
              <a:rPr sz="2500" b="0">
                <a:solidFill>
                  <a:srgbClr val="30D9A6"/>
                </a:solidFill>
                <a:latin typeface="RF Dewi Extended Ultrabold"/>
              </a:rPr>
              <a:t>+16%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80400" y="1864800"/>
            <a:ext cx="2181600" cy="306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buNone/>
            </a:pPr>
            <a:r>
              <a:rPr sz="1050" b="0">
                <a:solidFill>
                  <a:srgbClr val="FFFFFF"/>
                </a:solidFill>
                <a:latin typeface="RF Dewi Extended Semibold"/>
              </a:rPr>
              <a:t>Рынок UC России за 2025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80400" y="2152800"/>
            <a:ext cx="2181600" cy="612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lnSpc>
                <a:spcPct val="105000"/>
              </a:lnSpc>
              <a:buNone/>
            </a:pPr>
            <a:r>
              <a:rPr sz="830" b="0">
                <a:solidFill>
                  <a:srgbClr val="BFBFCE"/>
                </a:solidFill>
                <a:latin typeface="RF Dewi Semibold"/>
              </a:rPr>
              <a:t>Около 70 млрд ₽ по итогам года, растёт быстрее мирового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522000" y="1173600"/>
            <a:ext cx="2469600" cy="1692000"/>
          </a:xfrm>
          <a:prstGeom prst="roundRect">
            <a:avLst>
              <a:gd name="adj" fmla="val 6000"/>
            </a:avLst>
          </a:prstGeom>
          <a:solidFill>
            <a:srgbClr val="FFFFFF">
              <a:alpha val="5000"/>
            </a:srgbClr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22" name="TextBox 21"/>
          <p:cNvSpPr txBox="1"/>
          <p:nvPr/>
        </p:nvSpPr>
        <p:spPr>
          <a:xfrm>
            <a:off x="9666000" y="1281600"/>
            <a:ext cx="2181600" cy="612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buNone/>
            </a:pPr>
            <a:r>
              <a:rPr sz="2500" b="0">
                <a:solidFill>
                  <a:srgbClr val="857AFF"/>
                </a:solidFill>
                <a:latin typeface="RF Dewi Extended Ultrabold"/>
              </a:rPr>
              <a:t>×2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666000" y="1864800"/>
            <a:ext cx="2181600" cy="306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buNone/>
            </a:pPr>
            <a:r>
              <a:rPr sz="1050" b="0">
                <a:solidFill>
                  <a:srgbClr val="FFFFFF"/>
                </a:solidFill>
                <a:latin typeface="RF Dewi Extended Semibold"/>
              </a:rPr>
              <a:t>Рынок UC России к 2030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666000" y="2152800"/>
            <a:ext cx="2181600" cy="612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lnSpc>
                <a:spcPct val="105000"/>
              </a:lnSpc>
              <a:buNone/>
            </a:pPr>
            <a:r>
              <a:rPr sz="830" b="0">
                <a:solidFill>
                  <a:srgbClr val="BFBFCE"/>
                </a:solidFill>
                <a:latin typeface="RF Dewi Semibold"/>
              </a:rPr>
              <a:t>Удвоится до 152 млрд ₽, около 16% в год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50800" y="2988000"/>
            <a:ext cx="7840800" cy="270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buNone/>
            </a:pPr>
            <a:r>
              <a:rPr sz="1300" b="0">
                <a:solidFill>
                  <a:srgbClr val="FFFFFF"/>
                </a:solidFill>
                <a:latin typeface="RF Dewi Extended Ultrabold"/>
              </a:rPr>
              <a:t>Ключевые векторы развития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150800" y="3366000"/>
            <a:ext cx="1818000" cy="3131999"/>
          </a:xfrm>
          <a:prstGeom prst="roundRect">
            <a:avLst>
              <a:gd name="adj" fmla="val 5000"/>
            </a:avLst>
          </a:prstGeom>
          <a:solidFill>
            <a:srgbClr val="FFFFFF">
              <a:alpha val="4000"/>
            </a:srgbClr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27" name="Rounded Rectangle 26"/>
          <p:cNvSpPr/>
          <p:nvPr/>
        </p:nvSpPr>
        <p:spPr>
          <a:xfrm>
            <a:off x="4150800" y="3366000"/>
            <a:ext cx="1818000" cy="50400"/>
          </a:xfrm>
          <a:prstGeom prst="roundRect">
            <a:avLst>
              <a:gd name="adj" fmla="val 50000"/>
            </a:avLst>
          </a:prstGeom>
          <a:solidFill>
            <a:srgbClr val="00B8F2"/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28" name="Rounded Rectangle 27"/>
          <p:cNvSpPr/>
          <p:nvPr/>
        </p:nvSpPr>
        <p:spPr>
          <a:xfrm>
            <a:off x="4276800" y="3510000"/>
            <a:ext cx="432000" cy="432000"/>
          </a:xfrm>
          <a:prstGeom prst="roundRect">
            <a:avLst>
              <a:gd name="adj" fmla="val 22000"/>
            </a:avLst>
          </a:prstGeom>
          <a:solidFill>
            <a:srgbClr val="FFFFFF">
              <a:alpha val="4000"/>
            </a:srgbClr>
          </a:solidFill>
          <a:effectLst/>
        </p:spPr>
        <p:txBody>
          <a:bodyPr rtlCol="0" anchor="ctr"/>
          <a:lstStyle/>
          <a:p>
            <a:pPr algn="ctr">
              <a:buNone/>
            </a:pPr>
            <a:r>
              <a:rPr sz="1200" b="0">
                <a:solidFill>
                  <a:srgbClr val="00B8F2"/>
                </a:solidFill>
                <a:latin typeface="RF Dewi Extended Semibold"/>
              </a:rPr>
              <a:t>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266000" y="4067999"/>
            <a:ext cx="1602000" cy="612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lnSpc>
                <a:spcPct val="102000"/>
              </a:lnSpc>
              <a:buNone/>
            </a:pPr>
            <a:r>
              <a:rPr sz="1100" b="0">
                <a:solidFill>
                  <a:srgbClr val="FFFFFF"/>
                </a:solidFill>
                <a:latin typeface="RF Dewi Extended Semibold"/>
              </a:rPr>
              <a:t>Единая платформа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66000" y="4626000"/>
            <a:ext cx="1602000" cy="720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lnSpc>
                <a:spcPct val="105000"/>
              </a:lnSpc>
              <a:buNone/>
            </a:pPr>
            <a:r>
              <a:rPr sz="819" b="0">
                <a:solidFill>
                  <a:srgbClr val="BFBFCE"/>
                </a:solidFill>
                <a:latin typeface="RF Dewi Semibold"/>
              </a:rPr>
              <a:t>Компании сводят пять и более сервисов к одному рабочему пространству</a:t>
            </a:r>
          </a:p>
        </p:txBody>
      </p:sp>
      <p:pic>
        <p:nvPicPr>
          <p:cNvPr id="31" name="Picture 30" descr="m_platfor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4800" y="5346000"/>
            <a:ext cx="989999" cy="989999"/>
          </a:xfrm>
          <a:prstGeom prst="rect">
            <a:avLst/>
          </a:prstGeom>
        </p:spPr>
      </p:pic>
      <p:sp>
        <p:nvSpPr>
          <p:cNvPr id="32" name="Rounded Rectangle 31"/>
          <p:cNvSpPr/>
          <p:nvPr/>
        </p:nvSpPr>
        <p:spPr>
          <a:xfrm>
            <a:off x="6134400" y="3366000"/>
            <a:ext cx="1818000" cy="3131999"/>
          </a:xfrm>
          <a:prstGeom prst="roundRect">
            <a:avLst>
              <a:gd name="adj" fmla="val 5000"/>
            </a:avLst>
          </a:prstGeom>
          <a:solidFill>
            <a:srgbClr val="FFFFFF">
              <a:alpha val="4000"/>
            </a:srgbClr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33" name="Rounded Rectangle 32"/>
          <p:cNvSpPr/>
          <p:nvPr/>
        </p:nvSpPr>
        <p:spPr>
          <a:xfrm>
            <a:off x="6134400" y="3366000"/>
            <a:ext cx="1818000" cy="50400"/>
          </a:xfrm>
          <a:prstGeom prst="roundRect">
            <a:avLst>
              <a:gd name="adj" fmla="val 50000"/>
            </a:avLst>
          </a:prstGeom>
          <a:solidFill>
            <a:srgbClr val="30D9A6"/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34" name="Rounded Rectangle 33"/>
          <p:cNvSpPr/>
          <p:nvPr/>
        </p:nvSpPr>
        <p:spPr>
          <a:xfrm>
            <a:off x="6260400" y="3510000"/>
            <a:ext cx="432000" cy="432000"/>
          </a:xfrm>
          <a:prstGeom prst="roundRect">
            <a:avLst>
              <a:gd name="adj" fmla="val 22000"/>
            </a:avLst>
          </a:prstGeom>
          <a:solidFill>
            <a:srgbClr val="FFFFFF">
              <a:alpha val="4000"/>
            </a:srgbClr>
          </a:solidFill>
          <a:effectLst/>
        </p:spPr>
        <p:txBody>
          <a:bodyPr rtlCol="0" anchor="ctr"/>
          <a:lstStyle/>
          <a:p>
            <a:pPr algn="ctr">
              <a:buNone/>
            </a:pPr>
            <a:r>
              <a:rPr sz="1200" b="0">
                <a:solidFill>
                  <a:srgbClr val="30D9A6"/>
                </a:solidFill>
                <a:latin typeface="RF Dewi Extended Semibold"/>
              </a:rPr>
              <a:t>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249600" y="4067999"/>
            <a:ext cx="1602000" cy="612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lnSpc>
                <a:spcPct val="102000"/>
              </a:lnSpc>
              <a:buNone/>
            </a:pPr>
            <a:r>
              <a:rPr sz="1100" b="0">
                <a:solidFill>
                  <a:srgbClr val="FFFFFF"/>
                </a:solidFill>
                <a:latin typeface="RF Dewi Extended Semibold"/>
              </a:rPr>
              <a:t>ИИ в коммуникациях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249600" y="4626000"/>
            <a:ext cx="1602000" cy="720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lnSpc>
                <a:spcPct val="105000"/>
              </a:lnSpc>
              <a:buNone/>
            </a:pPr>
            <a:r>
              <a:rPr sz="819" b="0">
                <a:solidFill>
                  <a:srgbClr val="BFBFCE"/>
                </a:solidFill>
                <a:latin typeface="RF Dewi Semibold"/>
              </a:rPr>
              <a:t>Ассистенты ведут протоколы встреч и расшифровывают записи</a:t>
            </a:r>
          </a:p>
        </p:txBody>
      </p:sp>
      <p:pic>
        <p:nvPicPr>
          <p:cNvPr id="37" name="Picture 36" descr="m_ai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8399" y="5346000"/>
            <a:ext cx="989999" cy="989999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>
            <a:off x="8117999" y="3366000"/>
            <a:ext cx="1818000" cy="3131999"/>
          </a:xfrm>
          <a:prstGeom prst="roundRect">
            <a:avLst>
              <a:gd name="adj" fmla="val 5000"/>
            </a:avLst>
          </a:prstGeom>
          <a:solidFill>
            <a:srgbClr val="FFFFFF">
              <a:alpha val="4000"/>
            </a:srgbClr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39" name="Rounded Rectangle 38"/>
          <p:cNvSpPr/>
          <p:nvPr/>
        </p:nvSpPr>
        <p:spPr>
          <a:xfrm>
            <a:off x="8117999" y="3366000"/>
            <a:ext cx="1818000" cy="50400"/>
          </a:xfrm>
          <a:prstGeom prst="roundRect">
            <a:avLst>
              <a:gd name="adj" fmla="val 50000"/>
            </a:avLst>
          </a:prstGeom>
          <a:solidFill>
            <a:srgbClr val="857AFF"/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40" name="Rounded Rectangle 39"/>
          <p:cNvSpPr/>
          <p:nvPr/>
        </p:nvSpPr>
        <p:spPr>
          <a:xfrm>
            <a:off x="8243999" y="3510000"/>
            <a:ext cx="432000" cy="432000"/>
          </a:xfrm>
          <a:prstGeom prst="roundRect">
            <a:avLst>
              <a:gd name="adj" fmla="val 22000"/>
            </a:avLst>
          </a:prstGeom>
          <a:solidFill>
            <a:srgbClr val="FFFFFF">
              <a:alpha val="4000"/>
            </a:srgbClr>
          </a:solidFill>
          <a:effectLst/>
        </p:spPr>
        <p:txBody>
          <a:bodyPr rtlCol="0" anchor="ctr"/>
          <a:lstStyle/>
          <a:p>
            <a:pPr algn="ctr">
              <a:buNone/>
            </a:pPr>
            <a:r>
              <a:rPr sz="1200" b="0">
                <a:solidFill>
                  <a:srgbClr val="857AFF"/>
                </a:solidFill>
                <a:latin typeface="RF Dewi Extended Semibold"/>
              </a:rPr>
              <a:t>3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233199" y="4067999"/>
            <a:ext cx="1602000" cy="612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lnSpc>
                <a:spcPct val="102000"/>
              </a:lnSpc>
              <a:buNone/>
            </a:pPr>
            <a:r>
              <a:rPr sz="1100" b="0">
                <a:solidFill>
                  <a:srgbClr val="FFFFFF"/>
                </a:solidFill>
                <a:latin typeface="RF Dewi Extended Semibold"/>
              </a:rPr>
              <a:t>Экосистемы вместо замены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233199" y="4626000"/>
            <a:ext cx="1602000" cy="720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lnSpc>
                <a:spcPct val="105000"/>
              </a:lnSpc>
              <a:buNone/>
            </a:pPr>
            <a:r>
              <a:rPr sz="819" b="0">
                <a:solidFill>
                  <a:srgbClr val="BFBFCE"/>
                </a:solidFill>
                <a:latin typeface="RF Dewi Semibold"/>
              </a:rPr>
              <a:t>Конкуренция за UX и интеграцию; рынок РФ собирается вокруг 3–5 экосистем</a:t>
            </a:r>
          </a:p>
        </p:txBody>
      </p:sp>
      <p:pic>
        <p:nvPicPr>
          <p:cNvPr id="43" name="Picture 42" descr="m_ecosyste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1999" y="5346000"/>
            <a:ext cx="989999" cy="989999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10101600" y="3366000"/>
            <a:ext cx="1818000" cy="3131999"/>
          </a:xfrm>
          <a:prstGeom prst="roundRect">
            <a:avLst>
              <a:gd name="adj" fmla="val 5000"/>
            </a:avLst>
          </a:prstGeom>
          <a:solidFill>
            <a:srgbClr val="FFFFFF">
              <a:alpha val="4000"/>
            </a:srgbClr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45" name="Rounded Rectangle 44"/>
          <p:cNvSpPr/>
          <p:nvPr/>
        </p:nvSpPr>
        <p:spPr>
          <a:xfrm>
            <a:off x="10101600" y="3366000"/>
            <a:ext cx="1818000" cy="50400"/>
          </a:xfrm>
          <a:prstGeom prst="roundRect">
            <a:avLst>
              <a:gd name="adj" fmla="val 50000"/>
            </a:avLst>
          </a:prstGeom>
          <a:solidFill>
            <a:srgbClr val="00B8F2"/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46" name="Rounded Rectangle 45"/>
          <p:cNvSpPr/>
          <p:nvPr/>
        </p:nvSpPr>
        <p:spPr>
          <a:xfrm>
            <a:off x="10227600" y="3510000"/>
            <a:ext cx="432000" cy="432000"/>
          </a:xfrm>
          <a:prstGeom prst="roundRect">
            <a:avLst>
              <a:gd name="adj" fmla="val 22000"/>
            </a:avLst>
          </a:prstGeom>
          <a:solidFill>
            <a:srgbClr val="FFFFFF">
              <a:alpha val="4000"/>
            </a:srgbClr>
          </a:solidFill>
          <a:effectLst/>
        </p:spPr>
        <p:txBody>
          <a:bodyPr rtlCol="0" anchor="ctr"/>
          <a:lstStyle/>
          <a:p>
            <a:pPr algn="ctr">
              <a:buNone/>
            </a:pPr>
            <a:r>
              <a:rPr sz="1200" b="0">
                <a:solidFill>
                  <a:srgbClr val="00B8F2"/>
                </a:solidFill>
                <a:latin typeface="RF Dewi Extended Semibold"/>
              </a:rPr>
              <a:t>4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0216800" y="4067999"/>
            <a:ext cx="1602000" cy="612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lnSpc>
                <a:spcPct val="102000"/>
              </a:lnSpc>
              <a:buNone/>
            </a:pPr>
            <a:r>
              <a:rPr sz="1100" b="0">
                <a:solidFill>
                  <a:srgbClr val="FFFFFF"/>
                </a:solidFill>
                <a:latin typeface="RF Dewi Extended Semibold"/>
              </a:rPr>
              <a:t>Контроль данных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0216800" y="4626000"/>
            <a:ext cx="1602000" cy="720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lnSpc>
                <a:spcPct val="105000"/>
              </a:lnSpc>
              <a:buNone/>
            </a:pPr>
            <a:r>
              <a:rPr sz="819" b="0">
                <a:solidFill>
                  <a:srgbClr val="BFBFCE"/>
                </a:solidFill>
                <a:latin typeface="RF Dewi Semibold"/>
              </a:rPr>
              <a:t>Бизнес выбирает свой контур, ГОСТ и российскую инфраструктуру</a:t>
            </a:r>
          </a:p>
        </p:txBody>
      </p:sp>
      <p:pic>
        <p:nvPicPr>
          <p:cNvPr id="49" name="Picture 48" descr="m_data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15600" y="5346000"/>
            <a:ext cx="989999" cy="9899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CC8F7FD-E3F1-4DE1-82BE-28A2E5EC5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45684" y="187555"/>
            <a:ext cx="960000" cy="232419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A2DEFB0-6BA1-4259-AD2E-51C5B5948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Текущий функционал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64322FF-B562-4895-BF3B-A24AAEC538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500" y="852395"/>
            <a:ext cx="10728000" cy="246221"/>
          </a:xfrm>
        </p:spPr>
        <p:txBody>
          <a:bodyPr/>
          <a:lstStyle/>
          <a:p>
            <a:r>
              <a:rPr lang="ru-RU" dirty="0">
                <a:solidFill>
                  <a:srgbClr val="BFBFCE"/>
                </a:solidFill>
              </a:rPr>
              <a:t>Все продукты </a:t>
            </a:r>
            <a:r>
              <a:rPr lang="en-US" dirty="0">
                <a:solidFill>
                  <a:srgbClr val="BFBFCE"/>
                </a:solidFill>
              </a:rPr>
              <a:t>DION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0422AD53-B358-4268-BBEF-7B94653BC8BA}"/>
              </a:ext>
            </a:extLst>
          </p:cNvPr>
          <p:cNvSpPr/>
          <p:nvPr/>
        </p:nvSpPr>
        <p:spPr>
          <a:xfrm>
            <a:off x="224725" y="3296464"/>
            <a:ext cx="2293200" cy="1467585"/>
          </a:xfrm>
          <a:prstGeom prst="roundRect">
            <a:avLst>
              <a:gd name="adj" fmla="val 5988"/>
            </a:avLst>
          </a:prstGeom>
          <a:solidFill>
            <a:schemeClr val="tx1">
              <a:alpha val="4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0" rtlCol="0" anchor="t"/>
          <a:lstStyle/>
          <a:p>
            <a:pPr marL="0" marR="0" lvl="0" indent="0" algn="l" defTabSz="95095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Extended Ultrabold"/>
                <a:ea typeface="+mn-ea"/>
                <a:cs typeface="+mn-cs"/>
              </a:rPr>
              <a:t>DION.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Extended Ultrabold"/>
                <a:ea typeface="+mn-ea"/>
                <a:cs typeface="+mn-cs"/>
              </a:rPr>
              <a:t>Диск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0A179800-7224-4331-B08B-DF94DB5EBF3C}"/>
              </a:ext>
            </a:extLst>
          </p:cNvPr>
          <p:cNvSpPr txBox="1">
            <a:spLocks/>
          </p:cNvSpPr>
          <p:nvPr/>
        </p:nvSpPr>
        <p:spPr>
          <a:xfrm>
            <a:off x="401655" y="4219453"/>
            <a:ext cx="1861820" cy="349991"/>
          </a:xfrm>
          <a:prstGeom prst="rect">
            <a:avLst/>
          </a:prstGeom>
        </p:spPr>
        <p:txBody>
          <a:bodyPr lIns="0" tIns="0" rIns="0" bIns="0"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50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Хранение и совместное редактирование файлов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3275D840-4213-4669-B7FD-1205BBAC2F26}"/>
              </a:ext>
            </a:extLst>
          </p:cNvPr>
          <p:cNvSpPr/>
          <p:nvPr/>
        </p:nvSpPr>
        <p:spPr>
          <a:xfrm>
            <a:off x="2595746" y="3296464"/>
            <a:ext cx="2293200" cy="1467585"/>
          </a:xfrm>
          <a:prstGeom prst="roundRect">
            <a:avLst>
              <a:gd name="adj" fmla="val 7460"/>
            </a:avLst>
          </a:prstGeom>
          <a:solidFill>
            <a:schemeClr val="tx1">
              <a:alpha val="4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0" rtlCol="0" anchor="t"/>
          <a:lstStyle/>
          <a:p>
            <a:pPr marL="0" marR="0" lvl="0" indent="0" algn="l" defTabSz="95095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Extended Ultrabold"/>
                <a:ea typeface="+mn-ea"/>
                <a:cs typeface="+mn-cs"/>
              </a:rPr>
              <a:t>DION.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Extended Ultrabold"/>
                <a:ea typeface="+mn-ea"/>
                <a:cs typeface="+mn-cs"/>
              </a:rPr>
              <a:t>Звонки</a:t>
            </a: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2EF6F90F-FAD5-4BAA-AFD0-A61698C1E27B}"/>
              </a:ext>
            </a:extLst>
          </p:cNvPr>
          <p:cNvSpPr txBox="1">
            <a:spLocks/>
          </p:cNvSpPr>
          <p:nvPr/>
        </p:nvSpPr>
        <p:spPr>
          <a:xfrm>
            <a:off x="2772676" y="4218462"/>
            <a:ext cx="1861820" cy="349991"/>
          </a:xfrm>
          <a:prstGeom prst="rect">
            <a:avLst/>
          </a:prstGeom>
        </p:spPr>
        <p:txBody>
          <a:bodyPr lIns="0" tIns="0" rIns="0" bIns="0"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50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Звонки внутри DION </a:t>
            </a:r>
            <a:br>
              <a:rPr kumimoji="0" lang="ru-RU" sz="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</a:br>
            <a:r>
              <a:rPr kumimoji="0" lang="ru-RU" sz="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и внешним абонентам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7DD89B6-46BE-4ED5-AAE3-A56032A2C8BD}"/>
              </a:ext>
            </a:extLst>
          </p:cNvPr>
          <p:cNvSpPr/>
          <p:nvPr/>
        </p:nvSpPr>
        <p:spPr>
          <a:xfrm>
            <a:off x="4966767" y="3296464"/>
            <a:ext cx="2293200" cy="1467585"/>
          </a:xfrm>
          <a:prstGeom prst="roundRect">
            <a:avLst>
              <a:gd name="adj" fmla="val 5383"/>
            </a:avLst>
          </a:prstGeom>
          <a:solidFill>
            <a:schemeClr val="tx1">
              <a:alpha val="4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0" rtlCol="0" anchor="t"/>
          <a:lstStyle/>
          <a:p>
            <a:pPr marL="0" marR="0" lvl="0" indent="0" algn="l" defTabSz="95095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Extended Ultrabold"/>
                <a:ea typeface="+mn-ea"/>
                <a:cs typeface="+mn-cs"/>
              </a:rPr>
              <a:t>DION.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Extended Ultrabold"/>
                <a:ea typeface="+mn-ea"/>
                <a:cs typeface="+mn-cs"/>
              </a:rPr>
              <a:t>Трансляции</a:t>
            </a: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E0332B33-11F4-4CCB-9C7B-D89641D79C1A}"/>
              </a:ext>
            </a:extLst>
          </p:cNvPr>
          <p:cNvSpPr txBox="1">
            <a:spLocks/>
          </p:cNvSpPr>
          <p:nvPr/>
        </p:nvSpPr>
        <p:spPr>
          <a:xfrm>
            <a:off x="5147543" y="4224200"/>
            <a:ext cx="1861820" cy="349991"/>
          </a:xfrm>
          <a:prstGeom prst="rect">
            <a:avLst/>
          </a:prstGeom>
        </p:spPr>
        <p:txBody>
          <a:bodyPr lIns="0" tIns="0" rIns="0" bIns="0"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50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Онлайн мероприятия </a:t>
            </a:r>
            <a:br>
              <a:rPr kumimoji="0" lang="ru-RU" sz="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</a:br>
            <a:r>
              <a:rPr kumimoji="0" lang="ru-RU" sz="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любого масштаба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221DA45A-BB50-4D18-AF27-1D46A84C8F11}"/>
              </a:ext>
            </a:extLst>
          </p:cNvPr>
          <p:cNvSpPr/>
          <p:nvPr/>
        </p:nvSpPr>
        <p:spPr>
          <a:xfrm>
            <a:off x="7337788" y="3296464"/>
            <a:ext cx="2293200" cy="1467585"/>
          </a:xfrm>
          <a:prstGeom prst="roundRect">
            <a:avLst>
              <a:gd name="adj" fmla="val 5556"/>
            </a:avLst>
          </a:prstGeom>
          <a:solidFill>
            <a:schemeClr val="tx1">
              <a:alpha val="4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0" rtlCol="0" anchor="t"/>
          <a:lstStyle/>
          <a:p>
            <a:pPr marL="0" marR="0" lvl="0" indent="0" algn="l" defTabSz="95095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Extended Ultrabold"/>
                <a:ea typeface="+mn-ea"/>
                <a:cs typeface="+mn-cs"/>
              </a:rPr>
              <a:t>DION.Rooms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F Dewi Extended Ultrabold"/>
              <a:ea typeface="+mn-ea"/>
              <a:cs typeface="+mn-cs"/>
            </a:endParaRPr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0A54A1C7-029E-459D-924E-3F2D6ADC52B7}"/>
              </a:ext>
            </a:extLst>
          </p:cNvPr>
          <p:cNvSpPr txBox="1">
            <a:spLocks/>
          </p:cNvSpPr>
          <p:nvPr/>
        </p:nvSpPr>
        <p:spPr>
          <a:xfrm>
            <a:off x="7515163" y="4229143"/>
            <a:ext cx="1269509" cy="349991"/>
          </a:xfrm>
          <a:prstGeom prst="rect">
            <a:avLst/>
          </a:prstGeom>
        </p:spPr>
        <p:txBody>
          <a:bodyPr lIns="0" tIns="0" rIns="0" bIns="0"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50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Система бронирования </a:t>
            </a:r>
            <a:br>
              <a:rPr kumimoji="0" lang="ru-RU" sz="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</a:br>
            <a:r>
              <a:rPr kumimoji="0" lang="ru-RU" sz="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и управления переговорными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CC196069-373D-4763-8E09-F433747B24E8}"/>
              </a:ext>
            </a:extLst>
          </p:cNvPr>
          <p:cNvSpPr/>
          <p:nvPr/>
        </p:nvSpPr>
        <p:spPr>
          <a:xfrm>
            <a:off x="9708809" y="3296464"/>
            <a:ext cx="2293200" cy="1467585"/>
          </a:xfrm>
          <a:prstGeom prst="roundRect">
            <a:avLst>
              <a:gd name="adj" fmla="val 6075"/>
            </a:avLst>
          </a:prstGeom>
          <a:solidFill>
            <a:schemeClr val="tx1">
              <a:alpha val="4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0" rtlCol="0" anchor="t"/>
          <a:lstStyle/>
          <a:p>
            <a:pPr marL="0" marR="0" lvl="0" indent="0" algn="l" defTabSz="95095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Extended Ultrabold"/>
                <a:ea typeface="+mn-ea"/>
                <a:cs typeface="+mn-cs"/>
              </a:rPr>
              <a:t>DION.Whiteboard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F Dewi Extended Ultrabold"/>
              <a:ea typeface="+mn-ea"/>
              <a:cs typeface="+mn-cs"/>
            </a:endParaRPr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C8166204-82EB-4720-836B-477552E0DF6A}"/>
              </a:ext>
            </a:extLst>
          </p:cNvPr>
          <p:cNvSpPr txBox="1">
            <a:spLocks/>
          </p:cNvSpPr>
          <p:nvPr/>
        </p:nvSpPr>
        <p:spPr>
          <a:xfrm>
            <a:off x="9885739" y="4229143"/>
            <a:ext cx="1861820" cy="349991"/>
          </a:xfrm>
          <a:prstGeom prst="rect">
            <a:avLst/>
          </a:prstGeom>
        </p:spPr>
        <p:txBody>
          <a:bodyPr lIns="0" tIns="0" rIns="0" bIns="0"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50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Визуализация </a:t>
            </a:r>
            <a:br>
              <a:rPr kumimoji="0" lang="ru-RU" sz="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</a:br>
            <a:r>
              <a:rPr kumimoji="0" lang="ru-RU" sz="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мыслей и идей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6AE217BD-2A86-4A34-86FB-1F315A307E9E}"/>
              </a:ext>
            </a:extLst>
          </p:cNvPr>
          <p:cNvSpPr/>
          <p:nvPr/>
        </p:nvSpPr>
        <p:spPr>
          <a:xfrm>
            <a:off x="224725" y="1751058"/>
            <a:ext cx="2293200" cy="1467585"/>
          </a:xfrm>
          <a:prstGeom prst="roundRect">
            <a:avLst>
              <a:gd name="adj" fmla="val 5469"/>
            </a:avLst>
          </a:prstGeom>
          <a:solidFill>
            <a:schemeClr val="tx1">
              <a:alpha val="4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0" rtlCol="0" anchor="t"/>
          <a:lstStyle/>
          <a:p>
            <a:pPr marL="0" marR="0" lvl="0" indent="0" algn="l" defTabSz="95095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Extended Ultrabold"/>
                <a:ea typeface="+mn-ea"/>
                <a:cs typeface="+mn-cs"/>
              </a:rPr>
              <a:t>DION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Extended Ultrabold"/>
                <a:ea typeface="+mn-ea"/>
                <a:cs typeface="+mn-cs"/>
              </a:rPr>
              <a:t>.Чаты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DEE1E179-B1BA-40C9-B0BB-9A5976B674F0}"/>
              </a:ext>
            </a:extLst>
          </p:cNvPr>
          <p:cNvSpPr txBox="1">
            <a:spLocks/>
          </p:cNvSpPr>
          <p:nvPr/>
        </p:nvSpPr>
        <p:spPr>
          <a:xfrm>
            <a:off x="401656" y="2466070"/>
            <a:ext cx="1293368" cy="567255"/>
          </a:xfrm>
          <a:prstGeom prst="rect">
            <a:avLst/>
          </a:prstGeom>
        </p:spPr>
        <p:txBody>
          <a:bodyPr lIns="0" tIns="0" rIns="0" bIns="0"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50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Защищенный мессенджер для общения сотрудников с возможностью создавать </a:t>
            </a:r>
            <a:r>
              <a:rPr kumimoji="0" lang="ru-RU" sz="7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треды</a:t>
            </a:r>
            <a:r>
              <a:rPr kumimoji="0" lang="ru-RU" sz="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 и каналы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BB21F25B-B4DE-4425-8E0C-3D8DF13951AA}"/>
              </a:ext>
            </a:extLst>
          </p:cNvPr>
          <p:cNvSpPr/>
          <p:nvPr/>
        </p:nvSpPr>
        <p:spPr>
          <a:xfrm>
            <a:off x="2595746" y="1751058"/>
            <a:ext cx="2293200" cy="1467585"/>
          </a:xfrm>
          <a:prstGeom prst="roundRect">
            <a:avLst>
              <a:gd name="adj" fmla="val 4344"/>
            </a:avLst>
          </a:prstGeom>
          <a:solidFill>
            <a:schemeClr val="tx1">
              <a:alpha val="4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0" rtlCol="0" anchor="t"/>
          <a:lstStyle/>
          <a:p>
            <a:pPr marL="0" marR="0" lvl="0" indent="0" algn="l" defTabSz="95095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Extended Ultrabold"/>
                <a:ea typeface="+mn-ea"/>
                <a:cs typeface="+mn-cs"/>
              </a:rPr>
              <a:t>DION.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Extended Ultrabold"/>
                <a:ea typeface="+mn-ea"/>
                <a:cs typeface="+mn-cs"/>
              </a:rPr>
              <a:t>ВКС</a:t>
            </a:r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id="{46234472-C1C3-42A2-A95C-1E4AD05DC214}"/>
              </a:ext>
            </a:extLst>
          </p:cNvPr>
          <p:cNvSpPr txBox="1">
            <a:spLocks/>
          </p:cNvSpPr>
          <p:nvPr/>
        </p:nvSpPr>
        <p:spPr>
          <a:xfrm>
            <a:off x="2772676" y="2683334"/>
            <a:ext cx="1469143" cy="349991"/>
          </a:xfrm>
          <a:prstGeom prst="rect">
            <a:avLst/>
          </a:prstGeom>
        </p:spPr>
        <p:txBody>
          <a:bodyPr lIns="0" tIns="0" rIns="0" bIns="0"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50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Полноценная ВКС-система</a:t>
            </a:r>
            <a:br>
              <a:rPr kumimoji="0" lang="ru-RU" sz="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</a:br>
            <a:r>
              <a:rPr kumimoji="0" lang="ru-RU" sz="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на 10 000 равноправных участников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600C7A0D-6291-4C73-87B6-52C7890D0604}"/>
              </a:ext>
            </a:extLst>
          </p:cNvPr>
          <p:cNvSpPr/>
          <p:nvPr/>
        </p:nvSpPr>
        <p:spPr>
          <a:xfrm>
            <a:off x="4966767" y="1751058"/>
            <a:ext cx="2293200" cy="1467585"/>
          </a:xfrm>
          <a:prstGeom prst="roundRect">
            <a:avLst>
              <a:gd name="adj" fmla="val 5556"/>
            </a:avLst>
          </a:prstGeom>
          <a:solidFill>
            <a:schemeClr val="tx1">
              <a:alpha val="4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0" rtlCol="0" anchor="t"/>
          <a:lstStyle/>
          <a:p>
            <a:pPr marL="0" marR="0" lvl="0" indent="0" algn="l" defTabSz="95095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Extended Ultrabold"/>
                <a:ea typeface="+mn-ea"/>
                <a:cs typeface="+mn-cs"/>
              </a:rPr>
              <a:t>DION.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Extended Ultrabold"/>
                <a:ea typeface="+mn-ea"/>
                <a:cs typeface="+mn-cs"/>
              </a:rPr>
              <a:t>Календари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D86043C5-B147-4245-B41E-1BEA7ADF2621}"/>
              </a:ext>
            </a:extLst>
          </p:cNvPr>
          <p:cNvSpPr txBox="1">
            <a:spLocks/>
          </p:cNvSpPr>
          <p:nvPr/>
        </p:nvSpPr>
        <p:spPr>
          <a:xfrm>
            <a:off x="5143697" y="2680263"/>
            <a:ext cx="1054239" cy="349991"/>
          </a:xfrm>
          <a:prstGeom prst="rect">
            <a:avLst/>
          </a:prstGeom>
        </p:spPr>
        <p:txBody>
          <a:bodyPr lIns="0" tIns="0" rIns="0" bIns="0"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50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Рабочее </a:t>
            </a:r>
            <a:br>
              <a:rPr kumimoji="0" lang="ru-RU" sz="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</a:br>
            <a:r>
              <a:rPr kumimoji="0" lang="ru-RU" sz="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расписание встреч </a:t>
            </a:r>
            <a:br>
              <a:rPr kumimoji="0" lang="ru-RU" sz="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</a:br>
            <a:r>
              <a:rPr kumimoji="0" lang="ru-RU" sz="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на календарной сетке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3FD1220F-EB53-42E2-9A2A-BC93FA4225C3}"/>
              </a:ext>
            </a:extLst>
          </p:cNvPr>
          <p:cNvSpPr/>
          <p:nvPr/>
        </p:nvSpPr>
        <p:spPr>
          <a:xfrm>
            <a:off x="7337788" y="1751058"/>
            <a:ext cx="2293200" cy="1467585"/>
          </a:xfrm>
          <a:prstGeom prst="roundRect">
            <a:avLst>
              <a:gd name="adj" fmla="val 5037"/>
            </a:avLst>
          </a:prstGeom>
          <a:solidFill>
            <a:schemeClr val="tx1">
              <a:alpha val="4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0" rtlCol="0" anchor="t"/>
          <a:lstStyle/>
          <a:p>
            <a:pPr marL="0" marR="0" lvl="0" indent="0" algn="l" defTabSz="95095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Extended Ultrabold"/>
                <a:ea typeface="+mn-ea"/>
                <a:cs typeface="+mn-cs"/>
              </a:rPr>
              <a:t>DION.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Extended Ultrabold"/>
                <a:ea typeface="+mn-ea"/>
                <a:cs typeface="+mn-cs"/>
              </a:rPr>
              <a:t>Видео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82900C48-D74D-4803-804C-28DAB3B9E58D}"/>
              </a:ext>
            </a:extLst>
          </p:cNvPr>
          <p:cNvSpPr txBox="1">
            <a:spLocks/>
          </p:cNvSpPr>
          <p:nvPr/>
        </p:nvSpPr>
        <p:spPr>
          <a:xfrm>
            <a:off x="7520705" y="2677773"/>
            <a:ext cx="1328039" cy="349991"/>
          </a:xfrm>
          <a:prstGeom prst="rect">
            <a:avLst/>
          </a:prstGeom>
        </p:spPr>
        <p:txBody>
          <a:bodyPr lIns="0" tIns="0" rIns="0" bIns="0"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50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Собственная корпоративная социальная видеосеть, расшифровка текста, протоколы встреч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138BB934-9E85-4F4F-9949-96F7BF9984F2}"/>
              </a:ext>
            </a:extLst>
          </p:cNvPr>
          <p:cNvSpPr/>
          <p:nvPr/>
        </p:nvSpPr>
        <p:spPr>
          <a:xfrm>
            <a:off x="9708809" y="1751058"/>
            <a:ext cx="2293200" cy="1467585"/>
          </a:xfrm>
          <a:prstGeom prst="roundRect">
            <a:avLst>
              <a:gd name="adj" fmla="val 5902"/>
            </a:avLst>
          </a:prstGeom>
          <a:solidFill>
            <a:schemeClr val="tx1">
              <a:alpha val="4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0" rtlCol="0" anchor="t"/>
          <a:lstStyle/>
          <a:p>
            <a:pPr marL="0" marR="0" lvl="0" indent="0" algn="l" defTabSz="95095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Extended Ultrabold"/>
                <a:ea typeface="+mn-ea"/>
                <a:cs typeface="+mn-cs"/>
              </a:rPr>
              <a:t>DION.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Extended Ultrabold"/>
                <a:ea typeface="+mn-ea"/>
                <a:cs typeface="+mn-cs"/>
              </a:rPr>
              <a:t>Почта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DFDA7F6A-E26B-4B53-827F-4B33E589847A}"/>
              </a:ext>
            </a:extLst>
          </p:cNvPr>
          <p:cNvSpPr txBox="1">
            <a:spLocks/>
          </p:cNvSpPr>
          <p:nvPr/>
        </p:nvSpPr>
        <p:spPr>
          <a:xfrm>
            <a:off x="9885740" y="2676761"/>
            <a:ext cx="1183916" cy="349991"/>
          </a:xfrm>
          <a:prstGeom prst="rect">
            <a:avLst/>
          </a:prstGeom>
          <a:noFill/>
        </p:spPr>
        <p:txBody>
          <a:bodyPr lIns="0" tIns="0" rIns="0" bIns="0"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50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Полноценный </a:t>
            </a:r>
            <a:br>
              <a:rPr kumimoji="0" lang="ru-RU" sz="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</a:br>
            <a:r>
              <a:rPr kumimoji="0" lang="ru-RU" sz="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почтовый клиент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0E4CD6BA-67B5-4132-9BBD-A9A7B21CA768}"/>
              </a:ext>
            </a:extLst>
          </p:cNvPr>
          <p:cNvSpPr/>
          <p:nvPr/>
        </p:nvSpPr>
        <p:spPr>
          <a:xfrm>
            <a:off x="205607" y="5634000"/>
            <a:ext cx="11796402" cy="1008000"/>
          </a:xfrm>
          <a:prstGeom prst="roundRect">
            <a:avLst>
              <a:gd name="adj" fmla="val 9681"/>
            </a:avLst>
          </a:prstGeom>
          <a:solidFill>
            <a:schemeClr val="tx1">
              <a:alpha val="5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rIns="144000" bIns="0" rtlCol="0" anchor="ctr"/>
          <a:lstStyle/>
          <a:p>
            <a:pPr marL="0" marR="0" lvl="0" indent="0" algn="l" defTabSz="95095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Extended Ultrabold"/>
                <a:ea typeface="+mn-ea"/>
                <a:cs typeface="+mn-cs"/>
              </a:rPr>
              <a:t>Наши клиенты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BFBFCE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Более 200 000 пользователей</a:t>
            </a: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B9770556-347B-4B7A-9527-AFBB8724ADEB}"/>
              </a:ext>
            </a:extLst>
          </p:cNvPr>
          <p:cNvGrpSpPr/>
          <p:nvPr/>
        </p:nvGrpSpPr>
        <p:grpSpPr>
          <a:xfrm>
            <a:off x="10212045" y="5814000"/>
            <a:ext cx="1608749" cy="648000"/>
            <a:chOff x="4940740" y="5779075"/>
            <a:chExt cx="1608749" cy="648000"/>
          </a:xfrm>
        </p:grpSpPr>
        <p:sp>
          <p:nvSpPr>
            <p:cNvPr id="29" name="Прямоугольник: скругленные углы 28">
              <a:extLst>
                <a:ext uri="{FF2B5EF4-FFF2-40B4-BE49-F238E27FC236}">
                  <a16:creationId xmlns:a16="http://schemas.microsoft.com/office/drawing/2014/main" id="{4991A701-8B8E-47D9-9A10-8DE6F6DB61B8}"/>
                </a:ext>
              </a:extLst>
            </p:cNvPr>
            <p:cNvSpPr>
              <a:spLocks/>
            </p:cNvSpPr>
            <p:nvPr/>
          </p:nvSpPr>
          <p:spPr>
            <a:xfrm>
              <a:off x="4940740" y="5779075"/>
              <a:ext cx="1608749" cy="648000"/>
            </a:xfrm>
            <a:prstGeom prst="roundRect">
              <a:avLst>
                <a:gd name="adj" fmla="val 50000"/>
              </a:avLst>
            </a:prstGeom>
            <a:solidFill>
              <a:srgbClr val="F1F7FE">
                <a:alpha val="3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0" rIns="144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509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F Dewi Semibold"/>
                  <a:ea typeface="+mn-ea"/>
                  <a:cs typeface="+mn-cs"/>
                </a:rPr>
                <a:t> </a:t>
              </a:r>
            </a:p>
          </p:txBody>
        </p: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9E13C89A-29D0-437E-A306-C57F4AA98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8363" y="5908674"/>
              <a:ext cx="388802" cy="388802"/>
            </a:xfrm>
            <a:prstGeom prst="ellipse">
              <a:avLst/>
            </a:prstGeom>
            <a:ln w="9525">
              <a:solidFill>
                <a:srgbClr val="242627"/>
              </a:solidFill>
            </a:ln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90E48462-AF0A-47AB-A69E-ECD597A9E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4980" y="5908674"/>
              <a:ext cx="388802" cy="388802"/>
            </a:xfrm>
            <a:prstGeom prst="ellipse">
              <a:avLst/>
            </a:prstGeom>
            <a:ln w="9525">
              <a:solidFill>
                <a:srgbClr val="242627"/>
              </a:solidFill>
            </a:ln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51B9F6AB-85B5-425A-99E3-CB95F4E4D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1597" y="5908674"/>
              <a:ext cx="388802" cy="388802"/>
            </a:xfrm>
            <a:prstGeom prst="ellipse">
              <a:avLst/>
            </a:prstGeom>
            <a:ln w="9525">
              <a:solidFill>
                <a:srgbClr val="242627"/>
              </a:solidFill>
            </a:ln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81B6D657-DB95-47F6-BFAA-146279B1C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8213" y="5908674"/>
              <a:ext cx="388802" cy="388802"/>
            </a:xfrm>
            <a:prstGeom prst="ellipse">
              <a:avLst/>
            </a:prstGeom>
            <a:ln w="9525">
              <a:solidFill>
                <a:srgbClr val="242627"/>
              </a:solidFill>
            </a:ln>
          </p:spPr>
        </p:pic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62B1FB1C-E02D-4E24-932A-648E91CE5B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04831" y="5892474"/>
              <a:ext cx="421202" cy="421202"/>
            </a:xfrm>
            <a:prstGeom prst="ellipse">
              <a:avLst/>
            </a:prstGeom>
            <a:solidFill>
              <a:srgbClr val="1D1F20"/>
            </a:solidFill>
            <a:ln w="9525">
              <a:solidFill>
                <a:srgbClr val="242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509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F Dewi Semibold"/>
                  <a:ea typeface="+mn-ea"/>
                  <a:cs typeface="+mn-cs"/>
                </a:rPr>
                <a:t>200K +</a:t>
              </a:r>
            </a:p>
          </p:txBody>
        </p:sp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382D26C-5D35-4FC8-879E-514AF055E02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3104"/>
          <a:stretch/>
        </p:blipFill>
        <p:spPr>
          <a:xfrm>
            <a:off x="1848539" y="1751058"/>
            <a:ext cx="669386" cy="14688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5501366-1DCB-4499-BCA7-9C35E2B1023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3104"/>
          <a:stretch/>
        </p:blipFill>
        <p:spPr>
          <a:xfrm>
            <a:off x="4219560" y="1751058"/>
            <a:ext cx="669386" cy="14688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9D02794-92BF-4373-B776-10B2A110BF3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3104"/>
          <a:stretch/>
        </p:blipFill>
        <p:spPr>
          <a:xfrm>
            <a:off x="6590581" y="1751058"/>
            <a:ext cx="669386" cy="146880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5D87F4E-5AF2-4807-9A4F-B582A9C8754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3104"/>
          <a:stretch/>
        </p:blipFill>
        <p:spPr>
          <a:xfrm>
            <a:off x="8961602" y="1751058"/>
            <a:ext cx="669386" cy="146880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49537B6-E412-423D-AB80-340E3973768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3387"/>
          <a:stretch/>
        </p:blipFill>
        <p:spPr>
          <a:xfrm>
            <a:off x="11339658" y="1751058"/>
            <a:ext cx="662351" cy="14688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9279FE0-35D3-49B1-83AB-51EC5F56864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3104"/>
          <a:stretch/>
        </p:blipFill>
        <p:spPr>
          <a:xfrm>
            <a:off x="1848539" y="3296464"/>
            <a:ext cx="669386" cy="14688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9F7C6495-42B2-48A0-B98F-ABD639781AB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73104"/>
          <a:stretch/>
        </p:blipFill>
        <p:spPr>
          <a:xfrm>
            <a:off x="4219560" y="3296464"/>
            <a:ext cx="669386" cy="146880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1092C8D-E254-47D6-94D4-F96D34E7AD9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73104"/>
          <a:stretch/>
        </p:blipFill>
        <p:spPr>
          <a:xfrm>
            <a:off x="6590581" y="3296464"/>
            <a:ext cx="669386" cy="146880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2B66558-05E4-4306-82B5-4F13B7DF7D24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73104"/>
          <a:stretch/>
        </p:blipFill>
        <p:spPr>
          <a:xfrm>
            <a:off x="8961602" y="3296464"/>
            <a:ext cx="669386" cy="146880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76ECDBF9-4796-4E02-B851-CF32C1C7292A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73387"/>
          <a:stretch/>
        </p:blipFill>
        <p:spPr>
          <a:xfrm>
            <a:off x="11339658" y="3296464"/>
            <a:ext cx="662351" cy="1468800"/>
          </a:xfrm>
          <a:prstGeom prst="rect">
            <a:avLst/>
          </a:prstGeom>
        </p:spPr>
      </p:pic>
      <p:sp>
        <p:nvSpPr>
          <p:cNvPr id="45" name="Прямоугольник: скругленные углы 27">
            <a:extLst>
              <a:ext uri="{FF2B5EF4-FFF2-40B4-BE49-F238E27FC236}">
                <a16:creationId xmlns:a16="http://schemas.microsoft.com/office/drawing/2014/main" id="{1D92B3AC-2EE7-433F-9756-768EA3CD6127}"/>
              </a:ext>
            </a:extLst>
          </p:cNvPr>
          <p:cNvSpPr/>
          <p:nvPr/>
        </p:nvSpPr>
        <p:spPr>
          <a:xfrm>
            <a:off x="9885739" y="2178786"/>
            <a:ext cx="612000" cy="126000"/>
          </a:xfrm>
          <a:prstGeom prst="roundRect">
            <a:avLst/>
          </a:prstGeom>
          <a:noFill/>
          <a:ln w="9525">
            <a:solidFill>
              <a:srgbClr val="353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tIns="0" rIns="48000" bIns="0" rtlCol="0" anchor="ctr"/>
          <a:lstStyle/>
          <a:p>
            <a:pPr marL="0" marR="0" lvl="0" indent="0" algn="ctr" defTabSz="950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9499D7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В разработке</a:t>
            </a:r>
          </a:p>
        </p:txBody>
      </p:sp>
    </p:spTree>
    <p:extLst>
      <p:ext uri="{BB962C8B-B14F-4D97-AF65-F5344CB8AC3E}">
        <p14:creationId xmlns:p14="http://schemas.microsoft.com/office/powerpoint/2010/main" val="1170104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F0034B41-6B46-4525-A9BE-3DA08D30EFFF}"/>
              </a:ext>
            </a:extLst>
          </p:cNvPr>
          <p:cNvSpPr/>
          <p:nvPr/>
        </p:nvSpPr>
        <p:spPr>
          <a:xfrm>
            <a:off x="192101" y="1738609"/>
            <a:ext cx="5858899" cy="4906800"/>
          </a:xfrm>
          <a:prstGeom prst="roundRect">
            <a:avLst>
              <a:gd name="adj" fmla="val 2962"/>
            </a:avLst>
          </a:prstGeom>
          <a:solidFill>
            <a:schemeClr val="tx1">
              <a:alpha val="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50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F Dewi Semibold"/>
              <a:ea typeface="+mn-ea"/>
              <a:cs typeface="+mn-cs"/>
            </a:endParaRPr>
          </a:p>
        </p:txBody>
      </p:sp>
      <p:sp>
        <p:nvSpPr>
          <p:cNvPr id="7" name="Ellipse 3075" descr="preencoded.png">
            <a:extLst>
              <a:ext uri="{FF2B5EF4-FFF2-40B4-BE49-F238E27FC236}">
                <a16:creationId xmlns:a16="http://schemas.microsoft.com/office/drawing/2014/main" id="{B1778185-DF2D-4E85-B5E1-17D6BB74BC7F}"/>
              </a:ext>
            </a:extLst>
          </p:cNvPr>
          <p:cNvSpPr/>
          <p:nvPr/>
        </p:nvSpPr>
        <p:spPr>
          <a:xfrm>
            <a:off x="1701360" y="1969689"/>
            <a:ext cx="2887829" cy="2882286"/>
          </a:xfrm>
          <a:custGeom>
            <a:avLst/>
            <a:gdLst>
              <a:gd name="connsiteX0" fmla="*/ 1446328 w 2887829"/>
              <a:gd name="connsiteY0" fmla="*/ 2413 h 2882286"/>
              <a:gd name="connsiteX1" fmla="*/ 2890242 w 2887829"/>
              <a:gd name="connsiteY1" fmla="*/ 1443556 h 2882286"/>
              <a:gd name="connsiteX2" fmla="*/ 1446328 w 2887829"/>
              <a:gd name="connsiteY2" fmla="*/ 2884699 h 2882286"/>
              <a:gd name="connsiteX3" fmla="*/ 2413 w 2887829"/>
              <a:gd name="connsiteY3" fmla="*/ 1443556 h 2882286"/>
              <a:gd name="connsiteX4" fmla="*/ 1446328 w 2887829"/>
              <a:gd name="connsiteY4" fmla="*/ 2413 h 2882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7829" h="2882286">
                <a:moveTo>
                  <a:pt x="1446328" y="2413"/>
                </a:moveTo>
                <a:cubicBezTo>
                  <a:pt x="2243784" y="2413"/>
                  <a:pt x="2890242" y="647641"/>
                  <a:pt x="2890242" y="1443556"/>
                </a:cubicBezTo>
                <a:cubicBezTo>
                  <a:pt x="2890242" y="2239472"/>
                  <a:pt x="2243784" y="2884699"/>
                  <a:pt x="1446328" y="2884699"/>
                </a:cubicBezTo>
                <a:cubicBezTo>
                  <a:pt x="648871" y="2884699"/>
                  <a:pt x="2413" y="2239472"/>
                  <a:pt x="2413" y="1443556"/>
                </a:cubicBezTo>
                <a:cubicBezTo>
                  <a:pt x="2413" y="647641"/>
                  <a:pt x="648871" y="2413"/>
                  <a:pt x="1446328" y="2413"/>
                </a:cubicBezTo>
                <a:close/>
              </a:path>
            </a:pathLst>
          </a:custGeom>
          <a:solidFill>
            <a:srgbClr val="53B5F6">
              <a:alpha val="8000"/>
            </a:srgbClr>
          </a:solidFill>
          <a:ln w="5539" cap="flat">
            <a:gradFill flip="none" rotWithShape="1">
              <a:gsLst>
                <a:gs pos="20000">
                  <a:srgbClr val="53B5F6">
                    <a:alpha val="0"/>
                  </a:srgbClr>
                </a:gs>
                <a:gs pos="99000">
                  <a:srgbClr val="53B5F6"/>
                </a:gs>
              </a:gsLst>
              <a:lin ang="16200000" scaled="1"/>
              <a:tileRect/>
            </a:gra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50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72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F Dewi Semibold"/>
              <a:ea typeface="+mn-ea"/>
              <a:cs typeface="+mn-cs"/>
            </a:endParaRPr>
          </a:p>
        </p:txBody>
      </p:sp>
      <p:sp>
        <p:nvSpPr>
          <p:cNvPr id="6" name="Ellipse 3073" descr="preencoded.png">
            <a:extLst>
              <a:ext uri="{FF2B5EF4-FFF2-40B4-BE49-F238E27FC236}">
                <a16:creationId xmlns:a16="http://schemas.microsoft.com/office/drawing/2014/main" id="{587ED3C2-74A5-44B7-97EF-98E4748955D7}"/>
              </a:ext>
            </a:extLst>
          </p:cNvPr>
          <p:cNvSpPr/>
          <p:nvPr/>
        </p:nvSpPr>
        <p:spPr>
          <a:xfrm>
            <a:off x="797870" y="3510600"/>
            <a:ext cx="2882286" cy="2882286"/>
          </a:xfrm>
          <a:custGeom>
            <a:avLst/>
            <a:gdLst>
              <a:gd name="connsiteX0" fmla="*/ 2884704 w 2882286"/>
              <a:gd name="connsiteY0" fmla="*/ 1443561 h 2882286"/>
              <a:gd name="connsiteX1" fmla="*/ 1443561 w 2882286"/>
              <a:gd name="connsiteY1" fmla="*/ 2884704 h 2882286"/>
              <a:gd name="connsiteX2" fmla="*/ 2418 w 2882286"/>
              <a:gd name="connsiteY2" fmla="*/ 1443561 h 2882286"/>
              <a:gd name="connsiteX3" fmla="*/ 1443561 w 2882286"/>
              <a:gd name="connsiteY3" fmla="*/ 2418 h 2882286"/>
              <a:gd name="connsiteX4" fmla="*/ 2884704 w 2882286"/>
              <a:gd name="connsiteY4" fmla="*/ 1443561 h 2882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2286" h="2882286">
                <a:moveTo>
                  <a:pt x="2884704" y="1443561"/>
                </a:moveTo>
                <a:cubicBezTo>
                  <a:pt x="2884704" y="2239482"/>
                  <a:pt x="2239482" y="2884704"/>
                  <a:pt x="1443561" y="2884704"/>
                </a:cubicBezTo>
                <a:cubicBezTo>
                  <a:pt x="647639" y="2884704"/>
                  <a:pt x="2418" y="2239482"/>
                  <a:pt x="2418" y="1443561"/>
                </a:cubicBezTo>
                <a:cubicBezTo>
                  <a:pt x="2418" y="647639"/>
                  <a:pt x="647639" y="2418"/>
                  <a:pt x="1443561" y="2418"/>
                </a:cubicBezTo>
                <a:cubicBezTo>
                  <a:pt x="2239482" y="2418"/>
                  <a:pt x="2884704" y="647639"/>
                  <a:pt x="2884704" y="1443561"/>
                </a:cubicBezTo>
                <a:close/>
              </a:path>
            </a:pathLst>
          </a:custGeom>
          <a:solidFill>
            <a:schemeClr val="accent5">
              <a:lumMod val="75000"/>
              <a:alpha val="8000"/>
            </a:schemeClr>
          </a:solidFill>
          <a:ln w="5539" cap="flat">
            <a:gradFill flip="none" rotWithShape="1">
              <a:gsLst>
                <a:gs pos="20000">
                  <a:schemeClr val="accent5">
                    <a:alpha val="0"/>
                  </a:schemeClr>
                </a:gs>
                <a:gs pos="99000">
                  <a:schemeClr val="accent5"/>
                </a:gs>
              </a:gsLst>
              <a:lin ang="9000000" scaled="0"/>
              <a:tileRect/>
            </a:gra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50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72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F Dewi Semibold"/>
              <a:ea typeface="+mn-ea"/>
              <a:cs typeface="+mn-cs"/>
            </a:endParaRPr>
          </a:p>
        </p:txBody>
      </p:sp>
      <p:sp>
        <p:nvSpPr>
          <p:cNvPr id="2" name="Ellipse 3074" descr="preencoded.png">
            <a:extLst>
              <a:ext uri="{FF2B5EF4-FFF2-40B4-BE49-F238E27FC236}">
                <a16:creationId xmlns:a16="http://schemas.microsoft.com/office/drawing/2014/main" id="{453B37AE-39C8-4504-A6AB-A9A83F8387E5}"/>
              </a:ext>
            </a:extLst>
          </p:cNvPr>
          <p:cNvSpPr/>
          <p:nvPr/>
        </p:nvSpPr>
        <p:spPr>
          <a:xfrm>
            <a:off x="2593756" y="3510600"/>
            <a:ext cx="2882286" cy="2882286"/>
          </a:xfrm>
          <a:custGeom>
            <a:avLst/>
            <a:gdLst>
              <a:gd name="connsiteX0" fmla="*/ 2884704 w 2882286"/>
              <a:gd name="connsiteY0" fmla="*/ 1443561 h 2882286"/>
              <a:gd name="connsiteX1" fmla="*/ 1443561 w 2882286"/>
              <a:gd name="connsiteY1" fmla="*/ 2884704 h 2882286"/>
              <a:gd name="connsiteX2" fmla="*/ 2418 w 2882286"/>
              <a:gd name="connsiteY2" fmla="*/ 1443561 h 2882286"/>
              <a:gd name="connsiteX3" fmla="*/ 1443561 w 2882286"/>
              <a:gd name="connsiteY3" fmla="*/ 2418 h 2882286"/>
              <a:gd name="connsiteX4" fmla="*/ 2884704 w 2882286"/>
              <a:gd name="connsiteY4" fmla="*/ 1443561 h 2882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2286" h="2882286">
                <a:moveTo>
                  <a:pt x="2884704" y="1443561"/>
                </a:moveTo>
                <a:cubicBezTo>
                  <a:pt x="2884704" y="2239482"/>
                  <a:pt x="2239482" y="2884704"/>
                  <a:pt x="1443561" y="2884704"/>
                </a:cubicBezTo>
                <a:cubicBezTo>
                  <a:pt x="647639" y="2884704"/>
                  <a:pt x="2418" y="2239482"/>
                  <a:pt x="2418" y="1443561"/>
                </a:cubicBezTo>
                <a:cubicBezTo>
                  <a:pt x="2418" y="647639"/>
                  <a:pt x="647639" y="2418"/>
                  <a:pt x="1443561" y="2418"/>
                </a:cubicBezTo>
                <a:cubicBezTo>
                  <a:pt x="2239482" y="2418"/>
                  <a:pt x="2884704" y="647639"/>
                  <a:pt x="2884704" y="1443561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8000"/>
            </a:schemeClr>
          </a:solidFill>
          <a:ln w="5539" cap="flat">
            <a:gradFill flip="none" rotWithShape="1">
              <a:gsLst>
                <a:gs pos="20000">
                  <a:schemeClr val="accent2">
                    <a:lumMod val="60000"/>
                    <a:lumOff val="40000"/>
                    <a:alpha val="0"/>
                  </a:schemeClr>
                </a:gs>
                <a:gs pos="99000">
                  <a:schemeClr val="accent2">
                    <a:lumMod val="60000"/>
                    <a:lumOff val="40000"/>
                  </a:schemeClr>
                </a:gs>
              </a:gsLst>
              <a:lin ang="1800000" scaled="0"/>
              <a:tileRect/>
            </a:gra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509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72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F Dewi Semibold"/>
              <a:ea typeface="+mn-ea"/>
              <a:cs typeface="+mn-cs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5F14438-9C04-482F-995C-5175AC5F6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DION</a:t>
            </a:r>
            <a:r>
              <a:rPr lang="ru-RU" dirty="0"/>
              <a:t>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9B55AD-993F-4DB6-9FC5-89ADB5F3FC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500" y="852395"/>
            <a:ext cx="10728000" cy="461665"/>
          </a:xfrm>
        </p:spPr>
        <p:txBody>
          <a:bodyPr/>
          <a:lstStyle/>
          <a:p>
            <a:r>
              <a:rPr lang="ru-RU" dirty="0"/>
              <a:t>Корпоративная платформа коммуникаций с контролируемой стоимостью владения, </a:t>
            </a:r>
            <a:br>
              <a:rPr lang="ru-RU" dirty="0"/>
            </a:br>
            <a:r>
              <a:rPr lang="ru-RU" dirty="0"/>
              <a:t>встроенной безопасностью и отказоустойчивой архитектурой для критичных отраслей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81A760D-E5D4-4B48-B276-2DB2FA0C2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1329" y="178523"/>
            <a:ext cx="991312" cy="240000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D987747A-5754-4789-B638-AA31F83DE097}"/>
              </a:ext>
            </a:extLst>
          </p:cNvPr>
          <p:cNvGrpSpPr/>
          <p:nvPr/>
        </p:nvGrpSpPr>
        <p:grpSpPr>
          <a:xfrm>
            <a:off x="1026911" y="4977310"/>
            <a:ext cx="1790010" cy="1344771"/>
            <a:chOff x="950237" y="4888747"/>
            <a:chExt cx="1790010" cy="1344771"/>
          </a:xfrm>
        </p:grpSpPr>
        <p:sp>
          <p:nvSpPr>
            <p:cNvPr id="25" name="default_name">
              <a:extLst>
                <a:ext uri="{FF2B5EF4-FFF2-40B4-BE49-F238E27FC236}">
                  <a16:creationId xmlns:a16="http://schemas.microsoft.com/office/drawing/2014/main" id="{E540FFCA-BB71-4EC7-8755-57677EA26387}"/>
                </a:ext>
              </a:extLst>
            </p:cNvPr>
            <p:cNvSpPr/>
            <p:nvPr/>
          </p:nvSpPr>
          <p:spPr>
            <a:xfrm rot="4887262">
              <a:off x="884962" y="4954022"/>
              <a:ext cx="359597" cy="22904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l" defTabSz="950952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A2F785">
                          <a:alpha val="80000"/>
                        </a:srgbClr>
                      </a:gs>
                      <a:gs pos="90000">
                        <a:srgbClr val="2DD4B2">
                          <a:alpha val="80000"/>
                        </a:srgbClr>
                      </a:gs>
                    </a:gsLst>
                    <a:lin ang="2700000" scaled="1"/>
                  </a:gradFill>
                  <a:effectLst/>
                  <a:uLnTx/>
                  <a:uFillTx/>
                  <a:latin typeface="RF Dewi Bold" pitchFamily="34" charset="0"/>
                  <a:ea typeface="RF Dewi Bold" pitchFamily="34" charset="-122"/>
                  <a:cs typeface="RF Dewi Bold" pitchFamily="34" charset="-120"/>
                </a:rPr>
                <a:t>Б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A2F785">
                        <a:alpha val="80000"/>
                      </a:srgbClr>
                    </a:gs>
                    <a:gs pos="90000">
                      <a:srgbClr val="2DD4B2">
                        <a:alpha val="80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RF Dewi Semibold"/>
                <a:ea typeface="+mn-ea"/>
                <a:cs typeface="+mn-cs"/>
              </a:endParaRPr>
            </a:p>
          </p:txBody>
        </p:sp>
        <p:sp>
          <p:nvSpPr>
            <p:cNvPr id="36" name="default_name">
              <a:extLst>
                <a:ext uri="{FF2B5EF4-FFF2-40B4-BE49-F238E27FC236}">
                  <a16:creationId xmlns:a16="http://schemas.microsoft.com/office/drawing/2014/main" id="{99297F00-4475-41A6-ABD5-F06E0E431013}"/>
                </a:ext>
              </a:extLst>
            </p:cNvPr>
            <p:cNvSpPr/>
            <p:nvPr/>
          </p:nvSpPr>
          <p:spPr>
            <a:xfrm rot="4315010">
              <a:off x="924553" y="5131071"/>
              <a:ext cx="370426" cy="2553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l" defTabSz="950952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A2F785">
                          <a:alpha val="80000"/>
                        </a:srgbClr>
                      </a:gs>
                      <a:gs pos="90000">
                        <a:srgbClr val="2DD4B2">
                          <a:alpha val="80000"/>
                        </a:srgbClr>
                      </a:gs>
                    </a:gsLst>
                    <a:lin ang="2700000" scaled="1"/>
                  </a:gradFill>
                  <a:effectLst/>
                  <a:uLnTx/>
                  <a:uFillTx/>
                  <a:latin typeface="RF Dewi Bold" pitchFamily="34" charset="0"/>
                  <a:ea typeface="RF Dewi Bold" pitchFamily="34" charset="-122"/>
                  <a:cs typeface="RF Dewi Bold" pitchFamily="34" charset="-120"/>
                </a:rPr>
                <a:t>е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A2F785">
                        <a:alpha val="80000"/>
                      </a:srgbClr>
                    </a:gs>
                    <a:gs pos="90000">
                      <a:srgbClr val="2DD4B2">
                        <a:alpha val="80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RF Dewi Semibold"/>
                <a:ea typeface="+mn-ea"/>
                <a:cs typeface="+mn-cs"/>
              </a:endParaRPr>
            </a:p>
          </p:txBody>
        </p:sp>
        <p:sp>
          <p:nvSpPr>
            <p:cNvPr id="37" name="default_name">
              <a:extLst>
                <a:ext uri="{FF2B5EF4-FFF2-40B4-BE49-F238E27FC236}">
                  <a16:creationId xmlns:a16="http://schemas.microsoft.com/office/drawing/2014/main" id="{05AF43CF-DCC2-4E39-AB69-1BD35FB3B7C7}"/>
                </a:ext>
              </a:extLst>
            </p:cNvPr>
            <p:cNvSpPr/>
            <p:nvPr/>
          </p:nvSpPr>
          <p:spPr>
            <a:xfrm rot="3780283">
              <a:off x="994122" y="5284306"/>
              <a:ext cx="371317" cy="28624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l" defTabSz="950952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A2F785">
                          <a:alpha val="80000"/>
                        </a:srgbClr>
                      </a:gs>
                      <a:gs pos="90000">
                        <a:srgbClr val="2DD4B2">
                          <a:alpha val="80000"/>
                        </a:srgbClr>
                      </a:gs>
                    </a:gsLst>
                    <a:lin ang="2700000" scaled="1"/>
                  </a:gradFill>
                  <a:effectLst/>
                  <a:uLnTx/>
                  <a:uFillTx/>
                  <a:latin typeface="RF Dewi Bold" pitchFamily="34" charset="0"/>
                  <a:ea typeface="RF Dewi Bold" pitchFamily="34" charset="-122"/>
                  <a:cs typeface="RF Dewi Bold" pitchFamily="34" charset="-120"/>
                </a:rPr>
                <a:t>з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A2F785">
                        <a:alpha val="80000"/>
                      </a:srgbClr>
                    </a:gs>
                    <a:gs pos="90000">
                      <a:srgbClr val="2DD4B2">
                        <a:alpha val="80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RF Dewi Semibold"/>
                <a:ea typeface="+mn-ea"/>
                <a:cs typeface="+mn-cs"/>
              </a:endParaRPr>
            </a:p>
          </p:txBody>
        </p:sp>
        <p:sp>
          <p:nvSpPr>
            <p:cNvPr id="38" name="default_name">
              <a:extLst>
                <a:ext uri="{FF2B5EF4-FFF2-40B4-BE49-F238E27FC236}">
                  <a16:creationId xmlns:a16="http://schemas.microsoft.com/office/drawing/2014/main" id="{65B03168-94D9-43A5-A318-40DB8966BD95}"/>
                </a:ext>
              </a:extLst>
            </p:cNvPr>
            <p:cNvSpPr/>
            <p:nvPr/>
          </p:nvSpPr>
          <p:spPr>
            <a:xfrm rot="3236175">
              <a:off x="1090263" y="5421786"/>
              <a:ext cx="373404" cy="32811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l" defTabSz="950952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A2F785">
                          <a:alpha val="80000"/>
                        </a:srgbClr>
                      </a:gs>
                      <a:gs pos="90000">
                        <a:srgbClr val="2DD4B2">
                          <a:alpha val="80000"/>
                        </a:srgbClr>
                      </a:gs>
                    </a:gsLst>
                    <a:lin ang="2700000" scaled="1"/>
                  </a:gradFill>
                  <a:effectLst/>
                  <a:uLnTx/>
                  <a:uFillTx/>
                  <a:latin typeface="RF Dewi Bold" pitchFamily="34" charset="0"/>
                  <a:ea typeface="RF Dewi Bold" pitchFamily="34" charset="-122"/>
                  <a:cs typeface="RF Dewi Bold" pitchFamily="34" charset="-120"/>
                </a:rPr>
                <a:t>о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A2F785">
                        <a:alpha val="80000"/>
                      </a:srgbClr>
                    </a:gs>
                    <a:gs pos="90000">
                      <a:srgbClr val="2DD4B2">
                        <a:alpha val="80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RF Dewi Semibold"/>
                <a:ea typeface="+mn-ea"/>
                <a:cs typeface="+mn-cs"/>
              </a:endParaRPr>
            </a:p>
          </p:txBody>
        </p:sp>
        <p:sp>
          <p:nvSpPr>
            <p:cNvPr id="39" name="default_name">
              <a:extLst>
                <a:ext uri="{FF2B5EF4-FFF2-40B4-BE49-F238E27FC236}">
                  <a16:creationId xmlns:a16="http://schemas.microsoft.com/office/drawing/2014/main" id="{726FA64D-2CE5-4153-BF84-35DCD464FB8C}"/>
                </a:ext>
              </a:extLst>
            </p:cNvPr>
            <p:cNvSpPr/>
            <p:nvPr/>
          </p:nvSpPr>
          <p:spPr>
            <a:xfrm rot="2673304">
              <a:off x="1222631" y="5556318"/>
              <a:ext cx="359677" cy="350301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l" defTabSz="950952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A2F785">
                          <a:alpha val="80000"/>
                        </a:srgbClr>
                      </a:gs>
                      <a:gs pos="90000">
                        <a:srgbClr val="2DD4B2">
                          <a:alpha val="80000"/>
                        </a:srgbClr>
                      </a:gs>
                    </a:gsLst>
                    <a:lin ang="2700000" scaled="1"/>
                  </a:gradFill>
                  <a:effectLst/>
                  <a:uLnTx/>
                  <a:uFillTx/>
                  <a:latin typeface="RF Dewi Bold" pitchFamily="34" charset="0"/>
                  <a:ea typeface="RF Dewi Bold" pitchFamily="34" charset="-122"/>
                  <a:cs typeface="RF Dewi Bold" pitchFamily="34" charset="-120"/>
                </a:rPr>
                <a:t>п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A2F785">
                        <a:alpha val="80000"/>
                      </a:srgbClr>
                    </a:gs>
                    <a:gs pos="90000">
                      <a:srgbClr val="2DD4B2">
                        <a:alpha val="80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RF Dewi Semibold"/>
                <a:ea typeface="+mn-ea"/>
                <a:cs typeface="+mn-cs"/>
              </a:endParaRPr>
            </a:p>
          </p:txBody>
        </p:sp>
        <p:sp>
          <p:nvSpPr>
            <p:cNvPr id="40" name="default_name">
              <a:extLst>
                <a:ext uri="{FF2B5EF4-FFF2-40B4-BE49-F238E27FC236}">
                  <a16:creationId xmlns:a16="http://schemas.microsoft.com/office/drawing/2014/main" id="{D25DF4EC-6D21-4E88-8ECF-5088CC86E4B8}"/>
                </a:ext>
              </a:extLst>
            </p:cNvPr>
            <p:cNvSpPr/>
            <p:nvPr/>
          </p:nvSpPr>
          <p:spPr>
            <a:xfrm rot="2119815">
              <a:off x="1381626" y="5673304"/>
              <a:ext cx="331561" cy="359071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l" defTabSz="950952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A2F785">
                          <a:alpha val="80000"/>
                        </a:srgbClr>
                      </a:gs>
                      <a:gs pos="90000">
                        <a:srgbClr val="2DD4B2">
                          <a:alpha val="80000"/>
                        </a:srgbClr>
                      </a:gs>
                    </a:gsLst>
                    <a:lin ang="2700000" scaled="1"/>
                  </a:gradFill>
                  <a:effectLst/>
                  <a:uLnTx/>
                  <a:uFillTx/>
                  <a:latin typeface="RF Dewi Bold" pitchFamily="34" charset="0"/>
                  <a:ea typeface="RF Dewi Bold" pitchFamily="34" charset="-122"/>
                  <a:cs typeface="RF Dewi Bold" pitchFamily="34" charset="-120"/>
                </a:rPr>
                <a:t>а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A2F785">
                        <a:alpha val="80000"/>
                      </a:srgbClr>
                    </a:gs>
                    <a:gs pos="90000">
                      <a:srgbClr val="2DD4B2">
                        <a:alpha val="80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RF Dewi Semibold"/>
                <a:ea typeface="+mn-ea"/>
                <a:cs typeface="+mn-cs"/>
              </a:endParaRPr>
            </a:p>
          </p:txBody>
        </p:sp>
        <p:sp>
          <p:nvSpPr>
            <p:cNvPr id="41" name="default_name">
              <a:extLst>
                <a:ext uri="{FF2B5EF4-FFF2-40B4-BE49-F238E27FC236}">
                  <a16:creationId xmlns:a16="http://schemas.microsoft.com/office/drawing/2014/main" id="{5FE41373-F85C-472E-B1D8-8C787DDFA55C}"/>
                </a:ext>
              </a:extLst>
            </p:cNvPr>
            <p:cNvSpPr/>
            <p:nvPr/>
          </p:nvSpPr>
          <p:spPr>
            <a:xfrm rot="1575707">
              <a:off x="1556756" y="5766335"/>
              <a:ext cx="300579" cy="36330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l" defTabSz="950952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A2F785">
                          <a:alpha val="80000"/>
                        </a:srgbClr>
                      </a:gs>
                      <a:gs pos="90000">
                        <a:srgbClr val="2DD4B2">
                          <a:alpha val="80000"/>
                        </a:srgbClr>
                      </a:gs>
                    </a:gsLst>
                    <a:lin ang="2700000" scaled="1"/>
                  </a:gradFill>
                  <a:effectLst/>
                  <a:uLnTx/>
                  <a:uFillTx/>
                  <a:latin typeface="RF Dewi Bold" pitchFamily="34" charset="0"/>
                  <a:ea typeface="RF Dewi Bold" pitchFamily="34" charset="-122"/>
                  <a:cs typeface="RF Dewi Bold" pitchFamily="34" charset="-120"/>
                </a:rPr>
                <a:t>с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A2F785">
                        <a:alpha val="80000"/>
                      </a:srgbClr>
                    </a:gs>
                    <a:gs pos="90000">
                      <a:srgbClr val="2DD4B2">
                        <a:alpha val="80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RF Dewi Semibold"/>
                <a:ea typeface="+mn-ea"/>
                <a:cs typeface="+mn-cs"/>
              </a:endParaRPr>
            </a:p>
          </p:txBody>
        </p:sp>
        <p:sp>
          <p:nvSpPr>
            <p:cNvPr id="42" name="default_name">
              <a:extLst>
                <a:ext uri="{FF2B5EF4-FFF2-40B4-BE49-F238E27FC236}">
                  <a16:creationId xmlns:a16="http://schemas.microsoft.com/office/drawing/2014/main" id="{BE6817E6-B2B7-4BBB-8DEA-3FDFB2809B91}"/>
                </a:ext>
              </a:extLst>
            </p:cNvPr>
            <p:cNvSpPr/>
            <p:nvPr/>
          </p:nvSpPr>
          <p:spPr>
            <a:xfrm rot="1022217">
              <a:off x="1748699" y="5837590"/>
              <a:ext cx="268116" cy="36028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l" defTabSz="950952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A2F785">
                          <a:alpha val="80000"/>
                        </a:srgbClr>
                      </a:gs>
                      <a:gs pos="90000">
                        <a:srgbClr val="2DD4B2">
                          <a:alpha val="80000"/>
                        </a:srgbClr>
                      </a:gs>
                    </a:gsLst>
                    <a:lin ang="2700000" scaled="1"/>
                  </a:gradFill>
                  <a:effectLst/>
                  <a:uLnTx/>
                  <a:uFillTx/>
                  <a:latin typeface="RF Dewi Bold" pitchFamily="34" charset="0"/>
                  <a:ea typeface="RF Dewi Bold" pitchFamily="34" charset="-122"/>
                  <a:cs typeface="RF Dewi Bold" pitchFamily="34" charset="-120"/>
                </a:rPr>
                <a:t>н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A2F785">
                        <a:alpha val="80000"/>
                      </a:srgbClr>
                    </a:gs>
                    <a:gs pos="90000">
                      <a:srgbClr val="2DD4B2">
                        <a:alpha val="80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RF Dewi Semibold"/>
                <a:ea typeface="+mn-ea"/>
                <a:cs typeface="+mn-cs"/>
              </a:endParaRPr>
            </a:p>
          </p:txBody>
        </p:sp>
        <p:sp>
          <p:nvSpPr>
            <p:cNvPr id="43" name="default_name">
              <a:extLst>
                <a:ext uri="{FF2B5EF4-FFF2-40B4-BE49-F238E27FC236}">
                  <a16:creationId xmlns:a16="http://schemas.microsoft.com/office/drawing/2014/main" id="{94994545-FF3C-4015-AD06-2CA5E44DE8AB}"/>
                </a:ext>
              </a:extLst>
            </p:cNvPr>
            <p:cNvSpPr/>
            <p:nvPr/>
          </p:nvSpPr>
          <p:spPr>
            <a:xfrm rot="459347">
              <a:off x="1959495" y="5886535"/>
              <a:ext cx="233202" cy="34460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l" defTabSz="950952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A2F785">
                          <a:alpha val="80000"/>
                        </a:srgbClr>
                      </a:gs>
                      <a:gs pos="90000">
                        <a:srgbClr val="2DD4B2">
                          <a:alpha val="80000"/>
                        </a:srgbClr>
                      </a:gs>
                    </a:gsLst>
                    <a:lin ang="2700000" scaled="1"/>
                  </a:gradFill>
                  <a:effectLst/>
                  <a:uLnTx/>
                  <a:uFillTx/>
                  <a:latin typeface="RF Dewi Bold" pitchFamily="34" charset="0"/>
                  <a:ea typeface="RF Dewi Bold" pitchFamily="34" charset="-122"/>
                  <a:cs typeface="RF Dewi Bold" pitchFamily="34" charset="-120"/>
                </a:rPr>
                <a:t>о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A2F785">
                        <a:alpha val="80000"/>
                      </a:srgbClr>
                    </a:gs>
                    <a:gs pos="90000">
                      <a:srgbClr val="2DD4B2">
                        <a:alpha val="80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RF Dewi Semibold"/>
                <a:ea typeface="+mn-ea"/>
                <a:cs typeface="+mn-cs"/>
              </a:endParaRPr>
            </a:p>
          </p:txBody>
        </p:sp>
        <p:sp>
          <p:nvSpPr>
            <p:cNvPr id="44" name="default_name">
              <a:extLst>
                <a:ext uri="{FF2B5EF4-FFF2-40B4-BE49-F238E27FC236}">
                  <a16:creationId xmlns:a16="http://schemas.microsoft.com/office/drawing/2014/main" id="{8EBD83DB-9C37-4E58-8DA2-4AC71B7FCDC8}"/>
                </a:ext>
              </a:extLst>
            </p:cNvPr>
            <p:cNvSpPr/>
            <p:nvPr/>
          </p:nvSpPr>
          <p:spPr>
            <a:xfrm rot="21505858">
              <a:off x="2168130" y="5904233"/>
              <a:ext cx="187945" cy="32928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l" defTabSz="950952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A2F785">
                          <a:alpha val="80000"/>
                        </a:srgbClr>
                      </a:gs>
                      <a:gs pos="90000">
                        <a:srgbClr val="2DD4B2">
                          <a:alpha val="80000"/>
                        </a:srgbClr>
                      </a:gs>
                    </a:gsLst>
                    <a:lin ang="2700000" scaled="1"/>
                  </a:gradFill>
                  <a:effectLst/>
                  <a:uLnTx/>
                  <a:uFillTx/>
                  <a:latin typeface="RF Dewi Bold" pitchFamily="34" charset="0"/>
                  <a:ea typeface="RF Dewi Bold" pitchFamily="34" charset="-122"/>
                  <a:cs typeface="RF Dewi Bold" pitchFamily="34" charset="-120"/>
                </a:rPr>
                <a:t>с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A2F785">
                        <a:alpha val="80000"/>
                      </a:srgbClr>
                    </a:gs>
                    <a:gs pos="90000">
                      <a:srgbClr val="2DD4B2">
                        <a:alpha val="80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RF Dewi Semibold"/>
                <a:ea typeface="+mn-ea"/>
                <a:cs typeface="+mn-cs"/>
              </a:endParaRPr>
            </a:p>
          </p:txBody>
        </p:sp>
        <p:sp>
          <p:nvSpPr>
            <p:cNvPr id="45" name="default_name">
              <a:extLst>
                <a:ext uri="{FF2B5EF4-FFF2-40B4-BE49-F238E27FC236}">
                  <a16:creationId xmlns:a16="http://schemas.microsoft.com/office/drawing/2014/main" id="{5D467BCC-3886-49A4-BD48-D353793F4293}"/>
                </a:ext>
              </a:extLst>
            </p:cNvPr>
            <p:cNvSpPr/>
            <p:nvPr/>
          </p:nvSpPr>
          <p:spPr>
            <a:xfrm rot="20980512">
              <a:off x="2329894" y="5877089"/>
              <a:ext cx="226940" cy="34639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l" defTabSz="950952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A2F785">
                          <a:alpha val="80000"/>
                        </a:srgbClr>
                      </a:gs>
                      <a:gs pos="90000">
                        <a:srgbClr val="2DD4B2">
                          <a:alpha val="80000"/>
                        </a:srgbClr>
                      </a:gs>
                    </a:gsLst>
                    <a:lin ang="2700000" scaled="1"/>
                  </a:gradFill>
                  <a:effectLst/>
                  <a:uLnTx/>
                  <a:uFillTx/>
                  <a:latin typeface="RF Dewi Bold" pitchFamily="34" charset="0"/>
                  <a:ea typeface="RF Dewi Bold" pitchFamily="34" charset="-122"/>
                  <a:cs typeface="RF Dewi Bold" pitchFamily="34" charset="-120"/>
                </a:rPr>
                <a:t>т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A2F785">
                        <a:alpha val="80000"/>
                      </a:srgbClr>
                    </a:gs>
                    <a:gs pos="90000">
                      <a:srgbClr val="2DD4B2">
                        <a:alpha val="80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RF Dewi Semibold"/>
                <a:ea typeface="+mn-ea"/>
                <a:cs typeface="+mn-cs"/>
              </a:endParaRPr>
            </a:p>
          </p:txBody>
        </p:sp>
        <p:sp>
          <p:nvSpPr>
            <p:cNvPr id="48" name="default_name">
              <a:extLst>
                <a:ext uri="{FF2B5EF4-FFF2-40B4-BE49-F238E27FC236}">
                  <a16:creationId xmlns:a16="http://schemas.microsoft.com/office/drawing/2014/main" id="{B93B5F5A-5EEA-438C-9AFC-9909FE09B47C}"/>
                </a:ext>
              </a:extLst>
            </p:cNvPr>
            <p:cNvSpPr/>
            <p:nvPr/>
          </p:nvSpPr>
          <p:spPr>
            <a:xfrm rot="20464547">
              <a:off x="2476479" y="5826835"/>
              <a:ext cx="263768" cy="35789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l" defTabSz="950952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A2F785">
                          <a:alpha val="80000"/>
                        </a:srgbClr>
                      </a:gs>
                      <a:gs pos="90000">
                        <a:srgbClr val="2DD4B2">
                          <a:alpha val="80000"/>
                        </a:srgbClr>
                      </a:gs>
                    </a:gsLst>
                    <a:lin ang="2700000" scaled="1"/>
                  </a:gradFill>
                  <a:effectLst/>
                  <a:uLnTx/>
                  <a:uFillTx/>
                  <a:latin typeface="RF Dewi Bold" pitchFamily="34" charset="0"/>
                  <a:ea typeface="RF Dewi Bold" pitchFamily="34" charset="-122"/>
                  <a:cs typeface="RF Dewi Bold" pitchFamily="34" charset="-120"/>
                </a:rPr>
                <a:t>ь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A2F785">
                        <a:alpha val="80000"/>
                      </a:srgbClr>
                    </a:gs>
                    <a:gs pos="90000">
                      <a:srgbClr val="2DD4B2">
                        <a:alpha val="80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RF Dewi Semibold"/>
                <a:ea typeface="+mn-ea"/>
                <a:cs typeface="+mn-cs"/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96378A8D-78A7-4FC0-BD43-E7C81BC3BBD9}"/>
              </a:ext>
            </a:extLst>
          </p:cNvPr>
          <p:cNvGrpSpPr/>
          <p:nvPr/>
        </p:nvGrpSpPr>
        <p:grpSpPr>
          <a:xfrm>
            <a:off x="2400902" y="2034807"/>
            <a:ext cx="1586902" cy="535935"/>
            <a:chOff x="2378041" y="2104380"/>
            <a:chExt cx="1586902" cy="535935"/>
          </a:xfrm>
        </p:grpSpPr>
        <p:sp>
          <p:nvSpPr>
            <p:cNvPr id="49" name="default_name">
              <a:extLst>
                <a:ext uri="{FF2B5EF4-FFF2-40B4-BE49-F238E27FC236}">
                  <a16:creationId xmlns:a16="http://schemas.microsoft.com/office/drawing/2014/main" id="{16CF83E1-C783-447C-957A-D93031F81BD8}"/>
                </a:ext>
              </a:extLst>
            </p:cNvPr>
            <p:cNvSpPr/>
            <p:nvPr/>
          </p:nvSpPr>
          <p:spPr>
            <a:xfrm rot="19184286">
              <a:off x="2378041" y="2295259"/>
              <a:ext cx="305696" cy="30691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marR="0" lvl="0" indent="0" algn="l" defTabSz="950952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5CC5F9">
                          <a:alpha val="80000"/>
                        </a:srgbClr>
                      </a:gs>
                      <a:gs pos="100000">
                        <a:srgbClr val="53B5F6">
                          <a:alpha val="80000"/>
                        </a:srgbClr>
                      </a:gs>
                    </a:gsLst>
                    <a:lin ang="2700000" scaled="1"/>
                  </a:gradFill>
                  <a:effectLst/>
                  <a:uLnTx/>
                  <a:uFillTx/>
                  <a:latin typeface="RF Dewi Bold" pitchFamily="34" charset="0"/>
                  <a:ea typeface="RF Dewi Bold" pitchFamily="34" charset="-122"/>
                  <a:cs typeface="RF Dewi Bold" pitchFamily="34" charset="-120"/>
                </a:rPr>
                <a:t>С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5CC5F9">
                        <a:alpha val="80000"/>
                      </a:srgbClr>
                    </a:gs>
                    <a:gs pos="100000">
                      <a:srgbClr val="53B5F6">
                        <a:alpha val="80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RF Dewi Semibold"/>
                <a:ea typeface="+mn-ea"/>
                <a:cs typeface="+mn-cs"/>
              </a:endParaRPr>
            </a:p>
          </p:txBody>
        </p:sp>
        <p:sp>
          <p:nvSpPr>
            <p:cNvPr id="50" name="default_name">
              <a:extLst>
                <a:ext uri="{FF2B5EF4-FFF2-40B4-BE49-F238E27FC236}">
                  <a16:creationId xmlns:a16="http://schemas.microsoft.com/office/drawing/2014/main" id="{1F40EBFF-43D5-40B6-A6D0-565896103658}"/>
                </a:ext>
              </a:extLst>
            </p:cNvPr>
            <p:cNvSpPr/>
            <p:nvPr/>
          </p:nvSpPr>
          <p:spPr>
            <a:xfrm rot="19798280">
              <a:off x="2554338" y="2207997"/>
              <a:ext cx="260891" cy="29137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marR="0" lvl="0" indent="0" algn="l" defTabSz="950952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5CC5F9">
                          <a:alpha val="80000"/>
                        </a:srgbClr>
                      </a:gs>
                      <a:gs pos="100000">
                        <a:srgbClr val="53B5F6">
                          <a:alpha val="80000"/>
                        </a:srgbClr>
                      </a:gs>
                    </a:gsLst>
                    <a:lin ang="2700000" scaled="1"/>
                  </a:gradFill>
                  <a:effectLst/>
                  <a:uLnTx/>
                  <a:uFillTx/>
                  <a:latin typeface="RF Dewi Bold" pitchFamily="34" charset="0"/>
                  <a:ea typeface="RF Dewi Bold" pitchFamily="34" charset="-122"/>
                  <a:cs typeface="RF Dewi Bold" pitchFamily="34" charset="-120"/>
                </a:rPr>
                <a:t>т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5CC5F9">
                        <a:alpha val="80000"/>
                      </a:srgbClr>
                    </a:gs>
                    <a:gs pos="100000">
                      <a:srgbClr val="53B5F6">
                        <a:alpha val="80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RF Dewi Semibold"/>
                <a:ea typeface="+mn-ea"/>
                <a:cs typeface="+mn-cs"/>
              </a:endParaRPr>
            </a:p>
          </p:txBody>
        </p:sp>
        <p:sp>
          <p:nvSpPr>
            <p:cNvPr id="51" name="default_name">
              <a:extLst>
                <a:ext uri="{FF2B5EF4-FFF2-40B4-BE49-F238E27FC236}">
                  <a16:creationId xmlns:a16="http://schemas.microsoft.com/office/drawing/2014/main" id="{5BA9E88D-2007-41C6-9F13-383B833C59CC}"/>
                </a:ext>
              </a:extLst>
            </p:cNvPr>
            <p:cNvSpPr/>
            <p:nvPr/>
          </p:nvSpPr>
          <p:spPr>
            <a:xfrm rot="20372012">
              <a:off x="2702851" y="2133741"/>
              <a:ext cx="245025" cy="29771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marR="0" lvl="0" indent="0" algn="l" defTabSz="950952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5CC5F9">
                          <a:alpha val="80000"/>
                        </a:srgbClr>
                      </a:gs>
                      <a:gs pos="100000">
                        <a:srgbClr val="53B5F6">
                          <a:alpha val="80000"/>
                        </a:srgbClr>
                      </a:gs>
                    </a:gsLst>
                    <a:lin ang="2700000" scaled="1"/>
                  </a:gradFill>
                  <a:effectLst/>
                  <a:uLnTx/>
                  <a:uFillTx/>
                  <a:latin typeface="RF Dewi Bold" pitchFamily="34" charset="0"/>
                  <a:ea typeface="RF Dewi Bold" pitchFamily="34" charset="-122"/>
                  <a:cs typeface="RF Dewi Bold" pitchFamily="34" charset="-120"/>
                </a:rPr>
                <a:t>о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5CC5F9">
                        <a:alpha val="80000"/>
                      </a:srgbClr>
                    </a:gs>
                    <a:gs pos="100000">
                      <a:srgbClr val="53B5F6">
                        <a:alpha val="80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RF Dewi Semibold"/>
                <a:ea typeface="+mn-ea"/>
                <a:cs typeface="+mn-cs"/>
              </a:endParaRPr>
            </a:p>
          </p:txBody>
        </p:sp>
        <p:sp>
          <p:nvSpPr>
            <p:cNvPr id="52" name="default_name">
              <a:extLst>
                <a:ext uri="{FF2B5EF4-FFF2-40B4-BE49-F238E27FC236}">
                  <a16:creationId xmlns:a16="http://schemas.microsoft.com/office/drawing/2014/main" id="{8B852359-FF42-4726-AF01-38D33378E484}"/>
                </a:ext>
              </a:extLst>
            </p:cNvPr>
            <p:cNvSpPr/>
            <p:nvPr/>
          </p:nvSpPr>
          <p:spPr>
            <a:xfrm rot="20986006">
              <a:off x="2876456" y="2104380"/>
              <a:ext cx="211260" cy="28742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marR="0" lvl="0" indent="0" algn="l" defTabSz="950952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5CC5F9">
                          <a:alpha val="80000"/>
                        </a:srgbClr>
                      </a:gs>
                      <a:gs pos="100000">
                        <a:srgbClr val="53B5F6">
                          <a:alpha val="80000"/>
                        </a:srgbClr>
                      </a:gs>
                    </a:gsLst>
                    <a:lin ang="2700000" scaled="1"/>
                  </a:gradFill>
                  <a:effectLst/>
                  <a:uLnTx/>
                  <a:uFillTx/>
                  <a:latin typeface="RF Dewi Bold" pitchFamily="34" charset="0"/>
                  <a:ea typeface="RF Dewi Bold" pitchFamily="34" charset="-122"/>
                  <a:cs typeface="RF Dewi Bold" pitchFamily="34" charset="-120"/>
                </a:rPr>
                <a:t>и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5CC5F9">
                        <a:alpha val="80000"/>
                      </a:srgbClr>
                    </a:gs>
                    <a:gs pos="100000">
                      <a:srgbClr val="53B5F6">
                        <a:alpha val="80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RF Dewi Semibold"/>
                <a:ea typeface="+mn-ea"/>
                <a:cs typeface="+mn-cs"/>
              </a:endParaRPr>
            </a:p>
          </p:txBody>
        </p:sp>
        <p:sp>
          <p:nvSpPr>
            <p:cNvPr id="54" name="default_name">
              <a:extLst>
                <a:ext uri="{FF2B5EF4-FFF2-40B4-BE49-F238E27FC236}">
                  <a16:creationId xmlns:a16="http://schemas.microsoft.com/office/drawing/2014/main" id="{7C7DBC7A-9162-4636-AA8D-571BF8A022E1}"/>
                </a:ext>
              </a:extLst>
            </p:cNvPr>
            <p:cNvSpPr/>
            <p:nvPr/>
          </p:nvSpPr>
          <p:spPr>
            <a:xfrm rot="80524">
              <a:off x="3059701" y="2107490"/>
              <a:ext cx="211267" cy="27026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marR="0" lvl="0" indent="0" algn="l" defTabSz="950952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5CC5F9">
                          <a:alpha val="80000"/>
                        </a:srgbClr>
                      </a:gs>
                      <a:gs pos="100000">
                        <a:srgbClr val="53B5F6">
                          <a:alpha val="80000"/>
                        </a:srgbClr>
                      </a:gs>
                    </a:gsLst>
                    <a:lin ang="2700000" scaled="1"/>
                  </a:gradFill>
                  <a:effectLst/>
                  <a:uLnTx/>
                  <a:uFillTx/>
                  <a:latin typeface="RF Dewi Bold" pitchFamily="34" charset="0"/>
                  <a:ea typeface="RF Dewi Bold" pitchFamily="34" charset="-122"/>
                  <a:cs typeface="RF Dewi Bold" pitchFamily="34" charset="-120"/>
                </a:rPr>
                <a:t>м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5CC5F9">
                        <a:alpha val="80000"/>
                      </a:srgbClr>
                    </a:gs>
                    <a:gs pos="100000">
                      <a:srgbClr val="53B5F6">
                        <a:alpha val="80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RF Dewi Semibold"/>
                <a:ea typeface="+mn-ea"/>
                <a:cs typeface="+mn-cs"/>
              </a:endParaRPr>
            </a:p>
          </p:txBody>
        </p:sp>
        <p:sp>
          <p:nvSpPr>
            <p:cNvPr id="55" name="default_name">
              <a:extLst>
                <a:ext uri="{FF2B5EF4-FFF2-40B4-BE49-F238E27FC236}">
                  <a16:creationId xmlns:a16="http://schemas.microsoft.com/office/drawing/2014/main" id="{FFDD4D07-1CAC-48B5-BC5D-716D2132665D}"/>
                </a:ext>
              </a:extLst>
            </p:cNvPr>
            <p:cNvSpPr/>
            <p:nvPr/>
          </p:nvSpPr>
          <p:spPr>
            <a:xfrm rot="764976">
              <a:off x="3277395" y="2129582"/>
              <a:ext cx="216043" cy="29007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marR="0" lvl="0" indent="0" algn="l" defTabSz="950952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5CC5F9">
                          <a:alpha val="80000"/>
                        </a:srgbClr>
                      </a:gs>
                      <a:gs pos="100000">
                        <a:srgbClr val="53B5F6">
                          <a:alpha val="80000"/>
                        </a:srgbClr>
                      </a:gs>
                    </a:gsLst>
                    <a:lin ang="2700000" scaled="1"/>
                  </a:gradFill>
                  <a:effectLst/>
                  <a:uLnTx/>
                  <a:uFillTx/>
                  <a:latin typeface="RF Dewi Bold" pitchFamily="34" charset="0"/>
                  <a:ea typeface="RF Dewi Bold" pitchFamily="34" charset="-122"/>
                  <a:cs typeface="RF Dewi Bold" pitchFamily="34" charset="-120"/>
                </a:rPr>
                <a:t>о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5CC5F9">
                        <a:alpha val="80000"/>
                      </a:srgbClr>
                    </a:gs>
                    <a:gs pos="100000">
                      <a:srgbClr val="53B5F6">
                        <a:alpha val="80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RF Dewi Semibold"/>
                <a:ea typeface="+mn-ea"/>
                <a:cs typeface="+mn-cs"/>
              </a:endParaRPr>
            </a:p>
          </p:txBody>
        </p:sp>
        <p:sp>
          <p:nvSpPr>
            <p:cNvPr id="56" name="default_name">
              <a:extLst>
                <a:ext uri="{FF2B5EF4-FFF2-40B4-BE49-F238E27FC236}">
                  <a16:creationId xmlns:a16="http://schemas.microsoft.com/office/drawing/2014/main" id="{E704AB2C-E707-4104-A450-EF14FEB39195}"/>
                </a:ext>
              </a:extLst>
            </p:cNvPr>
            <p:cNvSpPr/>
            <p:nvPr/>
          </p:nvSpPr>
          <p:spPr>
            <a:xfrm rot="1358839">
              <a:off x="3431128" y="2178676"/>
              <a:ext cx="247390" cy="29676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marR="0" lvl="0" indent="0" algn="l" defTabSz="950952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5CC5F9">
                          <a:alpha val="80000"/>
                        </a:srgbClr>
                      </a:gs>
                      <a:gs pos="100000">
                        <a:srgbClr val="53B5F6">
                          <a:alpha val="80000"/>
                        </a:srgbClr>
                      </a:gs>
                    </a:gsLst>
                    <a:lin ang="2700000" scaled="1"/>
                  </a:gradFill>
                  <a:effectLst/>
                  <a:uLnTx/>
                  <a:uFillTx/>
                  <a:latin typeface="RF Dewi Bold" pitchFamily="34" charset="0"/>
                  <a:ea typeface="RF Dewi Bold" pitchFamily="34" charset="-122"/>
                  <a:cs typeface="RF Dewi Bold" pitchFamily="34" charset="-120"/>
                </a:rPr>
                <a:t>с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5CC5F9">
                        <a:alpha val="80000"/>
                      </a:srgbClr>
                    </a:gs>
                    <a:gs pos="100000">
                      <a:srgbClr val="53B5F6">
                        <a:alpha val="80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RF Dewi Semibold"/>
                <a:ea typeface="+mn-ea"/>
                <a:cs typeface="+mn-cs"/>
              </a:endParaRPr>
            </a:p>
          </p:txBody>
        </p:sp>
        <p:sp>
          <p:nvSpPr>
            <p:cNvPr id="57" name="default_name">
              <a:extLst>
                <a:ext uri="{FF2B5EF4-FFF2-40B4-BE49-F238E27FC236}">
                  <a16:creationId xmlns:a16="http://schemas.microsoft.com/office/drawing/2014/main" id="{9C44D265-2514-4883-BCD2-8B5ACA4AD615}"/>
                </a:ext>
              </a:extLst>
            </p:cNvPr>
            <p:cNvSpPr/>
            <p:nvPr/>
          </p:nvSpPr>
          <p:spPr>
            <a:xfrm rot="1922506">
              <a:off x="3566922" y="2257162"/>
              <a:ext cx="266691" cy="290221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marR="0" lvl="0" indent="0" algn="l" defTabSz="950952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5CC5F9">
                          <a:alpha val="80000"/>
                        </a:srgbClr>
                      </a:gs>
                      <a:gs pos="100000">
                        <a:srgbClr val="53B5F6">
                          <a:alpha val="80000"/>
                        </a:srgbClr>
                      </a:gs>
                    </a:gsLst>
                    <a:lin ang="2700000" scaled="1"/>
                  </a:gradFill>
                  <a:effectLst/>
                  <a:uLnTx/>
                  <a:uFillTx/>
                  <a:latin typeface="RF Dewi Bold" pitchFamily="34" charset="0"/>
                  <a:ea typeface="RF Dewi Bold" pitchFamily="34" charset="-122"/>
                  <a:cs typeface="RF Dewi Bold" pitchFamily="34" charset="-120"/>
                </a:rPr>
                <a:t>т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5CC5F9">
                        <a:alpha val="80000"/>
                      </a:srgbClr>
                    </a:gs>
                    <a:gs pos="100000">
                      <a:srgbClr val="53B5F6">
                        <a:alpha val="80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RF Dewi Semibold"/>
                <a:ea typeface="+mn-ea"/>
                <a:cs typeface="+mn-cs"/>
              </a:endParaRPr>
            </a:p>
          </p:txBody>
        </p:sp>
        <p:sp>
          <p:nvSpPr>
            <p:cNvPr id="60" name="default_name">
              <a:extLst>
                <a:ext uri="{FF2B5EF4-FFF2-40B4-BE49-F238E27FC236}">
                  <a16:creationId xmlns:a16="http://schemas.microsoft.com/office/drawing/2014/main" id="{1B055979-5DBC-4D83-9225-6FE404BBECFD}"/>
                </a:ext>
              </a:extLst>
            </p:cNvPr>
            <p:cNvSpPr/>
            <p:nvPr/>
          </p:nvSpPr>
          <p:spPr>
            <a:xfrm rot="2476107">
              <a:off x="3682548" y="2356251"/>
              <a:ext cx="282395" cy="28406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marR="0" lvl="0" indent="0" algn="l" defTabSz="950952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5CC5F9">
                          <a:alpha val="80000"/>
                        </a:srgbClr>
                      </a:gs>
                      <a:gs pos="100000">
                        <a:srgbClr val="53B5F6">
                          <a:alpha val="80000"/>
                        </a:srgbClr>
                      </a:gs>
                    </a:gsLst>
                    <a:lin ang="2700000" scaled="1"/>
                  </a:gradFill>
                  <a:effectLst/>
                  <a:uLnTx/>
                  <a:uFillTx/>
                  <a:latin typeface="RF Dewi Bold" pitchFamily="34" charset="0"/>
                  <a:ea typeface="RF Dewi Bold" pitchFamily="34" charset="-122"/>
                  <a:cs typeface="RF Dewi Bold" pitchFamily="34" charset="-120"/>
                </a:rPr>
                <a:t>ь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5CC5F9">
                        <a:alpha val="80000"/>
                      </a:srgbClr>
                    </a:gs>
                    <a:gs pos="100000">
                      <a:srgbClr val="53B5F6">
                        <a:alpha val="80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RF Dewi Semibold"/>
                <a:ea typeface="+mn-ea"/>
                <a:cs typeface="+mn-cs"/>
              </a:endParaRP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66CC42AB-6E68-4B38-9B41-F91EBFFDAF9C}"/>
              </a:ext>
            </a:extLst>
          </p:cNvPr>
          <p:cNvGrpSpPr/>
          <p:nvPr/>
        </p:nvGrpSpPr>
        <p:grpSpPr>
          <a:xfrm>
            <a:off x="3852889" y="5046900"/>
            <a:ext cx="1405612" cy="1256311"/>
            <a:chOff x="3813132" y="5046900"/>
            <a:chExt cx="1405612" cy="1256311"/>
          </a:xfrm>
        </p:grpSpPr>
        <p:sp>
          <p:nvSpPr>
            <p:cNvPr id="61" name="default_name">
              <a:extLst>
                <a:ext uri="{FF2B5EF4-FFF2-40B4-BE49-F238E27FC236}">
                  <a16:creationId xmlns:a16="http://schemas.microsoft.com/office/drawing/2014/main" id="{45D403B7-4208-4F0F-BC3E-A3E3082B6CFA}"/>
                </a:ext>
              </a:extLst>
            </p:cNvPr>
            <p:cNvSpPr/>
            <p:nvPr/>
          </p:nvSpPr>
          <p:spPr>
            <a:xfrm rot="375367">
              <a:off x="3813132" y="5984761"/>
              <a:ext cx="241112" cy="31845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l" defTabSz="950952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CF8CE3">
                          <a:alpha val="80000"/>
                        </a:srgbClr>
                      </a:gs>
                      <a:gs pos="100000">
                        <a:srgbClr val="9F8AF9">
                          <a:alpha val="80000"/>
                        </a:srgbClr>
                      </a:gs>
                    </a:gsLst>
                    <a:lin ang="2700000" scaled="1"/>
                  </a:gradFill>
                  <a:effectLst/>
                  <a:uLnTx/>
                  <a:uFillTx/>
                  <a:latin typeface="RF Dewi Bold" pitchFamily="34" charset="0"/>
                  <a:ea typeface="RF Dewi Bold" pitchFamily="34" charset="-122"/>
                  <a:cs typeface="RF Dewi Bold" pitchFamily="34" charset="-120"/>
                </a:rPr>
                <a:t>Н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CF8CE3">
                        <a:alpha val="80000"/>
                      </a:srgbClr>
                    </a:gs>
                    <a:gs pos="100000">
                      <a:srgbClr val="9F8AF9">
                        <a:alpha val="80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RF Dewi Semibold"/>
                <a:ea typeface="+mn-ea"/>
                <a:cs typeface="+mn-cs"/>
              </a:endParaRPr>
            </a:p>
          </p:txBody>
        </p:sp>
        <p:sp>
          <p:nvSpPr>
            <p:cNvPr id="62" name="default_name">
              <a:extLst>
                <a:ext uri="{FF2B5EF4-FFF2-40B4-BE49-F238E27FC236}">
                  <a16:creationId xmlns:a16="http://schemas.microsoft.com/office/drawing/2014/main" id="{5022F9FB-69F2-49D7-BE03-4423941200C8}"/>
                </a:ext>
              </a:extLst>
            </p:cNvPr>
            <p:cNvSpPr/>
            <p:nvPr/>
          </p:nvSpPr>
          <p:spPr>
            <a:xfrm rot="21378938">
              <a:off x="4015926" y="5993819"/>
              <a:ext cx="191036" cy="3088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l" defTabSz="950952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CF8CE3">
                          <a:alpha val="80000"/>
                        </a:srgbClr>
                      </a:gs>
                      <a:gs pos="100000">
                        <a:srgbClr val="9F8AF9">
                          <a:alpha val="80000"/>
                        </a:srgbClr>
                      </a:gs>
                    </a:gsLst>
                    <a:lin ang="2700000" scaled="1"/>
                  </a:gradFill>
                  <a:effectLst/>
                  <a:uLnTx/>
                  <a:uFillTx/>
                  <a:latin typeface="RF Dewi Bold" pitchFamily="34" charset="0"/>
                  <a:ea typeface="RF Dewi Bold" pitchFamily="34" charset="-122"/>
                  <a:cs typeface="RF Dewi Bold" pitchFamily="34" charset="-120"/>
                </a:rPr>
                <a:t>а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CF8CE3">
                        <a:alpha val="80000"/>
                      </a:srgbClr>
                    </a:gs>
                    <a:gs pos="100000">
                      <a:srgbClr val="9F8AF9">
                        <a:alpha val="80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RF Dewi Semibold"/>
                <a:ea typeface="+mn-ea"/>
                <a:cs typeface="+mn-cs"/>
              </a:endParaRPr>
            </a:p>
          </p:txBody>
        </p:sp>
        <p:sp>
          <p:nvSpPr>
            <p:cNvPr id="63" name="default_name">
              <a:extLst>
                <a:ext uri="{FF2B5EF4-FFF2-40B4-BE49-F238E27FC236}">
                  <a16:creationId xmlns:a16="http://schemas.microsoft.com/office/drawing/2014/main" id="{E4C64573-E0C6-4324-8A88-E5727CF954CA}"/>
                </a:ext>
              </a:extLst>
            </p:cNvPr>
            <p:cNvSpPr/>
            <p:nvPr/>
          </p:nvSpPr>
          <p:spPr>
            <a:xfrm rot="20829106">
              <a:off x="4175007" y="5959631"/>
              <a:ext cx="241086" cy="32703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l" defTabSz="950952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CF8CE3">
                          <a:alpha val="80000"/>
                        </a:srgbClr>
                      </a:gs>
                      <a:gs pos="100000">
                        <a:srgbClr val="9F8AF9">
                          <a:alpha val="80000"/>
                        </a:srgbClr>
                      </a:gs>
                    </a:gsLst>
                    <a:lin ang="2700000" scaled="1"/>
                  </a:gradFill>
                  <a:effectLst/>
                  <a:uLnTx/>
                  <a:uFillTx/>
                  <a:latin typeface="RF Dewi Bold" pitchFamily="34" charset="0"/>
                  <a:ea typeface="RF Dewi Bold" pitchFamily="34" charset="-122"/>
                  <a:cs typeface="RF Dewi Bold" pitchFamily="34" charset="-120"/>
                </a:rPr>
                <a:t>д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CF8CE3">
                        <a:alpha val="80000"/>
                      </a:srgbClr>
                    </a:gs>
                    <a:gs pos="100000">
                      <a:srgbClr val="9F8AF9">
                        <a:alpha val="80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RF Dewi Semibold"/>
                <a:ea typeface="+mn-ea"/>
                <a:cs typeface="+mn-cs"/>
              </a:endParaRPr>
            </a:p>
          </p:txBody>
        </p:sp>
        <p:sp>
          <p:nvSpPr>
            <p:cNvPr id="64" name="default_name">
              <a:extLst>
                <a:ext uri="{FF2B5EF4-FFF2-40B4-BE49-F238E27FC236}">
                  <a16:creationId xmlns:a16="http://schemas.microsoft.com/office/drawing/2014/main" id="{5F815B8F-3E57-42A0-A463-B50A4EA2AB3E}"/>
                </a:ext>
              </a:extLst>
            </p:cNvPr>
            <p:cNvSpPr/>
            <p:nvPr/>
          </p:nvSpPr>
          <p:spPr>
            <a:xfrm rot="20279273">
              <a:off x="4325266" y="5903809"/>
              <a:ext cx="262437" cy="33414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l" defTabSz="950952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CF8CE3">
                          <a:alpha val="80000"/>
                        </a:srgbClr>
                      </a:gs>
                      <a:gs pos="100000">
                        <a:srgbClr val="9F8AF9">
                          <a:alpha val="80000"/>
                        </a:srgbClr>
                      </a:gs>
                    </a:gsLst>
                    <a:lin ang="2700000" scaled="1"/>
                  </a:gradFill>
                  <a:effectLst/>
                  <a:uLnTx/>
                  <a:uFillTx/>
                  <a:latin typeface="RF Dewi Bold" pitchFamily="34" charset="0"/>
                  <a:ea typeface="RF Dewi Bold" pitchFamily="34" charset="-122"/>
                  <a:cs typeface="RF Dewi Bold" pitchFamily="34" charset="-120"/>
                </a:rPr>
                <a:t>е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CF8CE3">
                        <a:alpha val="80000"/>
                      </a:srgbClr>
                    </a:gs>
                    <a:gs pos="100000">
                      <a:srgbClr val="9F8AF9">
                        <a:alpha val="80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RF Dewi Semibold"/>
                <a:ea typeface="+mn-ea"/>
                <a:cs typeface="+mn-cs"/>
              </a:endParaRPr>
            </a:p>
          </p:txBody>
        </p:sp>
        <p:sp>
          <p:nvSpPr>
            <p:cNvPr id="65" name="default_name">
              <a:extLst>
                <a:ext uri="{FF2B5EF4-FFF2-40B4-BE49-F238E27FC236}">
                  <a16:creationId xmlns:a16="http://schemas.microsoft.com/office/drawing/2014/main" id="{64AA245F-D347-4BEF-9226-F5B5A1E160C7}"/>
                </a:ext>
              </a:extLst>
            </p:cNvPr>
            <p:cNvSpPr/>
            <p:nvPr/>
          </p:nvSpPr>
          <p:spPr>
            <a:xfrm rot="19636249">
              <a:off x="4462895" y="5791898"/>
              <a:ext cx="357094" cy="37041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l" defTabSz="950952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CF8CE3">
                          <a:alpha val="80000"/>
                        </a:srgbClr>
                      </a:gs>
                      <a:gs pos="100000">
                        <a:srgbClr val="9F8AF9">
                          <a:alpha val="80000"/>
                        </a:srgbClr>
                      </a:gs>
                    </a:gsLst>
                    <a:lin ang="2700000" scaled="1"/>
                  </a:gradFill>
                  <a:effectLst/>
                  <a:uLnTx/>
                  <a:uFillTx/>
                  <a:latin typeface="RF Dewi Bold" pitchFamily="34" charset="0"/>
                  <a:ea typeface="RF Dewi Bold" pitchFamily="34" charset="-122"/>
                  <a:cs typeface="RF Dewi Bold" pitchFamily="34" charset="-120"/>
                </a:rPr>
                <a:t>ж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CF8CE3">
                        <a:alpha val="80000"/>
                      </a:srgbClr>
                    </a:gs>
                    <a:gs pos="100000">
                      <a:srgbClr val="9F8AF9">
                        <a:alpha val="80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RF Dewi Semibold"/>
                <a:ea typeface="+mn-ea"/>
                <a:cs typeface="+mn-cs"/>
              </a:endParaRPr>
            </a:p>
          </p:txBody>
        </p:sp>
        <p:sp>
          <p:nvSpPr>
            <p:cNvPr id="66" name="default_name">
              <a:extLst>
                <a:ext uri="{FF2B5EF4-FFF2-40B4-BE49-F238E27FC236}">
                  <a16:creationId xmlns:a16="http://schemas.microsoft.com/office/drawing/2014/main" id="{352B98B0-4E47-479D-91A1-063CCCF1AB33}"/>
                </a:ext>
              </a:extLst>
            </p:cNvPr>
            <p:cNvSpPr/>
            <p:nvPr/>
          </p:nvSpPr>
          <p:spPr>
            <a:xfrm rot="18983905">
              <a:off x="4634859" y="5646834"/>
              <a:ext cx="330930" cy="32480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l" defTabSz="950952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CF8CE3">
                          <a:alpha val="80000"/>
                        </a:srgbClr>
                      </a:gs>
                      <a:gs pos="100000">
                        <a:srgbClr val="9F8AF9">
                          <a:alpha val="80000"/>
                        </a:srgbClr>
                      </a:gs>
                    </a:gsLst>
                    <a:lin ang="2700000" scaled="1"/>
                  </a:gradFill>
                  <a:effectLst/>
                  <a:uLnTx/>
                  <a:uFillTx/>
                  <a:latin typeface="RF Dewi Bold" pitchFamily="34" charset="0"/>
                  <a:ea typeface="RF Dewi Bold" pitchFamily="34" charset="-122"/>
                  <a:cs typeface="RF Dewi Bold" pitchFamily="34" charset="-120"/>
                </a:rPr>
                <a:t>н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CF8CE3">
                        <a:alpha val="80000"/>
                      </a:srgbClr>
                    </a:gs>
                    <a:gs pos="100000">
                      <a:srgbClr val="9F8AF9">
                        <a:alpha val="80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RF Dewi Semibold"/>
                <a:ea typeface="+mn-ea"/>
                <a:cs typeface="+mn-cs"/>
              </a:endParaRPr>
            </a:p>
          </p:txBody>
        </p:sp>
        <p:sp>
          <p:nvSpPr>
            <p:cNvPr id="67" name="default_name">
              <a:extLst>
                <a:ext uri="{FF2B5EF4-FFF2-40B4-BE49-F238E27FC236}">
                  <a16:creationId xmlns:a16="http://schemas.microsoft.com/office/drawing/2014/main" id="{A7B84C8B-1E34-44A1-8E98-C3A7C2034B25}"/>
                </a:ext>
              </a:extLst>
            </p:cNvPr>
            <p:cNvSpPr/>
            <p:nvPr/>
          </p:nvSpPr>
          <p:spPr>
            <a:xfrm rot="18424754">
              <a:off x="4746241" y="5516541"/>
              <a:ext cx="344428" cy="30534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l" defTabSz="950952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CF8CE3">
                          <a:alpha val="80000"/>
                        </a:srgbClr>
                      </a:gs>
                      <a:gs pos="100000">
                        <a:srgbClr val="9F8AF9">
                          <a:alpha val="80000"/>
                        </a:srgbClr>
                      </a:gs>
                    </a:gsLst>
                    <a:lin ang="2700000" scaled="1"/>
                  </a:gradFill>
                  <a:effectLst/>
                  <a:uLnTx/>
                  <a:uFillTx/>
                  <a:latin typeface="RF Dewi Bold" pitchFamily="34" charset="0"/>
                  <a:ea typeface="RF Dewi Bold" pitchFamily="34" charset="-122"/>
                  <a:cs typeface="RF Dewi Bold" pitchFamily="34" charset="-120"/>
                </a:rPr>
                <a:t>о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CF8CE3">
                        <a:alpha val="80000"/>
                      </a:srgbClr>
                    </a:gs>
                    <a:gs pos="100000">
                      <a:srgbClr val="9F8AF9">
                        <a:alpha val="80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RF Dewi Semibold"/>
                <a:ea typeface="+mn-ea"/>
                <a:cs typeface="+mn-cs"/>
              </a:endParaRPr>
            </a:p>
          </p:txBody>
        </p:sp>
        <p:sp>
          <p:nvSpPr>
            <p:cNvPr id="68" name="default_name">
              <a:extLst>
                <a:ext uri="{FF2B5EF4-FFF2-40B4-BE49-F238E27FC236}">
                  <a16:creationId xmlns:a16="http://schemas.microsoft.com/office/drawing/2014/main" id="{BB3DAE6B-6600-41E0-BCFF-40116D357A1E}"/>
                </a:ext>
              </a:extLst>
            </p:cNvPr>
            <p:cNvSpPr/>
            <p:nvPr/>
          </p:nvSpPr>
          <p:spPr>
            <a:xfrm rot="18218062">
              <a:off x="4839106" y="5385637"/>
              <a:ext cx="346196" cy="27282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l" defTabSz="950952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CF8CE3">
                          <a:alpha val="80000"/>
                        </a:srgbClr>
                      </a:gs>
                      <a:gs pos="100000">
                        <a:srgbClr val="9F8AF9">
                          <a:alpha val="80000"/>
                        </a:srgbClr>
                      </a:gs>
                    </a:gsLst>
                    <a:lin ang="2700000" scaled="1"/>
                  </a:gradFill>
                  <a:effectLst/>
                  <a:uLnTx/>
                  <a:uFillTx/>
                  <a:latin typeface="RF Dewi Bold" pitchFamily="34" charset="0"/>
                  <a:ea typeface="RF Dewi Bold" pitchFamily="34" charset="-122"/>
                  <a:cs typeface="RF Dewi Bold" pitchFamily="34" charset="-120"/>
                </a:rPr>
                <a:t>с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CF8CE3">
                        <a:alpha val="80000"/>
                      </a:srgbClr>
                    </a:gs>
                    <a:gs pos="100000">
                      <a:srgbClr val="9F8AF9">
                        <a:alpha val="80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RF Dewi Semibold"/>
                <a:ea typeface="+mn-ea"/>
                <a:cs typeface="+mn-cs"/>
              </a:endParaRPr>
            </a:p>
          </p:txBody>
        </p:sp>
        <p:sp>
          <p:nvSpPr>
            <p:cNvPr id="69" name="default_name">
              <a:extLst>
                <a:ext uri="{FF2B5EF4-FFF2-40B4-BE49-F238E27FC236}">
                  <a16:creationId xmlns:a16="http://schemas.microsoft.com/office/drawing/2014/main" id="{4F7E545D-1372-444C-9016-36A3BEB88FA4}"/>
                </a:ext>
              </a:extLst>
            </p:cNvPr>
            <p:cNvSpPr/>
            <p:nvPr/>
          </p:nvSpPr>
          <p:spPr>
            <a:xfrm rot="17745340">
              <a:off x="4908714" y="5256015"/>
              <a:ext cx="339425" cy="22844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l" defTabSz="950952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CF8CE3">
                          <a:alpha val="80000"/>
                        </a:srgbClr>
                      </a:gs>
                      <a:gs pos="100000">
                        <a:srgbClr val="9F8AF9">
                          <a:alpha val="80000"/>
                        </a:srgbClr>
                      </a:gs>
                    </a:gsLst>
                    <a:lin ang="2700000" scaled="1"/>
                  </a:gradFill>
                  <a:effectLst/>
                  <a:uLnTx/>
                  <a:uFillTx/>
                  <a:latin typeface="RF Dewi Bold" pitchFamily="34" charset="0"/>
                  <a:ea typeface="RF Dewi Bold" pitchFamily="34" charset="-122"/>
                  <a:cs typeface="RF Dewi Bold" pitchFamily="34" charset="-120"/>
                </a:rPr>
                <a:t>т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CF8CE3">
                        <a:alpha val="80000"/>
                      </a:srgbClr>
                    </a:gs>
                    <a:gs pos="100000">
                      <a:srgbClr val="9F8AF9">
                        <a:alpha val="80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RF Dewi Semibold"/>
                <a:ea typeface="+mn-ea"/>
                <a:cs typeface="+mn-cs"/>
              </a:endParaRPr>
            </a:p>
          </p:txBody>
        </p:sp>
        <p:sp>
          <p:nvSpPr>
            <p:cNvPr id="70" name="default_name">
              <a:extLst>
                <a:ext uri="{FF2B5EF4-FFF2-40B4-BE49-F238E27FC236}">
                  <a16:creationId xmlns:a16="http://schemas.microsoft.com/office/drawing/2014/main" id="{474B0E98-B8D8-4468-931F-304DC021571F}"/>
                </a:ext>
              </a:extLst>
            </p:cNvPr>
            <p:cNvSpPr/>
            <p:nvPr/>
          </p:nvSpPr>
          <p:spPr>
            <a:xfrm rot="17599731">
              <a:off x="4954226" y="5114706"/>
              <a:ext cx="332324" cy="19671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l" defTabSz="950952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CF8CE3">
                          <a:alpha val="80000"/>
                        </a:srgbClr>
                      </a:gs>
                      <a:gs pos="100000">
                        <a:srgbClr val="9F8AF9">
                          <a:alpha val="80000"/>
                        </a:srgbClr>
                      </a:gs>
                    </a:gsLst>
                    <a:lin ang="2700000" scaled="1"/>
                  </a:gradFill>
                  <a:effectLst/>
                  <a:uLnTx/>
                  <a:uFillTx/>
                  <a:latin typeface="RF Dewi Bold" pitchFamily="34" charset="0"/>
                  <a:ea typeface="RF Dewi Bold" pitchFamily="34" charset="-122"/>
                  <a:cs typeface="RF Dewi Bold" pitchFamily="34" charset="-120"/>
                </a:rPr>
                <a:t>ь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CF8CE3">
                        <a:alpha val="80000"/>
                      </a:srgbClr>
                    </a:gs>
                    <a:gs pos="100000">
                      <a:srgbClr val="9F8AF9">
                        <a:alpha val="80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RF Dewi Semibold"/>
                <a:ea typeface="+mn-ea"/>
                <a:cs typeface="+mn-cs"/>
              </a:endParaRPr>
            </a:p>
          </p:txBody>
        </p:sp>
      </p:grpSp>
      <p:grpSp>
        <p:nvGrpSpPr>
          <p:cNvPr id="5" name="Рисунок 70">
            <a:extLst>
              <a:ext uri="{FF2B5EF4-FFF2-40B4-BE49-F238E27FC236}">
                <a16:creationId xmlns:a16="http://schemas.microsoft.com/office/drawing/2014/main" id="{E70F9F02-D88F-4350-A01E-87301F590087}"/>
              </a:ext>
            </a:extLst>
          </p:cNvPr>
          <p:cNvGrpSpPr>
            <a:grpSpLocks noChangeAspect="1"/>
          </p:cNvGrpSpPr>
          <p:nvPr/>
        </p:nvGrpSpPr>
        <p:grpSpPr>
          <a:xfrm>
            <a:off x="2827125" y="3980839"/>
            <a:ext cx="612000" cy="703439"/>
            <a:chOff x="5133353" y="331866"/>
            <a:chExt cx="208856" cy="240061"/>
          </a:xfrm>
          <a:solidFill>
            <a:schemeClr val="tx1"/>
          </a:solidFill>
        </p:grpSpPr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id="{4806B0C7-074A-4DC9-8302-B0463C999FC4}"/>
                </a:ext>
              </a:extLst>
            </p:cNvPr>
            <p:cNvSpPr/>
            <p:nvPr/>
          </p:nvSpPr>
          <p:spPr>
            <a:xfrm>
              <a:off x="5133353" y="331866"/>
              <a:ext cx="104349" cy="52174"/>
            </a:xfrm>
            <a:custGeom>
              <a:avLst/>
              <a:gdLst>
                <a:gd name="connsiteX0" fmla="*/ 58236 w 104348"/>
                <a:gd name="connsiteY0" fmla="*/ 51916 h 52173"/>
                <a:gd name="connsiteX1" fmla="*/ 8430 w 104348"/>
                <a:gd name="connsiteY1" fmla="*/ 51916 h 52173"/>
                <a:gd name="connsiteX2" fmla="*/ 3984 w 104348"/>
                <a:gd name="connsiteY2" fmla="*/ 50031 h 52173"/>
                <a:gd name="connsiteX3" fmla="*/ 2142 w 104348"/>
                <a:gd name="connsiteY3" fmla="*/ 45481 h 52173"/>
                <a:gd name="connsiteX4" fmla="*/ 2142 w 104348"/>
                <a:gd name="connsiteY4" fmla="*/ 8577 h 52173"/>
                <a:gd name="connsiteX5" fmla="*/ 3984 w 104348"/>
                <a:gd name="connsiteY5" fmla="*/ 4027 h 52173"/>
                <a:gd name="connsiteX6" fmla="*/ 8430 w 104348"/>
                <a:gd name="connsiteY6" fmla="*/ 2142 h 52173"/>
                <a:gd name="connsiteX7" fmla="*/ 100181 w 104348"/>
                <a:gd name="connsiteY7" fmla="*/ 2142 h 52173"/>
                <a:gd name="connsiteX8" fmla="*/ 102845 w 104348"/>
                <a:gd name="connsiteY8" fmla="*/ 2710 h 52173"/>
                <a:gd name="connsiteX9" fmla="*/ 105024 w 104348"/>
                <a:gd name="connsiteY9" fmla="*/ 4375 h 52173"/>
                <a:gd name="connsiteX10" fmla="*/ 106313 w 104348"/>
                <a:gd name="connsiteY10" fmla="*/ 6827 h 52173"/>
                <a:gd name="connsiteX11" fmla="*/ 106469 w 104348"/>
                <a:gd name="connsiteY11" fmla="*/ 9607 h 52173"/>
                <a:gd name="connsiteX12" fmla="*/ 90022 w 104348"/>
                <a:gd name="connsiteY12" fmla="*/ 39916 h 52173"/>
                <a:gd name="connsiteX13" fmla="*/ 58236 w 104348"/>
                <a:gd name="connsiteY13" fmla="*/ 51916 h 52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4348" h="52173">
                  <a:moveTo>
                    <a:pt x="58236" y="51916"/>
                  </a:moveTo>
                  <a:lnTo>
                    <a:pt x="8430" y="51916"/>
                  </a:lnTo>
                  <a:cubicBezTo>
                    <a:pt x="6762" y="51916"/>
                    <a:pt x="5163" y="51238"/>
                    <a:pt x="3984" y="50031"/>
                  </a:cubicBezTo>
                  <a:cubicBezTo>
                    <a:pt x="2804" y="48825"/>
                    <a:pt x="2142" y="47188"/>
                    <a:pt x="2142" y="45481"/>
                  </a:cubicBezTo>
                  <a:lnTo>
                    <a:pt x="2142" y="8577"/>
                  </a:lnTo>
                  <a:cubicBezTo>
                    <a:pt x="2142" y="6871"/>
                    <a:pt x="2804" y="5234"/>
                    <a:pt x="3984" y="4027"/>
                  </a:cubicBezTo>
                  <a:cubicBezTo>
                    <a:pt x="5163" y="2820"/>
                    <a:pt x="6762" y="2142"/>
                    <a:pt x="8430" y="2142"/>
                  </a:cubicBezTo>
                  <a:lnTo>
                    <a:pt x="100181" y="2142"/>
                  </a:lnTo>
                  <a:cubicBezTo>
                    <a:pt x="101098" y="2130"/>
                    <a:pt x="102008" y="2324"/>
                    <a:pt x="102845" y="2710"/>
                  </a:cubicBezTo>
                  <a:cubicBezTo>
                    <a:pt x="103681" y="3095"/>
                    <a:pt x="104425" y="3664"/>
                    <a:pt x="105024" y="4375"/>
                  </a:cubicBezTo>
                  <a:cubicBezTo>
                    <a:pt x="105624" y="5086"/>
                    <a:pt x="106064" y="5923"/>
                    <a:pt x="106313" y="6827"/>
                  </a:cubicBezTo>
                  <a:cubicBezTo>
                    <a:pt x="106563" y="7731"/>
                    <a:pt x="106616" y="8680"/>
                    <a:pt x="106469" y="9607"/>
                  </a:cubicBezTo>
                  <a:cubicBezTo>
                    <a:pt x="104708" y="21399"/>
                    <a:pt x="98872" y="32153"/>
                    <a:pt x="90022" y="39916"/>
                  </a:cubicBezTo>
                  <a:cubicBezTo>
                    <a:pt x="81171" y="47680"/>
                    <a:pt x="69893" y="51937"/>
                    <a:pt x="58236" y="51916"/>
                  </a:cubicBezTo>
                  <a:close/>
                </a:path>
              </a:pathLst>
            </a:custGeom>
            <a:solidFill>
              <a:srgbClr val="1D1F20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509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72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endParaRPr>
            </a:p>
          </p:txBody>
        </p:sp>
        <p:sp>
          <p:nvSpPr>
            <p:cNvPr id="10" name="Полилиния: фигура 9">
              <a:extLst>
                <a:ext uri="{FF2B5EF4-FFF2-40B4-BE49-F238E27FC236}">
                  <a16:creationId xmlns:a16="http://schemas.microsoft.com/office/drawing/2014/main" id="{ED04F64F-D172-4C66-98AC-6CE4C6F9BD82}"/>
                </a:ext>
              </a:extLst>
            </p:cNvPr>
            <p:cNvSpPr/>
            <p:nvPr/>
          </p:nvSpPr>
          <p:spPr>
            <a:xfrm>
              <a:off x="5133512" y="331902"/>
              <a:ext cx="208697" cy="240000"/>
            </a:xfrm>
            <a:custGeom>
              <a:avLst/>
              <a:gdLst>
                <a:gd name="connsiteX0" fmla="*/ 80509 w 208697"/>
                <a:gd name="connsiteY0" fmla="*/ 183798 h 240000"/>
                <a:gd name="connsiteX1" fmla="*/ 80509 w 208697"/>
                <a:gd name="connsiteY1" fmla="*/ 121187 h 240000"/>
                <a:gd name="connsiteX2" fmla="*/ 114921 w 208697"/>
                <a:gd name="connsiteY2" fmla="*/ 37009 h 240000"/>
                <a:gd name="connsiteX3" fmla="*/ 197997 w 208697"/>
                <a:gd name="connsiteY3" fmla="*/ 2142 h 240000"/>
                <a:gd name="connsiteX4" fmla="*/ 204697 w 208697"/>
                <a:gd name="connsiteY4" fmla="*/ 2142 h 240000"/>
                <a:gd name="connsiteX5" fmla="*/ 209188 w 208697"/>
                <a:gd name="connsiteY5" fmla="*/ 4027 h 240000"/>
                <a:gd name="connsiteX6" fmla="*/ 211048 w 208697"/>
                <a:gd name="connsiteY6" fmla="*/ 8577 h 240000"/>
                <a:gd name="connsiteX7" fmla="*/ 211048 w 208697"/>
                <a:gd name="connsiteY7" fmla="*/ 45448 h 240000"/>
                <a:gd name="connsiteX8" fmla="*/ 209188 w 208697"/>
                <a:gd name="connsiteY8" fmla="*/ 49999 h 240000"/>
                <a:gd name="connsiteX9" fmla="*/ 204697 w 208697"/>
                <a:gd name="connsiteY9" fmla="*/ 51883 h 240000"/>
                <a:gd name="connsiteX10" fmla="*/ 139380 w 208697"/>
                <a:gd name="connsiteY10" fmla="*/ 51883 h 240000"/>
                <a:gd name="connsiteX11" fmla="*/ 134890 w 208697"/>
                <a:gd name="connsiteY11" fmla="*/ 53768 h 240000"/>
                <a:gd name="connsiteX12" fmla="*/ 133030 w 208697"/>
                <a:gd name="connsiteY12" fmla="*/ 58318 h 240000"/>
                <a:gd name="connsiteX13" fmla="*/ 133030 w 208697"/>
                <a:gd name="connsiteY13" fmla="*/ 120768 h 240000"/>
                <a:gd name="connsiteX14" fmla="*/ 98618 w 208697"/>
                <a:gd name="connsiteY14" fmla="*/ 204946 h 240000"/>
                <a:gd name="connsiteX15" fmla="*/ 15542 w 208697"/>
                <a:gd name="connsiteY15" fmla="*/ 239814 h 240000"/>
                <a:gd name="connsiteX16" fmla="*/ 8493 w 208697"/>
                <a:gd name="connsiteY16" fmla="*/ 239814 h 240000"/>
                <a:gd name="connsiteX17" fmla="*/ 4002 w 208697"/>
                <a:gd name="connsiteY17" fmla="*/ 237929 h 240000"/>
                <a:gd name="connsiteX18" fmla="*/ 2142 w 208697"/>
                <a:gd name="connsiteY18" fmla="*/ 233378 h 240000"/>
                <a:gd name="connsiteX19" fmla="*/ 2142 w 208697"/>
                <a:gd name="connsiteY19" fmla="*/ 196410 h 240000"/>
                <a:gd name="connsiteX20" fmla="*/ 4002 w 208697"/>
                <a:gd name="connsiteY20" fmla="*/ 191860 h 240000"/>
                <a:gd name="connsiteX21" fmla="*/ 8493 w 208697"/>
                <a:gd name="connsiteY21" fmla="*/ 189975 h 240000"/>
                <a:gd name="connsiteX22" fmla="*/ 74254 w 208697"/>
                <a:gd name="connsiteY22" fmla="*/ 189975 h 240000"/>
                <a:gd name="connsiteX23" fmla="*/ 78596 w 208697"/>
                <a:gd name="connsiteY23" fmla="*/ 188149 h 240000"/>
                <a:gd name="connsiteX24" fmla="*/ 80509 w 208697"/>
                <a:gd name="connsiteY24" fmla="*/ 183798 h 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08697" h="240000">
                  <a:moveTo>
                    <a:pt x="80509" y="183798"/>
                  </a:moveTo>
                  <a:lnTo>
                    <a:pt x="80509" y="121187"/>
                  </a:lnTo>
                  <a:cubicBezTo>
                    <a:pt x="80509" y="89614"/>
                    <a:pt x="92888" y="59335"/>
                    <a:pt x="114921" y="37009"/>
                  </a:cubicBezTo>
                  <a:cubicBezTo>
                    <a:pt x="136954" y="14684"/>
                    <a:pt x="166837" y="2142"/>
                    <a:pt x="197997" y="2142"/>
                  </a:cubicBezTo>
                  <a:lnTo>
                    <a:pt x="204697" y="2142"/>
                  </a:lnTo>
                  <a:cubicBezTo>
                    <a:pt x="206381" y="2142"/>
                    <a:pt x="207997" y="2820"/>
                    <a:pt x="209188" y="4027"/>
                  </a:cubicBezTo>
                  <a:cubicBezTo>
                    <a:pt x="210379" y="5233"/>
                    <a:pt x="211048" y="6870"/>
                    <a:pt x="211048" y="8577"/>
                  </a:cubicBezTo>
                  <a:lnTo>
                    <a:pt x="211048" y="45448"/>
                  </a:lnTo>
                  <a:cubicBezTo>
                    <a:pt x="211048" y="47155"/>
                    <a:pt x="210379" y="48792"/>
                    <a:pt x="209188" y="49999"/>
                  </a:cubicBezTo>
                  <a:cubicBezTo>
                    <a:pt x="207997" y="51205"/>
                    <a:pt x="206381" y="51883"/>
                    <a:pt x="204697" y="51883"/>
                  </a:cubicBezTo>
                  <a:lnTo>
                    <a:pt x="139380" y="51883"/>
                  </a:lnTo>
                  <a:cubicBezTo>
                    <a:pt x="137696" y="51883"/>
                    <a:pt x="136081" y="52561"/>
                    <a:pt x="134890" y="53768"/>
                  </a:cubicBezTo>
                  <a:cubicBezTo>
                    <a:pt x="133699" y="54975"/>
                    <a:pt x="133030" y="56612"/>
                    <a:pt x="133030" y="58318"/>
                  </a:cubicBezTo>
                  <a:lnTo>
                    <a:pt x="133030" y="120768"/>
                  </a:lnTo>
                  <a:cubicBezTo>
                    <a:pt x="133030" y="152341"/>
                    <a:pt x="120652" y="182621"/>
                    <a:pt x="98618" y="204946"/>
                  </a:cubicBezTo>
                  <a:cubicBezTo>
                    <a:pt x="76585" y="227271"/>
                    <a:pt x="46701" y="239814"/>
                    <a:pt x="15542" y="239814"/>
                  </a:cubicBezTo>
                  <a:lnTo>
                    <a:pt x="8493" y="239814"/>
                  </a:lnTo>
                  <a:cubicBezTo>
                    <a:pt x="6808" y="239814"/>
                    <a:pt x="5193" y="239135"/>
                    <a:pt x="4002" y="237929"/>
                  </a:cubicBezTo>
                  <a:cubicBezTo>
                    <a:pt x="2811" y="236722"/>
                    <a:pt x="2142" y="235085"/>
                    <a:pt x="2142" y="233378"/>
                  </a:cubicBezTo>
                  <a:lnTo>
                    <a:pt x="2142" y="196410"/>
                  </a:lnTo>
                  <a:cubicBezTo>
                    <a:pt x="2142" y="194703"/>
                    <a:pt x="2811" y="193067"/>
                    <a:pt x="4002" y="191860"/>
                  </a:cubicBezTo>
                  <a:cubicBezTo>
                    <a:pt x="5193" y="190653"/>
                    <a:pt x="6808" y="189975"/>
                    <a:pt x="8493" y="189975"/>
                  </a:cubicBezTo>
                  <a:lnTo>
                    <a:pt x="74254" y="189975"/>
                  </a:lnTo>
                  <a:cubicBezTo>
                    <a:pt x="75878" y="189952"/>
                    <a:pt x="77433" y="189298"/>
                    <a:pt x="78596" y="188149"/>
                  </a:cubicBezTo>
                  <a:cubicBezTo>
                    <a:pt x="79760" y="187001"/>
                    <a:pt x="80445" y="185443"/>
                    <a:pt x="80509" y="183798"/>
                  </a:cubicBezTo>
                  <a:close/>
                </a:path>
              </a:pathLst>
            </a:custGeom>
            <a:solidFill>
              <a:srgbClr val="1D1F20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509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72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endParaRPr>
            </a:p>
          </p:txBody>
        </p:sp>
        <p:sp>
          <p:nvSpPr>
            <p:cNvPr id="11" name="Полилиния: фигура 10">
              <a:extLst>
                <a:ext uri="{FF2B5EF4-FFF2-40B4-BE49-F238E27FC236}">
                  <a16:creationId xmlns:a16="http://schemas.microsoft.com/office/drawing/2014/main" id="{186A6B04-7EC4-4A46-B829-F65D904B0CFA}"/>
                </a:ext>
              </a:extLst>
            </p:cNvPr>
            <p:cNvSpPr/>
            <p:nvPr/>
          </p:nvSpPr>
          <p:spPr>
            <a:xfrm>
              <a:off x="5237763" y="519753"/>
              <a:ext cx="104349" cy="52174"/>
            </a:xfrm>
            <a:custGeom>
              <a:avLst/>
              <a:gdLst>
                <a:gd name="connsiteX0" fmla="*/ 50642 w 104348"/>
                <a:gd name="connsiteY0" fmla="*/ 2142 h 52173"/>
                <a:gd name="connsiteX1" fmla="*/ 100197 w 104348"/>
                <a:gd name="connsiteY1" fmla="*/ 2142 h 52173"/>
                <a:gd name="connsiteX2" fmla="*/ 104667 w 104348"/>
                <a:gd name="connsiteY2" fmla="*/ 4027 h 52173"/>
                <a:gd name="connsiteX3" fmla="*/ 106518 w 104348"/>
                <a:gd name="connsiteY3" fmla="*/ 8577 h 52173"/>
                <a:gd name="connsiteX4" fmla="*/ 106518 w 104348"/>
                <a:gd name="connsiteY4" fmla="*/ 45610 h 52173"/>
                <a:gd name="connsiteX5" fmla="*/ 104667 w 104348"/>
                <a:gd name="connsiteY5" fmla="*/ 50160 h 52173"/>
                <a:gd name="connsiteX6" fmla="*/ 100197 w 104348"/>
                <a:gd name="connsiteY6" fmla="*/ 52045 h 52173"/>
                <a:gd name="connsiteX7" fmla="*/ 8544 w 104348"/>
                <a:gd name="connsiteY7" fmla="*/ 52045 h 52173"/>
                <a:gd name="connsiteX8" fmla="*/ 5867 w 104348"/>
                <a:gd name="connsiteY8" fmla="*/ 51477 h 52173"/>
                <a:gd name="connsiteX9" fmla="*/ 3675 w 104348"/>
                <a:gd name="connsiteY9" fmla="*/ 49812 h 52173"/>
                <a:gd name="connsiteX10" fmla="*/ 2380 w 104348"/>
                <a:gd name="connsiteY10" fmla="*/ 47359 h 52173"/>
                <a:gd name="connsiteX11" fmla="*/ 2223 w 104348"/>
                <a:gd name="connsiteY11" fmla="*/ 44580 h 52173"/>
                <a:gd name="connsiteX12" fmla="*/ 18701 w 104348"/>
                <a:gd name="connsiteY12" fmla="*/ 14220 h 52173"/>
                <a:gd name="connsiteX13" fmla="*/ 50642 w 104348"/>
                <a:gd name="connsiteY13" fmla="*/ 2142 h 52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4348" h="52173">
                  <a:moveTo>
                    <a:pt x="50642" y="2142"/>
                  </a:moveTo>
                  <a:lnTo>
                    <a:pt x="100197" y="2142"/>
                  </a:lnTo>
                  <a:cubicBezTo>
                    <a:pt x="101874" y="2142"/>
                    <a:pt x="103482" y="2820"/>
                    <a:pt x="104667" y="4027"/>
                  </a:cubicBezTo>
                  <a:cubicBezTo>
                    <a:pt x="105853" y="5234"/>
                    <a:pt x="106518" y="6870"/>
                    <a:pt x="106518" y="8577"/>
                  </a:cubicBezTo>
                  <a:lnTo>
                    <a:pt x="106518" y="45610"/>
                  </a:lnTo>
                  <a:cubicBezTo>
                    <a:pt x="106518" y="47316"/>
                    <a:pt x="105853" y="48953"/>
                    <a:pt x="104667" y="50160"/>
                  </a:cubicBezTo>
                  <a:cubicBezTo>
                    <a:pt x="103482" y="51366"/>
                    <a:pt x="101874" y="52045"/>
                    <a:pt x="100197" y="52045"/>
                  </a:cubicBezTo>
                  <a:lnTo>
                    <a:pt x="8544" y="52045"/>
                  </a:lnTo>
                  <a:cubicBezTo>
                    <a:pt x="7622" y="52057"/>
                    <a:pt x="6708" y="51863"/>
                    <a:pt x="5867" y="51477"/>
                  </a:cubicBezTo>
                  <a:cubicBezTo>
                    <a:pt x="5026" y="51091"/>
                    <a:pt x="4278" y="50523"/>
                    <a:pt x="3675" y="49812"/>
                  </a:cubicBezTo>
                  <a:cubicBezTo>
                    <a:pt x="3073" y="49100"/>
                    <a:pt x="2631" y="48264"/>
                    <a:pt x="2380" y="47359"/>
                  </a:cubicBezTo>
                  <a:cubicBezTo>
                    <a:pt x="2129" y="46456"/>
                    <a:pt x="2076" y="45507"/>
                    <a:pt x="2223" y="44580"/>
                  </a:cubicBezTo>
                  <a:cubicBezTo>
                    <a:pt x="3971" y="32778"/>
                    <a:pt x="9817" y="22007"/>
                    <a:pt x="18701" y="14220"/>
                  </a:cubicBezTo>
                  <a:cubicBezTo>
                    <a:pt x="27585" y="6433"/>
                    <a:pt x="38918" y="2148"/>
                    <a:pt x="50642" y="2142"/>
                  </a:cubicBezTo>
                  <a:close/>
                </a:path>
              </a:pathLst>
            </a:custGeom>
            <a:solidFill>
              <a:srgbClr val="1D1F20"/>
            </a:solidFill>
            <a:ln w="52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509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72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endParaRPr>
            </a:p>
          </p:txBody>
        </p:sp>
      </p:grpSp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926AC9D4-FEFD-47BB-A86C-968E85A15607}"/>
              </a:ext>
            </a:extLst>
          </p:cNvPr>
          <p:cNvSpPr/>
          <p:nvPr/>
        </p:nvSpPr>
        <p:spPr>
          <a:xfrm>
            <a:off x="6139133" y="1738609"/>
            <a:ext cx="5860800" cy="1184174"/>
          </a:xfrm>
          <a:prstGeom prst="roundRect">
            <a:avLst>
              <a:gd name="adj" fmla="val 11127"/>
            </a:avLst>
          </a:prstGeom>
          <a:solidFill>
            <a:schemeClr val="tx1">
              <a:alpha val="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108000" rIns="96000" bIns="0" rtlCol="0" anchor="t"/>
          <a:lstStyle/>
          <a:p>
            <a:pPr marL="0" marR="0" lvl="0" indent="0" algn="l" defTabSz="95095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5CC5F9"/>
                    </a:gs>
                    <a:gs pos="100000">
                      <a:srgbClr val="53B5F6"/>
                    </a:gs>
                  </a:gsLst>
                  <a:lin ang="2700000" scaled="1"/>
                </a:gradFill>
                <a:effectLst/>
                <a:uLnTx/>
                <a:uFillTx/>
                <a:latin typeface="RF Dewi Extended Ultrabold"/>
                <a:ea typeface="+mn-ea"/>
                <a:cs typeface="+mn-cs"/>
              </a:rPr>
              <a:t>Стоимость</a:t>
            </a:r>
          </a:p>
          <a:p>
            <a:pPr marL="144000" marR="0" lvl="0" indent="-144000" algn="l" defTabSz="95095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Снижение TCO за счет консолидации 3–5 решений</a:t>
            </a:r>
          </a:p>
          <a:p>
            <a:pPr marL="144000" marR="0" lvl="0" indent="-144000" algn="l" defTabSz="95095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Программа </a:t>
            </a:r>
            <a:r>
              <a:rPr kumimoji="0" lang="ru-RU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Trade-In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F Dewi Semibold"/>
              <a:ea typeface="+mn-ea"/>
              <a:cs typeface="+mn-cs"/>
            </a:endParaRPr>
          </a:p>
          <a:p>
            <a:pPr marL="144000" marR="0" lvl="0" indent="-144000" algn="l" defTabSz="95095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Лицензионная модель под крупные инсталляции</a:t>
            </a:r>
          </a:p>
        </p:txBody>
      </p: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6CE29129-F96C-431B-975C-4E8865DDC049}"/>
              </a:ext>
            </a:extLst>
          </p:cNvPr>
          <p:cNvSpPr/>
          <p:nvPr/>
        </p:nvSpPr>
        <p:spPr>
          <a:xfrm>
            <a:off x="6139133" y="3014549"/>
            <a:ext cx="5860800" cy="1969694"/>
          </a:xfrm>
          <a:prstGeom prst="roundRect">
            <a:avLst>
              <a:gd name="adj" fmla="val 6055"/>
            </a:avLst>
          </a:prstGeom>
          <a:solidFill>
            <a:schemeClr val="tx1">
              <a:alpha val="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108000" rIns="96000" bIns="0" rtlCol="0" anchor="t"/>
          <a:lstStyle/>
          <a:p>
            <a:pPr marL="0" marR="0" lvl="0" indent="0" algn="l" defTabSz="95095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A2F785"/>
                    </a:gs>
                    <a:gs pos="90000">
                      <a:srgbClr val="2DD4B2"/>
                    </a:gs>
                  </a:gsLst>
                  <a:lin ang="2700000" scaled="1"/>
                </a:gradFill>
                <a:effectLst/>
                <a:uLnTx/>
                <a:uFillTx/>
                <a:latin typeface="RF Dewi Extended Ultrabold"/>
                <a:ea typeface="+mn-ea"/>
                <a:cs typeface="+mn-cs"/>
              </a:rPr>
              <a:t>Безопасность</a:t>
            </a:r>
          </a:p>
          <a:p>
            <a:pPr marL="144000" marR="0" lvl="0" indent="-144000" algn="l" defTabSz="95095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Работа в закрытом контуре (</a:t>
            </a:r>
            <a:r>
              <a:rPr kumimoji="0" lang="ru-RU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on-prem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ises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) / Выполнение требований регуляторов</a:t>
            </a:r>
          </a:p>
          <a:p>
            <a:pPr marL="144000" marR="0" lvl="0" indent="-144000" algn="l" defTabSz="95095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Интеграция с DLP (Защита от утечек информации)</a:t>
            </a:r>
          </a:p>
          <a:p>
            <a:pPr marL="144000" marR="0" lvl="0" indent="-144000" algn="l" defTabSz="95095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Интеграция с SIEM (Сбор и аудит событий безопасности)</a:t>
            </a:r>
          </a:p>
          <a:p>
            <a:pPr marL="144000" marR="0" lvl="0" indent="-144000" algn="l" defTabSz="95095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2FA и поддержка SSO (Корпоративный портал входа)</a:t>
            </a:r>
          </a:p>
          <a:p>
            <a:pPr marL="144000" marR="0" lvl="0" indent="-144000" algn="l" defTabSz="95095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DION.MDM (Встроенное управление контейнером безопасности приложения </a:t>
            </a:r>
            <a:b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</a:b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на мобильных устройствах)</a:t>
            </a:r>
          </a:p>
          <a:p>
            <a:pPr marL="144000" marR="0" lvl="0" indent="-144000" algn="l" defTabSz="95095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DION.Клик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 (Безопасный доступ в закрытый контур организации из приложения)</a:t>
            </a:r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52A3EC56-F424-4DB5-85CC-ECD20DFB8EAD}"/>
              </a:ext>
            </a:extLst>
          </p:cNvPr>
          <p:cNvSpPr/>
          <p:nvPr/>
        </p:nvSpPr>
        <p:spPr>
          <a:xfrm>
            <a:off x="6139133" y="5076009"/>
            <a:ext cx="5860800" cy="1570324"/>
          </a:xfrm>
          <a:prstGeom prst="roundRect">
            <a:avLst>
              <a:gd name="adj" fmla="val 7782"/>
            </a:avLst>
          </a:prstGeom>
          <a:solidFill>
            <a:schemeClr val="tx1">
              <a:alpha val="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108000" rIns="96000" bIns="0" rtlCol="0" anchor="t"/>
          <a:lstStyle/>
          <a:p>
            <a:pPr marL="0" marR="0" lvl="0" indent="0" algn="l" defTabSz="95095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CF8CE3"/>
                    </a:gs>
                    <a:gs pos="100000">
                      <a:srgbClr val="9F8AF9"/>
                    </a:gs>
                  </a:gsLst>
                  <a:lin ang="2700000" scaled="1"/>
                </a:gradFill>
                <a:effectLst/>
                <a:uLnTx/>
                <a:uFillTx/>
                <a:latin typeface="RF Dewi Extended Ultrabold"/>
                <a:ea typeface="+mn-ea"/>
                <a:cs typeface="+mn-cs"/>
              </a:rPr>
              <a:t>Надежность</a:t>
            </a:r>
          </a:p>
          <a:p>
            <a:pPr marL="144000" marR="0" lvl="0" indent="-144000" algn="l" defTabSz="95095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Отказоустойчивая  и </a:t>
            </a:r>
            <a:r>
              <a:rPr kumimoji="0" lang="ru-RU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катастрофоусточивая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 архитектуры на выбор заказчика </a:t>
            </a:r>
            <a:b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</a:b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в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on-premises</a:t>
            </a:r>
          </a:p>
          <a:p>
            <a:pPr marL="144000" marR="0" lvl="0" indent="-144000" algn="l" defTabSz="95095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Катастрофоустойчивая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 архитектура (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Disaster Recovery Architecture)</a:t>
            </a:r>
          </a:p>
          <a:p>
            <a:pPr marL="144000" marR="0" lvl="0" indent="-144000" algn="l" defTabSz="95095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ЦОДы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 уровня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TIER III  (</a:t>
            </a:r>
            <a:r>
              <a:rPr kumimoji="0" lang="ru-RU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Предмаксимальный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 уровень сертификации ЦОД) </a:t>
            </a:r>
          </a:p>
          <a:p>
            <a:pPr marL="144000" marR="0" lvl="0" indent="-144000" algn="l" defTabSz="95095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ea typeface="+mn-ea"/>
                <a:cs typeface="+mn-cs"/>
              </a:rPr>
              <a:t>Доступность уровня 99,982 % </a:t>
            </a:r>
          </a:p>
        </p:txBody>
      </p:sp>
    </p:spTree>
    <p:extLst>
      <p:ext uri="{BB962C8B-B14F-4D97-AF65-F5344CB8AC3E}">
        <p14:creationId xmlns:p14="http://schemas.microsoft.com/office/powerpoint/2010/main" val="4112843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Облако, гибрид, on-premises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90800" y="784800"/>
            <a:ext cx="10728000" cy="251999"/>
          </a:xfrm>
        </p:spPr>
        <p:txBody>
          <a:bodyPr wrap="square"/>
          <a:lstStyle/>
          <a:p>
            <a:pPr>
              <a:buNone/>
            </a:pPr>
            <a:r>
              <a:rPr sz="1350">
                <a:solidFill>
                  <a:srgbClr val="BFBFCE"/>
                </a:solidFill>
                <a:latin typeface="RF Dewi Semibold"/>
              </a:rPr>
              <a:t>Одна платформа DION под любую модель развёртывания и масштаб бизнеса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116383-8C54-4A64-8381-D472CD2C7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1329" y="178523"/>
            <a:ext cx="991312" cy="240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05199" y="1173600"/>
            <a:ext cx="3888000" cy="5472000"/>
          </a:xfrm>
          <a:prstGeom prst="roundRect">
            <a:avLst>
              <a:gd name="adj" fmla="val 3500"/>
            </a:avLst>
          </a:prstGeom>
          <a:solidFill>
            <a:srgbClr val="FFFFFF">
              <a:alpha val="5000"/>
            </a:srgbClr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Picture 11" descr="deploy_cro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000" y="1278000"/>
            <a:ext cx="3686400" cy="52632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4150800" y="1173600"/>
            <a:ext cx="2469600" cy="4104000"/>
          </a:xfrm>
          <a:prstGeom prst="roundRect">
            <a:avLst>
              <a:gd name="adj" fmla="val 4500"/>
            </a:avLst>
          </a:prstGeom>
          <a:solidFill>
            <a:srgbClr val="FFFFFF">
              <a:alpha val="5000"/>
            </a:srgbClr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4312799" y="1335600"/>
            <a:ext cx="2181600" cy="468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buNone/>
            </a:pPr>
            <a:r>
              <a:rPr sz="1800" b="0">
                <a:solidFill>
                  <a:srgbClr val="00B8F2"/>
                </a:solidFill>
                <a:latin typeface="RF Dewi Extended Ultrabold"/>
              </a:rPr>
              <a:t>Облако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12799" y="1814400"/>
            <a:ext cx="2181600" cy="251999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buNone/>
            </a:pPr>
            <a:r>
              <a:rPr sz="950" b="0">
                <a:solidFill>
                  <a:srgbClr val="FFFFFF"/>
                </a:solidFill>
                <a:latin typeface="RF Dewi Extended Semibold"/>
              </a:rPr>
              <a:t>Малый и средний бизнес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312799" y="2091599"/>
            <a:ext cx="2145600" cy="16200"/>
          </a:xfrm>
          <a:prstGeom prst="roundRect">
            <a:avLst>
              <a:gd name="adj" fmla="val 0"/>
            </a:avLst>
          </a:prstGeom>
          <a:solidFill>
            <a:srgbClr val="FFFFFF">
              <a:alpha val="14000"/>
            </a:srgbClr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4312799" y="2235600"/>
            <a:ext cx="2181600" cy="2916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lnSpc>
                <a:spcPct val="110000"/>
              </a:lnSpc>
              <a:spcAft>
                <a:spcPts val="700"/>
              </a:spcAft>
              <a:buNone/>
            </a:pPr>
            <a:r>
              <a:rPr sz="930" b="0">
                <a:solidFill>
                  <a:srgbClr val="BFBFCE"/>
                </a:solidFill>
                <a:latin typeface="RF Dewi Semibold"/>
              </a:rPr>
              <a:t>•  Запуск без своей инфраструктуры</a:t>
            </a:r>
          </a:p>
          <a:p>
            <a:pPr algn="l">
              <a:lnSpc>
                <a:spcPct val="110000"/>
              </a:lnSpc>
              <a:spcAft>
                <a:spcPts val="700"/>
              </a:spcAft>
              <a:buNone/>
            </a:pPr>
            <a:r>
              <a:rPr sz="930" b="0">
                <a:solidFill>
                  <a:srgbClr val="BFBFCE"/>
                </a:solidFill>
                <a:latin typeface="RF Dewi Semibold"/>
              </a:rPr>
              <a:t>•  Подписка и автообновления</a:t>
            </a:r>
          </a:p>
          <a:p>
            <a:pPr algn="l">
              <a:lnSpc>
                <a:spcPct val="110000"/>
              </a:lnSpc>
              <a:spcAft>
                <a:spcPts val="700"/>
              </a:spcAft>
              <a:buNone/>
            </a:pPr>
            <a:r>
              <a:rPr sz="930" b="0">
                <a:solidFill>
                  <a:srgbClr val="BFBFCE"/>
                </a:solidFill>
                <a:latin typeface="RF Dewi Semibold"/>
              </a:rPr>
              <a:t>•  Масштабирование под нагрузку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836400" y="1173600"/>
            <a:ext cx="2469600" cy="4104000"/>
          </a:xfrm>
          <a:prstGeom prst="roundRect">
            <a:avLst>
              <a:gd name="adj" fmla="val 4500"/>
            </a:avLst>
          </a:prstGeom>
          <a:solidFill>
            <a:srgbClr val="FFFFFF">
              <a:alpha val="5000"/>
            </a:srgbClr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19" name="TextBox 18"/>
          <p:cNvSpPr txBox="1"/>
          <p:nvPr/>
        </p:nvSpPr>
        <p:spPr>
          <a:xfrm>
            <a:off x="6998400" y="1335600"/>
            <a:ext cx="2181600" cy="468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buNone/>
            </a:pPr>
            <a:r>
              <a:rPr sz="1800" b="0">
                <a:solidFill>
                  <a:srgbClr val="30D9A6"/>
                </a:solidFill>
                <a:latin typeface="RF Dewi Extended Ultrabold"/>
              </a:rPr>
              <a:t>Гибрид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98400" y="1814400"/>
            <a:ext cx="2181600" cy="251999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buNone/>
            </a:pPr>
            <a:r>
              <a:rPr sz="950" b="0">
                <a:solidFill>
                  <a:srgbClr val="FFFFFF"/>
                </a:solidFill>
                <a:latin typeface="RF Dewi Extended Semibold"/>
              </a:rPr>
              <a:t>Средний и крупный бизнес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998400" y="2091599"/>
            <a:ext cx="2145600" cy="16200"/>
          </a:xfrm>
          <a:prstGeom prst="roundRect">
            <a:avLst>
              <a:gd name="adj" fmla="val 0"/>
            </a:avLst>
          </a:prstGeom>
          <a:solidFill>
            <a:srgbClr val="FFFFFF">
              <a:alpha val="14000"/>
            </a:srgbClr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22" name="TextBox 21"/>
          <p:cNvSpPr txBox="1"/>
          <p:nvPr/>
        </p:nvSpPr>
        <p:spPr>
          <a:xfrm>
            <a:off x="6998400" y="2235600"/>
            <a:ext cx="2181600" cy="2916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lnSpc>
                <a:spcPct val="110000"/>
              </a:lnSpc>
              <a:spcAft>
                <a:spcPts val="700"/>
              </a:spcAft>
              <a:buNone/>
            </a:pPr>
            <a:r>
              <a:rPr sz="930" b="0">
                <a:solidFill>
                  <a:srgbClr val="BFBFCE"/>
                </a:solidFill>
                <a:latin typeface="RF Dewi Semibold"/>
              </a:rPr>
              <a:t>•  Облако для скорости, свой контур для чувствительных данных</a:t>
            </a:r>
          </a:p>
          <a:p>
            <a:pPr algn="l">
              <a:lnSpc>
                <a:spcPct val="110000"/>
              </a:lnSpc>
              <a:spcAft>
                <a:spcPts val="700"/>
              </a:spcAft>
              <a:buNone/>
            </a:pPr>
            <a:r>
              <a:rPr sz="930" b="0">
                <a:solidFill>
                  <a:srgbClr val="BFBFCE"/>
                </a:solidFill>
                <a:latin typeface="RF Dewi Semibold"/>
              </a:rPr>
              <a:t>•  Переход между моделями без простоя</a:t>
            </a:r>
          </a:p>
          <a:p>
            <a:pPr algn="l">
              <a:lnSpc>
                <a:spcPct val="110000"/>
              </a:lnSpc>
              <a:spcAft>
                <a:spcPts val="700"/>
              </a:spcAft>
              <a:buNone/>
            </a:pPr>
            <a:r>
              <a:rPr sz="930" b="0">
                <a:solidFill>
                  <a:srgbClr val="BFBFCE"/>
                </a:solidFill>
                <a:latin typeface="RF Dewi Semibold"/>
              </a:rPr>
              <a:t>•  Единое управление обеими средами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522000" y="1173600"/>
            <a:ext cx="2469600" cy="4104000"/>
          </a:xfrm>
          <a:prstGeom prst="roundRect">
            <a:avLst>
              <a:gd name="adj" fmla="val 4500"/>
            </a:avLst>
          </a:prstGeom>
          <a:solidFill>
            <a:srgbClr val="FFFFFF">
              <a:alpha val="5000"/>
            </a:srgbClr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24" name="TextBox 23"/>
          <p:cNvSpPr txBox="1"/>
          <p:nvPr/>
        </p:nvSpPr>
        <p:spPr>
          <a:xfrm>
            <a:off x="9684000" y="1335600"/>
            <a:ext cx="2181600" cy="468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buNone/>
            </a:pPr>
            <a:r>
              <a:rPr sz="1800" b="0">
                <a:solidFill>
                  <a:srgbClr val="857AFF"/>
                </a:solidFill>
                <a:latin typeface="RF Dewi Extended Ultrabold"/>
              </a:rPr>
              <a:t>On-premises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684000" y="1814400"/>
            <a:ext cx="2181600" cy="251999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buNone/>
            </a:pPr>
            <a:r>
              <a:rPr sz="950" b="0">
                <a:solidFill>
                  <a:srgbClr val="FFFFFF"/>
                </a:solidFill>
                <a:latin typeface="RF Dewi Extended Semibold"/>
              </a:rPr>
              <a:t>Крупный бизнес и госсектор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684000" y="2091599"/>
            <a:ext cx="2145600" cy="16200"/>
          </a:xfrm>
          <a:prstGeom prst="roundRect">
            <a:avLst>
              <a:gd name="adj" fmla="val 0"/>
            </a:avLst>
          </a:prstGeom>
          <a:solidFill>
            <a:srgbClr val="FFFFFF">
              <a:alpha val="14000"/>
            </a:srgbClr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27" name="TextBox 26"/>
          <p:cNvSpPr txBox="1"/>
          <p:nvPr/>
        </p:nvSpPr>
        <p:spPr>
          <a:xfrm>
            <a:off x="9684000" y="2235600"/>
            <a:ext cx="2181600" cy="2916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lnSpc>
                <a:spcPct val="110000"/>
              </a:lnSpc>
              <a:spcAft>
                <a:spcPts val="700"/>
              </a:spcAft>
              <a:buNone/>
            </a:pPr>
            <a:r>
              <a:rPr sz="930" b="0">
                <a:solidFill>
                  <a:srgbClr val="BFBFCE"/>
                </a:solidFill>
                <a:latin typeface="RF Dewi Semibold"/>
              </a:rPr>
              <a:t>•  Размещение в России и полный контроль данных</a:t>
            </a:r>
          </a:p>
          <a:p>
            <a:pPr algn="l">
              <a:lnSpc>
                <a:spcPct val="110000"/>
              </a:lnSpc>
              <a:spcAft>
                <a:spcPts val="700"/>
              </a:spcAft>
              <a:buNone/>
            </a:pPr>
            <a:r>
              <a:rPr sz="930" b="0">
                <a:solidFill>
                  <a:srgbClr val="BFBFCE"/>
                </a:solidFill>
                <a:latin typeface="RF Dewi Semibold"/>
              </a:rPr>
              <a:t>•  Закрытый контур и работа без интернета</a:t>
            </a:r>
          </a:p>
          <a:p>
            <a:pPr algn="l">
              <a:lnSpc>
                <a:spcPct val="110000"/>
              </a:lnSpc>
              <a:spcAft>
                <a:spcPts val="700"/>
              </a:spcAft>
              <a:buNone/>
            </a:pPr>
            <a:r>
              <a:rPr sz="930" b="0">
                <a:solidFill>
                  <a:srgbClr val="BFBFCE"/>
                </a:solidFill>
                <a:latin typeface="RF Dewi Semibold"/>
              </a:rPr>
              <a:t>•  ГОСТ и требования регуляторов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150800" y="5418000"/>
            <a:ext cx="7840800" cy="1026000"/>
          </a:xfrm>
          <a:prstGeom prst="roundRect">
            <a:avLst>
              <a:gd name="adj" fmla="val 5000"/>
            </a:avLst>
          </a:prstGeom>
          <a:solidFill>
            <a:srgbClr val="FFFFFF">
              <a:alpha val="6000"/>
            </a:srgbClr>
          </a:solidFill>
          <a:effectLst/>
        </p:spPr>
        <p:txBody>
          <a:bodyPr wrap="square" lIns="162000" tIns="125999" rIns="125999" bIns="108000" rtlCol="0" anchor="ctr"/>
          <a:lstStyle/>
          <a:p>
            <a:pPr algn="l">
              <a:spcAft>
                <a:spcPts val="500"/>
              </a:spcAft>
              <a:buNone/>
            </a:pPr>
            <a:r>
              <a:rPr sz="1300" b="0">
                <a:solidFill>
                  <a:srgbClr val="FFFFFF"/>
                </a:solidFill>
                <a:latin typeface="RF Dewi Extended Semibold"/>
              </a:rPr>
              <a:t>Все три модели в одной платформе DION</a:t>
            </a:r>
          </a:p>
          <a:p>
            <a:pPr algn="l">
              <a:lnSpc>
                <a:spcPct val="112000"/>
              </a:lnSpc>
              <a:buNone/>
            </a:pPr>
            <a:r>
              <a:rPr sz="1050" b="0">
                <a:solidFill>
                  <a:srgbClr val="BFBFCE"/>
                </a:solidFill>
                <a:latin typeface="RF Dewi Semibold"/>
              </a:rPr>
              <a:t>В России on-premises выбирают крупный бизнес и госсектор. Собрать облако, гибрид и свой контур в одном продукте умеют немногие, и в этом DION задаёт тренд рынку.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495346-E7DB-4642-9B12-5C1A95D65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A911CC-2A5A-442A-BFA4-94EBDF34D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67" y="2857726"/>
            <a:ext cx="7421283" cy="747372"/>
          </a:xfrm>
        </p:spPr>
        <p:txBody>
          <a:bodyPr/>
          <a:lstStyle/>
          <a:p>
            <a:r>
              <a:rPr lang="en-US" sz="4400" dirty="0"/>
              <a:t>DION.</a:t>
            </a:r>
            <a:r>
              <a:rPr lang="ru-RU" sz="4400" dirty="0"/>
              <a:t>Гибрид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D3F57A-B222-4BE4-A55C-0D7545B291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41" y="5984775"/>
            <a:ext cx="1249200" cy="36861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153CB52-D367-456B-920F-5AC1E1AD83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7838" y="502704"/>
            <a:ext cx="1248000" cy="302147"/>
          </a:xfrm>
          <a:prstGeom prst="rect">
            <a:avLst/>
          </a:prstGeom>
        </p:spPr>
      </p:pic>
      <p:sp>
        <p:nvSpPr>
          <p:cNvPr id="8" name="Заголовок 5">
            <a:extLst>
              <a:ext uri="{FF2B5EF4-FFF2-40B4-BE49-F238E27FC236}">
                <a16:creationId xmlns:a16="http://schemas.microsoft.com/office/drawing/2014/main" id="{EA52D7DF-9CA6-49F4-ACAC-0A96EE131CAF}"/>
              </a:ext>
            </a:extLst>
          </p:cNvPr>
          <p:cNvSpPr txBox="1"/>
          <p:nvPr/>
        </p:nvSpPr>
        <p:spPr bwMode="auto">
          <a:xfrm>
            <a:off x="486841" y="3708981"/>
            <a:ext cx="5933415" cy="276999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spAutoFit/>
          </a:bodyPr>
          <a:lstStyle>
            <a:lvl1pPr algn="l" defTabSz="617220">
              <a:lnSpc>
                <a:spcPct val="100000"/>
              </a:lnSpc>
              <a:spcBef>
                <a:spcPts val="0"/>
              </a:spcBef>
              <a:buNone/>
              <a:defRPr sz="2600" b="0" i="0">
                <a:solidFill>
                  <a:srgbClr val="FFFFFF"/>
                </a:solidFill>
                <a:latin typeface="+mj-lt"/>
                <a:ea typeface="+mj-ea"/>
                <a:cs typeface="+mn-cs"/>
              </a:defRPr>
            </a:lvl1pPr>
          </a:lstStyle>
          <a:p>
            <a:pPr lvl="0" defTabSz="822939">
              <a:defRPr/>
            </a:pPr>
            <a:r>
              <a:rPr lang="ru-RU" sz="1800">
                <a:latin typeface="RF Dewi Semibold"/>
              </a:rPr>
              <a:t>Гибридное решение для бизнеса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21316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DION.Гибрид: суть и выгода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8000" y="737999"/>
            <a:ext cx="10800000" cy="251999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buNone/>
            </a:pPr>
            <a:r>
              <a:rPr sz="1350" b="0">
                <a:solidFill>
                  <a:srgbClr val="BFBFCE"/>
                </a:solidFill>
                <a:latin typeface="RF Dewi Semibold"/>
              </a:rPr>
              <a:t>Облако и локальный контур в одном решении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CC8F7FD-E3F1-4DE1-82BE-28A2E5EC5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45684" y="187555"/>
            <a:ext cx="960000" cy="232419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205199" y="1206000"/>
            <a:ext cx="5767200" cy="1332000"/>
          </a:xfrm>
          <a:prstGeom prst="roundRect">
            <a:avLst>
              <a:gd name="adj" fmla="val 5000"/>
            </a:avLst>
          </a:prstGeom>
          <a:solidFill>
            <a:srgbClr val="FFFFFF">
              <a:alpha val="5000"/>
            </a:srgbClr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Rounded Rectangle 19"/>
          <p:cNvSpPr/>
          <p:nvPr/>
        </p:nvSpPr>
        <p:spPr>
          <a:xfrm>
            <a:off x="205199" y="1206000"/>
            <a:ext cx="5767200" cy="50400"/>
          </a:xfrm>
          <a:prstGeom prst="roundRect">
            <a:avLst>
              <a:gd name="adj" fmla="val 50000"/>
            </a:avLst>
          </a:prstGeom>
          <a:solidFill>
            <a:srgbClr val="00B8F2"/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396000" y="1422000"/>
            <a:ext cx="4176000" cy="360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buNone/>
            </a:pPr>
            <a:r>
              <a:rPr sz="1600" b="0">
                <a:solidFill>
                  <a:srgbClr val="00B8F2"/>
                </a:solidFill>
                <a:latin typeface="RF Dewi Extended Ultrabold"/>
              </a:rPr>
              <a:t>Облачные сервисы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6000" y="1890000"/>
            <a:ext cx="4176000" cy="576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sz="1250" b="0">
                <a:solidFill>
                  <a:srgbClr val="BFBFCE"/>
                </a:solidFill>
                <a:latin typeface="RF Dewi Semibold"/>
              </a:rPr>
              <a:t>Масштабируемость и доступность платформы</a:t>
            </a:r>
          </a:p>
        </p:txBody>
      </p:sp>
      <p:pic>
        <p:nvPicPr>
          <p:cNvPr id="23" name="Picture 22" descr="c_clou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000" y="1278000"/>
            <a:ext cx="1188000" cy="1188000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6224400" y="1206000"/>
            <a:ext cx="5767200" cy="1332000"/>
          </a:xfrm>
          <a:prstGeom prst="roundRect">
            <a:avLst>
              <a:gd name="adj" fmla="val 5000"/>
            </a:avLst>
          </a:prstGeom>
          <a:solidFill>
            <a:srgbClr val="FFFFFF">
              <a:alpha val="5000"/>
            </a:srgbClr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Rounded Rectangle 24"/>
          <p:cNvSpPr/>
          <p:nvPr/>
        </p:nvSpPr>
        <p:spPr>
          <a:xfrm>
            <a:off x="6224400" y="1206000"/>
            <a:ext cx="5767200" cy="50400"/>
          </a:xfrm>
          <a:prstGeom prst="roundRect">
            <a:avLst>
              <a:gd name="adj" fmla="val 50000"/>
            </a:avLst>
          </a:prstGeom>
          <a:solidFill>
            <a:srgbClr val="30D9A6"/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26" name="TextBox 25"/>
          <p:cNvSpPr txBox="1"/>
          <p:nvPr/>
        </p:nvSpPr>
        <p:spPr>
          <a:xfrm>
            <a:off x="6415200" y="1422000"/>
            <a:ext cx="4176000" cy="360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buNone/>
            </a:pPr>
            <a:r>
              <a:rPr sz="1600" b="0">
                <a:solidFill>
                  <a:srgbClr val="30D9A6"/>
                </a:solidFill>
                <a:latin typeface="RF Dewi Extended Ultrabold"/>
              </a:rPr>
              <a:t>Локальные компоненты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415200" y="1890000"/>
            <a:ext cx="4176000" cy="576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sz="1250" b="0">
                <a:solidFill>
                  <a:srgbClr val="BFBFCE"/>
                </a:solidFill>
                <a:latin typeface="RF Dewi Semibold"/>
              </a:rPr>
              <a:t>Конфиденциальность и контроль данных</a:t>
            </a:r>
          </a:p>
        </p:txBody>
      </p:sp>
      <p:pic>
        <p:nvPicPr>
          <p:cNvPr id="28" name="Picture 27" descr="c_loca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0000" y="1278000"/>
            <a:ext cx="1188000" cy="1188000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205199" y="2610000"/>
            <a:ext cx="11786400" cy="540000"/>
          </a:xfrm>
          <a:prstGeom prst="roundRect">
            <a:avLst>
              <a:gd name="adj" fmla="val 12000"/>
            </a:avLst>
          </a:prstGeom>
          <a:solidFill>
            <a:srgbClr val="FFFFFF">
              <a:alpha val="6000"/>
            </a:srgbClr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30" name="TextBox 29"/>
          <p:cNvSpPr txBox="1"/>
          <p:nvPr/>
        </p:nvSpPr>
        <p:spPr>
          <a:xfrm>
            <a:off x="432000" y="2610000"/>
            <a:ext cx="11340000" cy="540000"/>
          </a:xfrm>
          <a:prstGeom prst="rect">
            <a:avLst/>
          </a:prstGeom>
          <a:noFill/>
        </p:spPr>
        <p:txBody>
          <a:bodyPr wrap="square" lIns="18000" tIns="18000" rIns="18000" bIns="18000" anchor="ctr">
            <a:spAutoFit/>
          </a:bodyPr>
          <a:lstStyle/>
          <a:p>
            <a:pPr algn="l">
              <a:buNone/>
            </a:pPr>
            <a:r>
              <a:rPr sz="1300" b="0">
                <a:solidFill>
                  <a:srgbClr val="FFFFFF"/>
                </a:solidFill>
                <a:latin typeface="RF Dewi Extended Semibold"/>
              </a:rPr>
              <a:t>Чувствительные данные остаются в периметре организации, удобство облачной платформы сохраняется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05199" y="3311999"/>
            <a:ext cx="11520000" cy="288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buNone/>
            </a:pPr>
            <a:r>
              <a:rPr sz="1400" b="0">
                <a:solidFill>
                  <a:srgbClr val="FFFFFF"/>
                </a:solidFill>
                <a:latin typeface="RF Dewi Extended Ultrabold"/>
              </a:rPr>
              <a:t>Почему DION.Гибрид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05199" y="3636000"/>
            <a:ext cx="3808800" cy="2520000"/>
          </a:xfrm>
          <a:prstGeom prst="roundRect">
            <a:avLst>
              <a:gd name="adj" fmla="val 5000"/>
            </a:avLst>
          </a:prstGeom>
          <a:solidFill>
            <a:srgbClr val="FFFFFF">
              <a:alpha val="5000"/>
            </a:srgbClr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33" name="Rounded Rectangle 32"/>
          <p:cNvSpPr/>
          <p:nvPr/>
        </p:nvSpPr>
        <p:spPr>
          <a:xfrm>
            <a:off x="205199" y="3636000"/>
            <a:ext cx="3808800" cy="50400"/>
          </a:xfrm>
          <a:prstGeom prst="roundRect">
            <a:avLst>
              <a:gd name="adj" fmla="val 50000"/>
            </a:avLst>
          </a:prstGeom>
          <a:solidFill>
            <a:srgbClr val="00B8F2"/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34" name="TextBox 33"/>
          <p:cNvSpPr txBox="1"/>
          <p:nvPr/>
        </p:nvSpPr>
        <p:spPr>
          <a:xfrm>
            <a:off x="403200" y="3851999"/>
            <a:ext cx="3448800" cy="360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buNone/>
            </a:pPr>
            <a:r>
              <a:rPr sz="1400" b="0">
                <a:solidFill>
                  <a:srgbClr val="FFFFFF"/>
                </a:solidFill>
                <a:latin typeface="RF Dewi Extended Semibold"/>
              </a:rPr>
              <a:t>Оптимальный баланс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03200" y="4212000"/>
            <a:ext cx="3448800" cy="684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lnSpc>
                <a:spcPct val="112000"/>
              </a:lnSpc>
              <a:buNone/>
            </a:pPr>
            <a:r>
              <a:rPr sz="1050" b="0">
                <a:solidFill>
                  <a:srgbClr val="BFBFCE"/>
                </a:solidFill>
                <a:latin typeface="RF Dewi Semibold"/>
              </a:rPr>
              <a:t>Между безопасностью и удобством для пользователей</a:t>
            </a:r>
          </a:p>
        </p:txBody>
      </p:sp>
      <p:pic>
        <p:nvPicPr>
          <p:cNvPr id="36" name="Picture 35" descr="e_balanc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6600" y="4968000"/>
            <a:ext cx="1025999" cy="1025999"/>
          </a:xfrm>
          <a:prstGeom prst="rect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4194000" y="3636000"/>
            <a:ext cx="3808800" cy="2520000"/>
          </a:xfrm>
          <a:prstGeom prst="roundRect">
            <a:avLst>
              <a:gd name="adj" fmla="val 5000"/>
            </a:avLst>
          </a:prstGeom>
          <a:solidFill>
            <a:srgbClr val="FFFFFF">
              <a:alpha val="5000"/>
            </a:srgbClr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38" name="Rounded Rectangle 37"/>
          <p:cNvSpPr/>
          <p:nvPr/>
        </p:nvSpPr>
        <p:spPr>
          <a:xfrm>
            <a:off x="4194000" y="3636000"/>
            <a:ext cx="3808800" cy="50400"/>
          </a:xfrm>
          <a:prstGeom prst="roundRect">
            <a:avLst>
              <a:gd name="adj" fmla="val 50000"/>
            </a:avLst>
          </a:prstGeom>
          <a:solidFill>
            <a:srgbClr val="30D9A6"/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39" name="TextBox 38"/>
          <p:cNvSpPr txBox="1"/>
          <p:nvPr/>
        </p:nvSpPr>
        <p:spPr>
          <a:xfrm>
            <a:off x="4392000" y="3851999"/>
            <a:ext cx="3448800" cy="360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buNone/>
            </a:pPr>
            <a:r>
              <a:rPr sz="1400" b="0">
                <a:solidFill>
                  <a:srgbClr val="FFFFFF"/>
                </a:solidFill>
                <a:latin typeface="RF Dewi Extended Semibold"/>
              </a:rPr>
              <a:t>Гибкость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392000" y="4212000"/>
            <a:ext cx="3448800" cy="684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lnSpc>
                <a:spcPct val="112000"/>
              </a:lnSpc>
              <a:buNone/>
            </a:pPr>
            <a:r>
              <a:rPr sz="1050" b="0">
                <a:solidFill>
                  <a:srgbClr val="BFBFCE"/>
                </a:solidFill>
                <a:latin typeface="RF Dewi Semibold"/>
              </a:rPr>
              <a:t>В развёртывании и масштабировании под задачи</a:t>
            </a:r>
          </a:p>
        </p:txBody>
      </p:sp>
      <p:pic>
        <p:nvPicPr>
          <p:cNvPr id="41" name="Picture 40" descr="e_flex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5400" y="4968000"/>
            <a:ext cx="1025999" cy="1025999"/>
          </a:xfrm>
          <a:prstGeom prst="rect">
            <a:avLst/>
          </a:prstGeom>
        </p:spPr>
      </p:pic>
      <p:sp>
        <p:nvSpPr>
          <p:cNvPr id="42" name="Rounded Rectangle 41"/>
          <p:cNvSpPr/>
          <p:nvPr/>
        </p:nvSpPr>
        <p:spPr>
          <a:xfrm>
            <a:off x="8182800" y="3636000"/>
            <a:ext cx="3808800" cy="2520000"/>
          </a:xfrm>
          <a:prstGeom prst="roundRect">
            <a:avLst>
              <a:gd name="adj" fmla="val 5000"/>
            </a:avLst>
          </a:prstGeom>
          <a:solidFill>
            <a:srgbClr val="FFFFFF">
              <a:alpha val="5000"/>
            </a:srgbClr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43" name="Rounded Rectangle 42"/>
          <p:cNvSpPr/>
          <p:nvPr/>
        </p:nvSpPr>
        <p:spPr>
          <a:xfrm>
            <a:off x="8182800" y="3636000"/>
            <a:ext cx="3808800" cy="50400"/>
          </a:xfrm>
          <a:prstGeom prst="roundRect">
            <a:avLst>
              <a:gd name="adj" fmla="val 50000"/>
            </a:avLst>
          </a:prstGeom>
          <a:solidFill>
            <a:srgbClr val="857AFF"/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44" name="TextBox 43"/>
          <p:cNvSpPr txBox="1"/>
          <p:nvPr/>
        </p:nvSpPr>
        <p:spPr>
          <a:xfrm>
            <a:off x="8380800" y="3851999"/>
            <a:ext cx="3448800" cy="360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buNone/>
            </a:pPr>
            <a:r>
              <a:rPr sz="1400" b="0">
                <a:solidFill>
                  <a:srgbClr val="FFFFFF"/>
                </a:solidFill>
                <a:latin typeface="RF Dewi Extended Semibold"/>
              </a:rPr>
              <a:t>Данные под контролем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380800" y="4212000"/>
            <a:ext cx="3448800" cy="684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lnSpc>
                <a:spcPct val="112000"/>
              </a:lnSpc>
              <a:buNone/>
            </a:pPr>
            <a:r>
              <a:rPr sz="1050" b="0">
                <a:solidFill>
                  <a:srgbClr val="BFBFCE"/>
                </a:solidFill>
                <a:latin typeface="RF Dewi Semibold"/>
              </a:rPr>
              <a:t>Обработка и хранение чувствительных данных в своём ИТ-контуре</a:t>
            </a:r>
          </a:p>
        </p:txBody>
      </p:sp>
      <p:pic>
        <p:nvPicPr>
          <p:cNvPr id="46" name="Picture 45" descr="e_contro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74200" y="4968000"/>
            <a:ext cx="1025999" cy="102599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CC8F7FD-E3F1-4DE1-82BE-28A2E5EC5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45684" y="187555"/>
            <a:ext cx="960000" cy="23241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E33BEC-DC8D-46E2-8ADC-B6E039F18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 чего состоит </a:t>
            </a:r>
            <a:r>
              <a:rPr lang="en-US" dirty="0"/>
              <a:t>DION.</a:t>
            </a:r>
            <a:r>
              <a:rPr lang="ru-RU" dirty="0"/>
              <a:t>Гибрид?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CF984588-9A3B-4E3B-9438-4BA7CA9B4669}"/>
              </a:ext>
            </a:extLst>
          </p:cNvPr>
          <p:cNvGrpSpPr/>
          <p:nvPr/>
        </p:nvGrpSpPr>
        <p:grpSpPr>
          <a:xfrm>
            <a:off x="9693979" y="1746886"/>
            <a:ext cx="2302963" cy="4226594"/>
            <a:chOff x="200660" y="1746886"/>
            <a:chExt cx="2302963" cy="4226594"/>
          </a:xfrm>
        </p:grpSpPr>
        <p:sp>
          <p:nvSpPr>
            <p:cNvPr id="39" name="Прямоугольник: скругленные углы 38">
              <a:extLst>
                <a:ext uri="{FF2B5EF4-FFF2-40B4-BE49-F238E27FC236}">
                  <a16:creationId xmlns:a16="http://schemas.microsoft.com/office/drawing/2014/main" id="{E5F3502E-8EA7-40E3-892E-4B1E8698A2D0}"/>
                </a:ext>
              </a:extLst>
            </p:cNvPr>
            <p:cNvSpPr/>
            <p:nvPr/>
          </p:nvSpPr>
          <p:spPr>
            <a:xfrm>
              <a:off x="200660" y="1746886"/>
              <a:ext cx="2302963" cy="4226594"/>
            </a:xfrm>
            <a:prstGeom prst="roundRect">
              <a:avLst>
                <a:gd name="adj" fmla="val 3865"/>
              </a:avLst>
            </a:prstGeom>
            <a:solidFill>
              <a:srgbClr val="FFFFFF">
                <a:alpha val="5000"/>
              </a:srgbClr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44000" tIns="3024000" rIns="144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F Dewi Extended Ultrabold"/>
                  <a:cs typeface="Arial"/>
                </a:rPr>
                <a:t>Чаты</a:t>
              </a:r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B3EC23BF-C97E-4EF6-820F-579456F1F1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835"/>
            <a:stretch/>
          </p:blipFill>
          <p:spPr>
            <a:xfrm>
              <a:off x="352743" y="2021380"/>
              <a:ext cx="2150880" cy="3067236"/>
            </a:xfrm>
            <a:prstGeom prst="rect">
              <a:avLst/>
            </a:prstGeom>
          </p:spPr>
        </p:pic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469C84D9-B370-4D21-9926-C1C4482D910D}"/>
                </a:ext>
              </a:extLst>
            </p:cNvPr>
            <p:cNvGrpSpPr/>
            <p:nvPr/>
          </p:nvGrpSpPr>
          <p:grpSpPr>
            <a:xfrm>
              <a:off x="351520" y="1906044"/>
              <a:ext cx="2146388" cy="126000"/>
              <a:chOff x="320036" y="1332714"/>
              <a:chExt cx="2183586" cy="126000"/>
            </a:xfrm>
          </p:grpSpPr>
          <p:sp>
            <p:nvSpPr>
              <p:cNvPr id="42" name="Прямоугольник: один скругленный угол 41">
                <a:extLst>
                  <a:ext uri="{FF2B5EF4-FFF2-40B4-BE49-F238E27FC236}">
                    <a16:creationId xmlns:a16="http://schemas.microsoft.com/office/drawing/2014/main" id="{73578B48-0DD2-4CA9-98CC-E73F3D898357}"/>
                  </a:ext>
                </a:extLst>
              </p:cNvPr>
              <p:cNvSpPr/>
              <p:nvPr/>
            </p:nvSpPr>
            <p:spPr>
              <a:xfrm flipH="1">
                <a:off x="320036" y="1332714"/>
                <a:ext cx="2183586" cy="126000"/>
              </a:xfrm>
              <a:prstGeom prst="round1Rect">
                <a:avLst>
                  <a:gd name="adj" fmla="val 40000"/>
                </a:avLst>
              </a:prstGeom>
              <a:gradFill>
                <a:gsLst>
                  <a:gs pos="0">
                    <a:srgbClr val="46AE9E"/>
                  </a:gs>
                  <a:gs pos="100000">
                    <a:srgbClr val="296F64"/>
                  </a:gs>
                </a:gsLst>
                <a:lin ang="10800000" scaled="1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72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F Dewi Semibold"/>
                  <a:cs typeface="Arial"/>
                </a:endParaRPr>
              </a:p>
            </p:txBody>
          </p:sp>
          <p:grpSp>
            <p:nvGrpSpPr>
              <p:cNvPr id="43" name="Группа 42">
                <a:extLst>
                  <a:ext uri="{FF2B5EF4-FFF2-40B4-BE49-F238E27FC236}">
                    <a16:creationId xmlns:a16="http://schemas.microsoft.com/office/drawing/2014/main" id="{B980347D-6C1B-410C-8E38-0E57D85E51D0}"/>
                  </a:ext>
                </a:extLst>
              </p:cNvPr>
              <p:cNvGrpSpPr/>
              <p:nvPr/>
            </p:nvGrpSpPr>
            <p:grpSpPr>
              <a:xfrm>
                <a:off x="348615" y="1370514"/>
                <a:ext cx="205558" cy="50400"/>
                <a:chOff x="348615" y="1368303"/>
                <a:chExt cx="205558" cy="50400"/>
              </a:xfrm>
            </p:grpSpPr>
            <p:sp>
              <p:nvSpPr>
                <p:cNvPr id="44" name="Овал 43">
                  <a:extLst>
                    <a:ext uri="{FF2B5EF4-FFF2-40B4-BE49-F238E27FC236}">
                      <a16:creationId xmlns:a16="http://schemas.microsoft.com/office/drawing/2014/main" id="{43A037E0-D468-458B-8FA0-38FBE886E08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8615" y="1368303"/>
                  <a:ext cx="50400" cy="50400"/>
                </a:xfrm>
                <a:prstGeom prst="ellipse">
                  <a:avLst/>
                </a:prstGeom>
                <a:solidFill>
                  <a:srgbClr val="111314">
                    <a:alpha val="2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72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F Dewi Semibold"/>
                    <a:cs typeface="Arial"/>
                  </a:endParaRPr>
                </a:p>
              </p:txBody>
            </p:sp>
            <p:sp>
              <p:nvSpPr>
                <p:cNvPr id="45" name="Овал 44">
                  <a:extLst>
                    <a:ext uri="{FF2B5EF4-FFF2-40B4-BE49-F238E27FC236}">
                      <a16:creationId xmlns:a16="http://schemas.microsoft.com/office/drawing/2014/main" id="{0F994D80-35DB-44EE-8A82-5DBAF438D5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26194" y="1368303"/>
                  <a:ext cx="50400" cy="50400"/>
                </a:xfrm>
                <a:prstGeom prst="ellipse">
                  <a:avLst/>
                </a:prstGeom>
                <a:solidFill>
                  <a:srgbClr val="111314">
                    <a:alpha val="2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72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F Dewi Semibold"/>
                    <a:cs typeface="Arial"/>
                  </a:endParaRPr>
                </a:p>
              </p:txBody>
            </p:sp>
            <p:sp>
              <p:nvSpPr>
                <p:cNvPr id="46" name="Овал 45">
                  <a:extLst>
                    <a:ext uri="{FF2B5EF4-FFF2-40B4-BE49-F238E27FC236}">
                      <a16:creationId xmlns:a16="http://schemas.microsoft.com/office/drawing/2014/main" id="{6901E99C-418B-4A9F-BA44-F4DEC245D8D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03773" y="1368303"/>
                  <a:ext cx="50400" cy="50400"/>
                </a:xfrm>
                <a:prstGeom prst="ellipse">
                  <a:avLst/>
                </a:prstGeom>
                <a:solidFill>
                  <a:srgbClr val="111314">
                    <a:alpha val="2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72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F Dewi Semibold"/>
                    <a:cs typeface="Arial"/>
                  </a:endParaRPr>
                </a:p>
              </p:txBody>
            </p:sp>
          </p:grpSp>
        </p:grp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B06EBF79-1D55-48CF-83B0-0D777FB279E1}"/>
              </a:ext>
            </a:extLst>
          </p:cNvPr>
          <p:cNvGrpSpPr/>
          <p:nvPr/>
        </p:nvGrpSpPr>
        <p:grpSpPr>
          <a:xfrm>
            <a:off x="7320650" y="1746885"/>
            <a:ext cx="2302963" cy="4228393"/>
            <a:chOff x="2573989" y="1746885"/>
            <a:chExt cx="2302963" cy="4228393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E7614C40-5DD0-4807-B908-775E0878C06B}"/>
                </a:ext>
              </a:extLst>
            </p:cNvPr>
            <p:cNvSpPr/>
            <p:nvPr/>
          </p:nvSpPr>
          <p:spPr>
            <a:xfrm>
              <a:off x="2573989" y="1746885"/>
              <a:ext cx="2302963" cy="4228393"/>
            </a:xfrm>
            <a:prstGeom prst="roundRect">
              <a:avLst>
                <a:gd name="adj" fmla="val 3865"/>
              </a:avLst>
            </a:prstGeom>
            <a:solidFill>
              <a:srgbClr val="FFFFFF">
                <a:alpha val="5000"/>
              </a:srgbClr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44000" tIns="3024000" rIns="144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F Dewi Extended Ultrabold"/>
                  <a:cs typeface="Arial"/>
                </a:rPr>
                <a:t>Видеопортал</a:t>
              </a:r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1CE6F22D-2066-4144-B327-652C4F8CA5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1" r="33986"/>
            <a:stretch/>
          </p:blipFill>
          <p:spPr>
            <a:xfrm>
              <a:off x="2738116" y="2025949"/>
              <a:ext cx="2138835" cy="2805915"/>
            </a:xfrm>
            <a:prstGeom prst="rect">
              <a:avLst/>
            </a:prstGeom>
          </p:spPr>
        </p:pic>
        <p:grpSp>
          <p:nvGrpSpPr>
            <p:cNvPr id="50" name="Группа 49">
              <a:extLst>
                <a:ext uri="{FF2B5EF4-FFF2-40B4-BE49-F238E27FC236}">
                  <a16:creationId xmlns:a16="http://schemas.microsoft.com/office/drawing/2014/main" id="{DCA70B62-5EB0-410A-8935-E56D9C65B893}"/>
                </a:ext>
              </a:extLst>
            </p:cNvPr>
            <p:cNvGrpSpPr/>
            <p:nvPr/>
          </p:nvGrpSpPr>
          <p:grpSpPr>
            <a:xfrm>
              <a:off x="2738117" y="1906044"/>
              <a:ext cx="2138835" cy="126000"/>
              <a:chOff x="320036" y="1332714"/>
              <a:chExt cx="2183586" cy="126000"/>
            </a:xfrm>
          </p:grpSpPr>
          <p:sp>
            <p:nvSpPr>
              <p:cNvPr id="58" name="Прямоугольник: один скругленный угол 57">
                <a:extLst>
                  <a:ext uri="{FF2B5EF4-FFF2-40B4-BE49-F238E27FC236}">
                    <a16:creationId xmlns:a16="http://schemas.microsoft.com/office/drawing/2014/main" id="{F6E0114C-EB63-4067-93D2-07F1D184EC01}"/>
                  </a:ext>
                </a:extLst>
              </p:cNvPr>
              <p:cNvSpPr/>
              <p:nvPr/>
            </p:nvSpPr>
            <p:spPr>
              <a:xfrm flipH="1">
                <a:off x="320036" y="1332714"/>
                <a:ext cx="2183586" cy="126000"/>
              </a:xfrm>
              <a:prstGeom prst="round1Rect">
                <a:avLst>
                  <a:gd name="adj" fmla="val 40000"/>
                </a:avLst>
              </a:prstGeom>
              <a:gradFill>
                <a:gsLst>
                  <a:gs pos="0">
                    <a:srgbClr val="423F96"/>
                  </a:gs>
                  <a:gs pos="100000">
                    <a:srgbClr val="2B2A6F"/>
                  </a:gs>
                </a:gsLst>
                <a:lin ang="10800000" scaled="1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72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F Dewi Semibold"/>
                  <a:cs typeface="Arial"/>
                </a:endParaRPr>
              </a:p>
            </p:txBody>
          </p:sp>
          <p:grpSp>
            <p:nvGrpSpPr>
              <p:cNvPr id="59" name="Группа 58">
                <a:extLst>
                  <a:ext uri="{FF2B5EF4-FFF2-40B4-BE49-F238E27FC236}">
                    <a16:creationId xmlns:a16="http://schemas.microsoft.com/office/drawing/2014/main" id="{EA68E622-AA29-4F88-AED2-6838D57939EF}"/>
                  </a:ext>
                </a:extLst>
              </p:cNvPr>
              <p:cNvGrpSpPr/>
              <p:nvPr/>
            </p:nvGrpSpPr>
            <p:grpSpPr>
              <a:xfrm>
                <a:off x="348615" y="1370514"/>
                <a:ext cx="205558" cy="50400"/>
                <a:chOff x="348615" y="1368303"/>
                <a:chExt cx="205558" cy="50400"/>
              </a:xfrm>
            </p:grpSpPr>
            <p:sp>
              <p:nvSpPr>
                <p:cNvPr id="60" name="Овал 59">
                  <a:extLst>
                    <a:ext uri="{FF2B5EF4-FFF2-40B4-BE49-F238E27FC236}">
                      <a16:creationId xmlns:a16="http://schemas.microsoft.com/office/drawing/2014/main" id="{F4FBA7ED-534D-4A92-8AA2-9D85376BE37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8615" y="1368303"/>
                  <a:ext cx="50400" cy="50400"/>
                </a:xfrm>
                <a:prstGeom prst="ellipse">
                  <a:avLst/>
                </a:prstGeom>
                <a:solidFill>
                  <a:srgbClr val="111314">
                    <a:alpha val="2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72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F Dewi Semibold"/>
                    <a:cs typeface="Arial"/>
                  </a:endParaRPr>
                </a:p>
              </p:txBody>
            </p:sp>
            <p:sp>
              <p:nvSpPr>
                <p:cNvPr id="61" name="Овал 60">
                  <a:extLst>
                    <a:ext uri="{FF2B5EF4-FFF2-40B4-BE49-F238E27FC236}">
                      <a16:creationId xmlns:a16="http://schemas.microsoft.com/office/drawing/2014/main" id="{87BACC02-3737-4F22-89BA-0736A2DD18B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26194" y="1368303"/>
                  <a:ext cx="50400" cy="50400"/>
                </a:xfrm>
                <a:prstGeom prst="ellipse">
                  <a:avLst/>
                </a:prstGeom>
                <a:solidFill>
                  <a:srgbClr val="111314">
                    <a:alpha val="2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72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F Dewi Semibold"/>
                    <a:cs typeface="Arial"/>
                  </a:endParaRPr>
                </a:p>
              </p:txBody>
            </p:sp>
            <p:sp>
              <p:nvSpPr>
                <p:cNvPr id="63" name="Овал 62">
                  <a:extLst>
                    <a:ext uri="{FF2B5EF4-FFF2-40B4-BE49-F238E27FC236}">
                      <a16:creationId xmlns:a16="http://schemas.microsoft.com/office/drawing/2014/main" id="{0741A72E-5F14-43E6-A292-FF14DFC534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03773" y="1368303"/>
                  <a:ext cx="50400" cy="50400"/>
                </a:xfrm>
                <a:prstGeom prst="ellipse">
                  <a:avLst/>
                </a:prstGeom>
                <a:solidFill>
                  <a:srgbClr val="111314">
                    <a:alpha val="2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72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F Dewi Semibold"/>
                    <a:cs typeface="Arial"/>
                  </a:endParaRPr>
                </a:p>
              </p:txBody>
            </p:sp>
          </p:grpSp>
        </p:grp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5DCB059E-E34F-4021-A4A0-9579EC03C2B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110636" y="2590452"/>
              <a:ext cx="1766316" cy="108000"/>
              <a:chOff x="320036" y="1332714"/>
              <a:chExt cx="2103818" cy="126000"/>
            </a:xfrm>
          </p:grpSpPr>
          <p:sp>
            <p:nvSpPr>
              <p:cNvPr id="52" name="Прямоугольник: один скругленный угол 51">
                <a:extLst>
                  <a:ext uri="{FF2B5EF4-FFF2-40B4-BE49-F238E27FC236}">
                    <a16:creationId xmlns:a16="http://schemas.microsoft.com/office/drawing/2014/main" id="{0A70A8FB-2D0B-431E-B0B6-512CA4F84F2B}"/>
                  </a:ext>
                </a:extLst>
              </p:cNvPr>
              <p:cNvSpPr/>
              <p:nvPr/>
            </p:nvSpPr>
            <p:spPr>
              <a:xfrm flipH="1">
                <a:off x="320036" y="1332714"/>
                <a:ext cx="2103818" cy="126000"/>
              </a:xfrm>
              <a:prstGeom prst="round1Rect">
                <a:avLst>
                  <a:gd name="adj" fmla="val 40000"/>
                </a:avLst>
              </a:prstGeom>
              <a:gradFill>
                <a:gsLst>
                  <a:gs pos="0">
                    <a:srgbClr val="423F96"/>
                  </a:gs>
                  <a:gs pos="100000">
                    <a:srgbClr val="2B2A6F"/>
                  </a:gs>
                </a:gsLst>
                <a:lin ang="10800000" scaled="1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72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F Dewi Semibold"/>
                  <a:cs typeface="Arial"/>
                </a:endParaRPr>
              </a:p>
            </p:txBody>
          </p:sp>
          <p:grpSp>
            <p:nvGrpSpPr>
              <p:cNvPr id="53" name="Группа 52">
                <a:extLst>
                  <a:ext uri="{FF2B5EF4-FFF2-40B4-BE49-F238E27FC236}">
                    <a16:creationId xmlns:a16="http://schemas.microsoft.com/office/drawing/2014/main" id="{DD86E3F3-C2B3-4A76-BB93-D91B815306CD}"/>
                  </a:ext>
                </a:extLst>
              </p:cNvPr>
              <p:cNvGrpSpPr/>
              <p:nvPr/>
            </p:nvGrpSpPr>
            <p:grpSpPr>
              <a:xfrm>
                <a:off x="348615" y="1370514"/>
                <a:ext cx="205558" cy="50400"/>
                <a:chOff x="348615" y="1368303"/>
                <a:chExt cx="205558" cy="50400"/>
              </a:xfrm>
            </p:grpSpPr>
            <p:sp>
              <p:nvSpPr>
                <p:cNvPr id="55" name="Овал 54">
                  <a:extLst>
                    <a:ext uri="{FF2B5EF4-FFF2-40B4-BE49-F238E27FC236}">
                      <a16:creationId xmlns:a16="http://schemas.microsoft.com/office/drawing/2014/main" id="{62A31065-5BF1-4034-B6AA-A4E12BF4D49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8615" y="1368303"/>
                  <a:ext cx="50400" cy="50400"/>
                </a:xfrm>
                <a:prstGeom prst="ellipse">
                  <a:avLst/>
                </a:prstGeom>
                <a:solidFill>
                  <a:srgbClr val="111314">
                    <a:alpha val="2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72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F Dewi Semibold"/>
                    <a:cs typeface="Arial"/>
                  </a:endParaRPr>
                </a:p>
              </p:txBody>
            </p:sp>
            <p:sp>
              <p:nvSpPr>
                <p:cNvPr id="56" name="Овал 55">
                  <a:extLst>
                    <a:ext uri="{FF2B5EF4-FFF2-40B4-BE49-F238E27FC236}">
                      <a16:creationId xmlns:a16="http://schemas.microsoft.com/office/drawing/2014/main" id="{C568243C-9966-425B-AB4D-E7EBAB4CBF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26194" y="1368303"/>
                  <a:ext cx="50400" cy="50400"/>
                </a:xfrm>
                <a:prstGeom prst="ellipse">
                  <a:avLst/>
                </a:prstGeom>
                <a:solidFill>
                  <a:srgbClr val="111314">
                    <a:alpha val="2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72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F Dewi Semibold"/>
                    <a:cs typeface="Arial"/>
                  </a:endParaRPr>
                </a:p>
              </p:txBody>
            </p:sp>
            <p:sp>
              <p:nvSpPr>
                <p:cNvPr id="57" name="Овал 56">
                  <a:extLst>
                    <a:ext uri="{FF2B5EF4-FFF2-40B4-BE49-F238E27FC236}">
                      <a16:creationId xmlns:a16="http://schemas.microsoft.com/office/drawing/2014/main" id="{58AFB4EB-90D7-42D2-ABD3-E7FEAA1978B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03773" y="1368303"/>
                  <a:ext cx="50400" cy="50400"/>
                </a:xfrm>
                <a:prstGeom prst="ellipse">
                  <a:avLst/>
                </a:prstGeom>
                <a:solidFill>
                  <a:srgbClr val="111314">
                    <a:alpha val="2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72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F Dewi Semibold"/>
                    <a:cs typeface="Arial"/>
                  </a:endParaRPr>
                </a:p>
              </p:txBody>
            </p:sp>
          </p:grpSp>
        </p:grp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595A7E84-DA82-4D63-8078-AC9AA5EDFDD0}"/>
              </a:ext>
            </a:extLst>
          </p:cNvPr>
          <p:cNvGrpSpPr/>
          <p:nvPr/>
        </p:nvGrpSpPr>
        <p:grpSpPr>
          <a:xfrm>
            <a:off x="4947319" y="1746886"/>
            <a:ext cx="2302964" cy="4226594"/>
            <a:chOff x="4947322" y="1746886"/>
            <a:chExt cx="2302964" cy="4226594"/>
          </a:xfrm>
        </p:grpSpPr>
        <p:sp>
          <p:nvSpPr>
            <p:cNvPr id="65" name="Прямоугольник: скругленные углы 64">
              <a:extLst>
                <a:ext uri="{FF2B5EF4-FFF2-40B4-BE49-F238E27FC236}">
                  <a16:creationId xmlns:a16="http://schemas.microsoft.com/office/drawing/2014/main" id="{4CCEBB68-52EA-4929-B747-191329ACC00F}"/>
                </a:ext>
              </a:extLst>
            </p:cNvPr>
            <p:cNvSpPr/>
            <p:nvPr/>
          </p:nvSpPr>
          <p:spPr>
            <a:xfrm>
              <a:off x="4947322" y="1746886"/>
              <a:ext cx="2302964" cy="4226594"/>
            </a:xfrm>
            <a:prstGeom prst="roundRect">
              <a:avLst>
                <a:gd name="adj" fmla="val 3865"/>
              </a:avLst>
            </a:prstGeom>
            <a:solidFill>
              <a:srgbClr val="FFFFFF">
                <a:alpha val="5000"/>
              </a:srgbClr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44000" tIns="3024000" rIns="144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F Dewi Extended Ultrabold"/>
                  <a:cs typeface="Arial"/>
                </a:rPr>
                <a:t>SIP-</a:t>
              </a: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F Dewi Extended Ultrabold"/>
                  <a:cs typeface="Arial"/>
                </a:rPr>
                <a:t>звонки</a:t>
              </a:r>
            </a:p>
          </p:txBody>
        </p:sp>
        <p:grpSp>
          <p:nvGrpSpPr>
            <p:cNvPr id="66" name="Группа 65">
              <a:extLst>
                <a:ext uri="{FF2B5EF4-FFF2-40B4-BE49-F238E27FC236}">
                  <a16:creationId xmlns:a16="http://schemas.microsoft.com/office/drawing/2014/main" id="{76B663B4-0D48-4811-9588-5E4DB4990C8A}"/>
                </a:ext>
              </a:extLst>
            </p:cNvPr>
            <p:cNvGrpSpPr/>
            <p:nvPr/>
          </p:nvGrpSpPr>
          <p:grpSpPr>
            <a:xfrm>
              <a:off x="5103898" y="1906044"/>
              <a:ext cx="2146388" cy="126000"/>
              <a:chOff x="320036" y="1332714"/>
              <a:chExt cx="2183586" cy="126000"/>
            </a:xfrm>
          </p:grpSpPr>
          <p:sp>
            <p:nvSpPr>
              <p:cNvPr id="68" name="Прямоугольник: один скругленный угол 67">
                <a:extLst>
                  <a:ext uri="{FF2B5EF4-FFF2-40B4-BE49-F238E27FC236}">
                    <a16:creationId xmlns:a16="http://schemas.microsoft.com/office/drawing/2014/main" id="{B0F9B9C1-3767-4FC6-97D7-F1DB8150FE08}"/>
                  </a:ext>
                </a:extLst>
              </p:cNvPr>
              <p:cNvSpPr/>
              <p:nvPr/>
            </p:nvSpPr>
            <p:spPr>
              <a:xfrm flipH="1">
                <a:off x="320036" y="1332714"/>
                <a:ext cx="2183586" cy="126000"/>
              </a:xfrm>
              <a:prstGeom prst="round1Rect">
                <a:avLst>
                  <a:gd name="adj" fmla="val 40000"/>
                </a:avLst>
              </a:prstGeom>
              <a:gradFill>
                <a:gsLst>
                  <a:gs pos="0">
                    <a:srgbClr val="92153B"/>
                  </a:gs>
                  <a:gs pos="100000">
                    <a:srgbClr val="682918"/>
                  </a:gs>
                </a:gsLst>
                <a:lin ang="10800000" scaled="1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72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F Dewi Semibold"/>
                  <a:cs typeface="Arial"/>
                </a:endParaRPr>
              </a:p>
            </p:txBody>
          </p:sp>
          <p:grpSp>
            <p:nvGrpSpPr>
              <p:cNvPr id="69" name="Группа 68">
                <a:extLst>
                  <a:ext uri="{FF2B5EF4-FFF2-40B4-BE49-F238E27FC236}">
                    <a16:creationId xmlns:a16="http://schemas.microsoft.com/office/drawing/2014/main" id="{F7EEDFFF-DA48-4B75-94F6-A5C57A86A64F}"/>
                  </a:ext>
                </a:extLst>
              </p:cNvPr>
              <p:cNvGrpSpPr/>
              <p:nvPr/>
            </p:nvGrpSpPr>
            <p:grpSpPr>
              <a:xfrm>
                <a:off x="348615" y="1370514"/>
                <a:ext cx="205558" cy="50400"/>
                <a:chOff x="348615" y="1368303"/>
                <a:chExt cx="205558" cy="50400"/>
              </a:xfrm>
            </p:grpSpPr>
            <p:sp>
              <p:nvSpPr>
                <p:cNvPr id="70" name="Овал 69">
                  <a:extLst>
                    <a:ext uri="{FF2B5EF4-FFF2-40B4-BE49-F238E27FC236}">
                      <a16:creationId xmlns:a16="http://schemas.microsoft.com/office/drawing/2014/main" id="{B12604EB-39F5-4F6E-8A4C-FC920A53521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8615" y="1368303"/>
                  <a:ext cx="50400" cy="50400"/>
                </a:xfrm>
                <a:prstGeom prst="ellipse">
                  <a:avLst/>
                </a:prstGeom>
                <a:solidFill>
                  <a:srgbClr val="111314">
                    <a:alpha val="2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72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F Dewi Semibold"/>
                    <a:cs typeface="Arial"/>
                  </a:endParaRPr>
                </a:p>
              </p:txBody>
            </p:sp>
            <p:sp>
              <p:nvSpPr>
                <p:cNvPr id="71" name="Овал 70">
                  <a:extLst>
                    <a:ext uri="{FF2B5EF4-FFF2-40B4-BE49-F238E27FC236}">
                      <a16:creationId xmlns:a16="http://schemas.microsoft.com/office/drawing/2014/main" id="{354A045C-033C-43CF-904A-6943DDD732B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26194" y="1368303"/>
                  <a:ext cx="50400" cy="50400"/>
                </a:xfrm>
                <a:prstGeom prst="ellipse">
                  <a:avLst/>
                </a:prstGeom>
                <a:solidFill>
                  <a:srgbClr val="111314">
                    <a:alpha val="2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72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F Dewi Semibold"/>
                    <a:cs typeface="Arial"/>
                  </a:endParaRPr>
                </a:p>
              </p:txBody>
            </p:sp>
            <p:sp>
              <p:nvSpPr>
                <p:cNvPr id="72" name="Овал 71">
                  <a:extLst>
                    <a:ext uri="{FF2B5EF4-FFF2-40B4-BE49-F238E27FC236}">
                      <a16:creationId xmlns:a16="http://schemas.microsoft.com/office/drawing/2014/main" id="{DEC745B7-4601-4361-B89B-C8A1A5F0B4F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03773" y="1368303"/>
                  <a:ext cx="50400" cy="50400"/>
                </a:xfrm>
                <a:prstGeom prst="ellipse">
                  <a:avLst/>
                </a:prstGeom>
                <a:solidFill>
                  <a:srgbClr val="111314">
                    <a:alpha val="2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72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F Dewi Semibold"/>
                    <a:cs typeface="Arial"/>
                  </a:endParaRPr>
                </a:p>
              </p:txBody>
            </p:sp>
          </p:grpSp>
        </p:grp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6882AF72-FF0A-499D-BE6D-679471BF47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74" r="1516"/>
            <a:stretch/>
          </p:blipFill>
          <p:spPr>
            <a:xfrm>
              <a:off x="5103896" y="2044865"/>
              <a:ext cx="2146389" cy="2467930"/>
            </a:xfrm>
            <a:custGeom>
              <a:avLst/>
              <a:gdLst>
                <a:gd name="connsiteX0" fmla="*/ 0 w 2725867"/>
                <a:gd name="connsiteY0" fmla="*/ 0 h 2736000"/>
                <a:gd name="connsiteX1" fmla="*/ 2725867 w 2725867"/>
                <a:gd name="connsiteY1" fmla="*/ 0 h 2736000"/>
                <a:gd name="connsiteX2" fmla="*/ 2725867 w 2725867"/>
                <a:gd name="connsiteY2" fmla="*/ 2733460 h 2736000"/>
                <a:gd name="connsiteX3" fmla="*/ 2713283 w 2725867"/>
                <a:gd name="connsiteY3" fmla="*/ 2736000 h 2736000"/>
                <a:gd name="connsiteX4" fmla="*/ 58304 w 2725867"/>
                <a:gd name="connsiteY4" fmla="*/ 2736000 h 2736000"/>
                <a:gd name="connsiteX5" fmla="*/ 0 w 2725867"/>
                <a:gd name="connsiteY5" fmla="*/ 2677696 h 273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25867" h="2736000">
                  <a:moveTo>
                    <a:pt x="0" y="0"/>
                  </a:moveTo>
                  <a:lnTo>
                    <a:pt x="2725867" y="0"/>
                  </a:lnTo>
                  <a:lnTo>
                    <a:pt x="2725867" y="2733460"/>
                  </a:lnTo>
                  <a:lnTo>
                    <a:pt x="2713283" y="2736000"/>
                  </a:lnTo>
                  <a:lnTo>
                    <a:pt x="58304" y="2736000"/>
                  </a:lnTo>
                  <a:cubicBezTo>
                    <a:pt x="26104" y="2736000"/>
                    <a:pt x="0" y="2709896"/>
                    <a:pt x="0" y="2677696"/>
                  </a:cubicBezTo>
                  <a:close/>
                </a:path>
              </a:pathLst>
            </a:custGeom>
          </p:spPr>
        </p:pic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44D72B37-FF74-45F5-AB3D-75D42CBC3134}"/>
              </a:ext>
            </a:extLst>
          </p:cNvPr>
          <p:cNvGrpSpPr/>
          <p:nvPr/>
        </p:nvGrpSpPr>
        <p:grpSpPr>
          <a:xfrm>
            <a:off x="2573990" y="1746886"/>
            <a:ext cx="2302963" cy="4226594"/>
            <a:chOff x="7320648" y="1746886"/>
            <a:chExt cx="2302963" cy="4226594"/>
          </a:xfrm>
        </p:grpSpPr>
        <p:sp>
          <p:nvSpPr>
            <p:cNvPr id="77" name="Прямоугольник: скругленные углы 76">
              <a:extLst>
                <a:ext uri="{FF2B5EF4-FFF2-40B4-BE49-F238E27FC236}">
                  <a16:creationId xmlns:a16="http://schemas.microsoft.com/office/drawing/2014/main" id="{23FE63B7-74F1-46C5-A641-9115CA1F1B64}"/>
                </a:ext>
              </a:extLst>
            </p:cNvPr>
            <p:cNvSpPr/>
            <p:nvPr/>
          </p:nvSpPr>
          <p:spPr>
            <a:xfrm>
              <a:off x="7320648" y="1746886"/>
              <a:ext cx="2302963" cy="4226594"/>
            </a:xfrm>
            <a:prstGeom prst="roundRect">
              <a:avLst>
                <a:gd name="adj" fmla="val 3865"/>
              </a:avLst>
            </a:prstGeom>
            <a:solidFill>
              <a:srgbClr val="FFFFFF">
                <a:alpha val="5000"/>
              </a:srgbClr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44000" tIns="3024000" rIns="144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F Dewi Extended Ultrabold"/>
                  <a:cs typeface="Arial"/>
                </a:rPr>
                <a:t>Записи </a:t>
              </a:r>
              <a:b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F Dewi Extended Ultrabold"/>
                  <a:cs typeface="Arial"/>
                </a:rPr>
              </a:b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F Dewi Extended Ultrabold"/>
                  <a:cs typeface="Arial"/>
                </a:rPr>
                <a:t>конференций</a:t>
              </a:r>
            </a:p>
          </p:txBody>
        </p:sp>
        <p:grpSp>
          <p:nvGrpSpPr>
            <p:cNvPr id="78" name="Группа 77">
              <a:extLst>
                <a:ext uri="{FF2B5EF4-FFF2-40B4-BE49-F238E27FC236}">
                  <a16:creationId xmlns:a16="http://schemas.microsoft.com/office/drawing/2014/main" id="{D09AD3C6-FC6C-4400-BB06-09CFCDC344A4}"/>
                </a:ext>
              </a:extLst>
            </p:cNvPr>
            <p:cNvGrpSpPr/>
            <p:nvPr/>
          </p:nvGrpSpPr>
          <p:grpSpPr>
            <a:xfrm>
              <a:off x="7470954" y="1906044"/>
              <a:ext cx="2146388" cy="126000"/>
              <a:chOff x="320036" y="1332714"/>
              <a:chExt cx="2183586" cy="126000"/>
            </a:xfrm>
          </p:grpSpPr>
          <p:sp>
            <p:nvSpPr>
              <p:cNvPr id="80" name="Прямоугольник: один скругленный угол 79">
                <a:extLst>
                  <a:ext uri="{FF2B5EF4-FFF2-40B4-BE49-F238E27FC236}">
                    <a16:creationId xmlns:a16="http://schemas.microsoft.com/office/drawing/2014/main" id="{CB30177A-3D11-4A67-848A-55434F9C2F66}"/>
                  </a:ext>
                </a:extLst>
              </p:cNvPr>
              <p:cNvSpPr/>
              <p:nvPr/>
            </p:nvSpPr>
            <p:spPr>
              <a:xfrm flipH="1">
                <a:off x="320036" y="1332714"/>
                <a:ext cx="2183586" cy="126000"/>
              </a:xfrm>
              <a:prstGeom prst="round1Rect">
                <a:avLst>
                  <a:gd name="adj" fmla="val 40000"/>
                </a:avLst>
              </a:prstGeom>
              <a:gradFill>
                <a:gsLst>
                  <a:gs pos="0">
                    <a:srgbClr val="593CA2"/>
                  </a:gs>
                  <a:gs pos="100000">
                    <a:srgbClr val="3A2668"/>
                  </a:gs>
                </a:gsLst>
                <a:lin ang="10800000" scaled="1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72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F Dewi Semibold"/>
                  <a:cs typeface="Arial"/>
                </a:endParaRPr>
              </a:p>
            </p:txBody>
          </p:sp>
          <p:grpSp>
            <p:nvGrpSpPr>
              <p:cNvPr id="82" name="Группа 81">
                <a:extLst>
                  <a:ext uri="{FF2B5EF4-FFF2-40B4-BE49-F238E27FC236}">
                    <a16:creationId xmlns:a16="http://schemas.microsoft.com/office/drawing/2014/main" id="{B91478DA-C957-4C75-B918-071C0D6A04A6}"/>
                  </a:ext>
                </a:extLst>
              </p:cNvPr>
              <p:cNvGrpSpPr/>
              <p:nvPr/>
            </p:nvGrpSpPr>
            <p:grpSpPr>
              <a:xfrm>
                <a:off x="348615" y="1370514"/>
                <a:ext cx="205558" cy="50400"/>
                <a:chOff x="348615" y="1368303"/>
                <a:chExt cx="205558" cy="50400"/>
              </a:xfrm>
            </p:grpSpPr>
            <p:sp>
              <p:nvSpPr>
                <p:cNvPr id="85" name="Овал 84">
                  <a:extLst>
                    <a:ext uri="{FF2B5EF4-FFF2-40B4-BE49-F238E27FC236}">
                      <a16:creationId xmlns:a16="http://schemas.microsoft.com/office/drawing/2014/main" id="{F6A239C4-9108-4349-A62A-28E27220D09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8615" y="1368303"/>
                  <a:ext cx="50400" cy="50400"/>
                </a:xfrm>
                <a:prstGeom prst="ellipse">
                  <a:avLst/>
                </a:prstGeom>
                <a:solidFill>
                  <a:srgbClr val="111314">
                    <a:alpha val="2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72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F Dewi Semibold"/>
                    <a:cs typeface="Arial"/>
                  </a:endParaRPr>
                </a:p>
              </p:txBody>
            </p:sp>
            <p:sp>
              <p:nvSpPr>
                <p:cNvPr id="93" name="Овал 92">
                  <a:extLst>
                    <a:ext uri="{FF2B5EF4-FFF2-40B4-BE49-F238E27FC236}">
                      <a16:creationId xmlns:a16="http://schemas.microsoft.com/office/drawing/2014/main" id="{85896E3E-48B7-4E46-B9A2-6231BF0139D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26194" y="1368303"/>
                  <a:ext cx="50400" cy="50400"/>
                </a:xfrm>
                <a:prstGeom prst="ellipse">
                  <a:avLst/>
                </a:prstGeom>
                <a:solidFill>
                  <a:srgbClr val="111314">
                    <a:alpha val="2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72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F Dewi Semibold"/>
                    <a:cs typeface="Arial"/>
                  </a:endParaRPr>
                </a:p>
              </p:txBody>
            </p:sp>
            <p:sp>
              <p:nvSpPr>
                <p:cNvPr id="94" name="Овал 93">
                  <a:extLst>
                    <a:ext uri="{FF2B5EF4-FFF2-40B4-BE49-F238E27FC236}">
                      <a16:creationId xmlns:a16="http://schemas.microsoft.com/office/drawing/2014/main" id="{960D78B6-D5E4-4EC2-AF23-E1504DCC766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03773" y="1368303"/>
                  <a:ext cx="50400" cy="50400"/>
                </a:xfrm>
                <a:prstGeom prst="ellipse">
                  <a:avLst/>
                </a:prstGeom>
                <a:solidFill>
                  <a:srgbClr val="111314">
                    <a:alpha val="2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72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F Dewi Semibold"/>
                    <a:cs typeface="Arial"/>
                  </a:endParaRPr>
                </a:p>
              </p:txBody>
            </p:sp>
          </p:grpSp>
        </p:grpSp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37F2BC08-2405-468B-AE60-39DE97A5AE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17" r="8711"/>
            <a:stretch/>
          </p:blipFill>
          <p:spPr>
            <a:xfrm>
              <a:off x="7470955" y="2029625"/>
              <a:ext cx="2146388" cy="2469600"/>
            </a:xfrm>
            <a:custGeom>
              <a:avLst/>
              <a:gdLst>
                <a:gd name="connsiteX0" fmla="*/ 0 w 1754558"/>
                <a:gd name="connsiteY0" fmla="*/ 0 h 2151390"/>
                <a:gd name="connsiteX1" fmla="*/ 1754558 w 1754558"/>
                <a:gd name="connsiteY1" fmla="*/ 0 h 2151390"/>
                <a:gd name="connsiteX2" fmla="*/ 1754558 w 1754558"/>
                <a:gd name="connsiteY2" fmla="*/ 2151390 h 2151390"/>
                <a:gd name="connsiteX3" fmla="*/ 45096 w 1754558"/>
                <a:gd name="connsiteY3" fmla="*/ 2151390 h 2151390"/>
                <a:gd name="connsiteX4" fmla="*/ 0 w 1754558"/>
                <a:gd name="connsiteY4" fmla="*/ 2106294 h 2151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4558" h="2151390">
                  <a:moveTo>
                    <a:pt x="0" y="0"/>
                  </a:moveTo>
                  <a:lnTo>
                    <a:pt x="1754558" y="0"/>
                  </a:lnTo>
                  <a:lnTo>
                    <a:pt x="1754558" y="2151390"/>
                  </a:lnTo>
                  <a:lnTo>
                    <a:pt x="45096" y="2151390"/>
                  </a:lnTo>
                  <a:cubicBezTo>
                    <a:pt x="20190" y="2151390"/>
                    <a:pt x="0" y="2131200"/>
                    <a:pt x="0" y="2106294"/>
                  </a:cubicBezTo>
                  <a:close/>
                </a:path>
              </a:pathLst>
            </a:custGeom>
          </p:spPr>
        </p:pic>
      </p:grpSp>
      <p:sp>
        <p:nvSpPr>
          <p:cNvPr id="95" name="Прямоугольник: скругленные углы 94">
            <a:extLst>
              <a:ext uri="{FF2B5EF4-FFF2-40B4-BE49-F238E27FC236}">
                <a16:creationId xmlns:a16="http://schemas.microsoft.com/office/drawing/2014/main" id="{25DB6168-81B7-4D02-BD16-ABE396893D4A}"/>
              </a:ext>
            </a:extLst>
          </p:cNvPr>
          <p:cNvSpPr/>
          <p:nvPr/>
        </p:nvSpPr>
        <p:spPr>
          <a:xfrm>
            <a:off x="200660" y="1746885"/>
            <a:ext cx="2302963" cy="4226594"/>
          </a:xfrm>
          <a:prstGeom prst="roundRect">
            <a:avLst>
              <a:gd name="adj" fmla="val 3865"/>
            </a:avLst>
          </a:prstGeom>
          <a:solidFill>
            <a:srgbClr val="FFFFFF">
              <a:alpha val="5000"/>
            </a:srgb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44000" tIns="3024000" rIns="14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Extended Ultrabold"/>
                <a:cs typeface="Arial"/>
              </a:rPr>
              <a:t>Проведение конференций</a:t>
            </a:r>
          </a:p>
        </p:txBody>
      </p:sp>
      <p:sp>
        <p:nvSpPr>
          <p:cNvPr id="96" name="Текст 3">
            <a:extLst>
              <a:ext uri="{FF2B5EF4-FFF2-40B4-BE49-F238E27FC236}">
                <a16:creationId xmlns:a16="http://schemas.microsoft.com/office/drawing/2014/main" id="{4D727500-013C-4E45-AC78-6A4810545694}"/>
              </a:ext>
            </a:extLst>
          </p:cNvPr>
          <p:cNvSpPr txBox="1">
            <a:spLocks/>
          </p:cNvSpPr>
          <p:nvPr/>
        </p:nvSpPr>
        <p:spPr>
          <a:xfrm>
            <a:off x="190499" y="852395"/>
            <a:ext cx="7143475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22939">
              <a:lnSpc>
                <a:spcPct val="100000"/>
              </a:lnSpc>
              <a:spcBef>
                <a:spcPts val="900"/>
              </a:spcBef>
              <a:buClr>
                <a:srgbClr val="8B8B8B"/>
              </a:buClr>
              <a:buFont typeface="Courier New"/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796" indent="-172796" algn="l" defTabSz="822939">
              <a:lnSpc>
                <a:spcPct val="100000"/>
              </a:lnSpc>
              <a:spcBef>
                <a:spcPts val="451"/>
              </a:spcBef>
              <a:buClr>
                <a:srgbClr val="8B8B8B"/>
              </a:buClr>
              <a:buFont typeface="Courier New"/>
              <a:buChar char="o"/>
              <a:defRPr sz="9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2796" indent="-172796" algn="l" defTabSz="822939">
              <a:lnSpc>
                <a:spcPct val="100000"/>
              </a:lnSpc>
              <a:spcBef>
                <a:spcPts val="451"/>
              </a:spcBef>
              <a:buClr>
                <a:srgbClr val="8B8B8B"/>
              </a:buClr>
              <a:buFont typeface="Courier New"/>
              <a:buChar char="o"/>
              <a:defRPr sz="9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2796" indent="-172796" algn="l" defTabSz="822939">
              <a:lnSpc>
                <a:spcPct val="100000"/>
              </a:lnSpc>
              <a:spcBef>
                <a:spcPts val="451"/>
              </a:spcBef>
              <a:buClr>
                <a:srgbClr val="8B8B8B"/>
              </a:buClr>
              <a:buFont typeface="Courier New"/>
              <a:buChar char="o"/>
              <a:defRPr sz="9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796" indent="-172796" algn="l" defTabSz="822939">
              <a:lnSpc>
                <a:spcPct val="100000"/>
              </a:lnSpc>
              <a:spcBef>
                <a:spcPts val="451"/>
              </a:spcBef>
              <a:buClr>
                <a:srgbClr val="8B8B8B"/>
              </a:buClr>
              <a:buFont typeface="Courier New"/>
              <a:buChar char="o"/>
              <a:defRPr sz="9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63083" indent="-205735" algn="l" defTabSz="822939">
              <a:lnSpc>
                <a:spcPct val="90000"/>
              </a:lnSpc>
              <a:spcBef>
                <a:spcPts val="451"/>
              </a:spcBef>
              <a:buFont typeface="Arial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553" indent="-205735" algn="l" defTabSz="822939">
              <a:lnSpc>
                <a:spcPct val="90000"/>
              </a:lnSpc>
              <a:spcBef>
                <a:spcPts val="451"/>
              </a:spcBef>
              <a:buFont typeface="Arial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023" indent="-205735" algn="l" defTabSz="822939">
              <a:lnSpc>
                <a:spcPct val="90000"/>
              </a:lnSpc>
              <a:spcBef>
                <a:spcPts val="451"/>
              </a:spcBef>
              <a:buFont typeface="Arial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493" indent="-205735" algn="l" defTabSz="822939">
              <a:lnSpc>
                <a:spcPct val="90000"/>
              </a:lnSpc>
              <a:spcBef>
                <a:spcPts val="451"/>
              </a:spcBef>
              <a:buFont typeface="Arial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22939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B8B8B"/>
              </a:buClr>
              <a:buSzTx/>
              <a:buFont typeface="Courier New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BFBFCE"/>
                </a:solidFill>
                <a:effectLst/>
                <a:uLnTx/>
                <a:uFillTx/>
                <a:latin typeface="RF Dewi Semibold"/>
                <a:cs typeface="Arial"/>
              </a:rPr>
              <a:t>Все гибридные компоненты, доступные к установке, </a:t>
            </a:r>
            <a:b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BFBFCE"/>
                </a:solidFill>
                <a:effectLst/>
                <a:uLnTx/>
                <a:uFillTx/>
                <a:latin typeface="RF Dewi Semibold"/>
                <a:cs typeface="Arial"/>
              </a:rPr>
            </a:b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BFBFCE"/>
                </a:solidFill>
                <a:effectLst/>
                <a:uLnTx/>
                <a:uFillTx/>
                <a:latin typeface="RF Dewi Semibold"/>
                <a:cs typeface="Arial"/>
              </a:rPr>
              <a:t>можно разделить на группы по функциональному назначению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BFBFCE"/>
              </a:solidFill>
              <a:effectLst/>
              <a:uLnTx/>
              <a:uFillTx/>
              <a:latin typeface="RF Dewi Semibold"/>
              <a:cs typeface="Arial"/>
            </a:endParaRPr>
          </a:p>
        </p:txBody>
      </p:sp>
      <p:sp>
        <p:nvSpPr>
          <p:cNvPr id="97" name="Прямоугольник: скругленные углы 96">
            <a:extLst>
              <a:ext uri="{FF2B5EF4-FFF2-40B4-BE49-F238E27FC236}">
                <a16:creationId xmlns:a16="http://schemas.microsoft.com/office/drawing/2014/main" id="{B566ACA3-B60F-44B4-B1B6-BCB2FDDD11F1}"/>
              </a:ext>
            </a:extLst>
          </p:cNvPr>
          <p:cNvSpPr/>
          <p:nvPr/>
        </p:nvSpPr>
        <p:spPr>
          <a:xfrm>
            <a:off x="192950" y="6063479"/>
            <a:ext cx="11808550" cy="576000"/>
          </a:xfrm>
          <a:prstGeom prst="roundRect">
            <a:avLst>
              <a:gd name="adj" fmla="val 15758"/>
            </a:avLst>
          </a:prstGeom>
          <a:solidFill>
            <a:srgbClr val="FFFFFF">
              <a:alpha val="5000"/>
            </a:srgb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44000" tIns="0" rIns="14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Extended Semibold" panose="00000705000000000000" pitchFamily="2" charset="-52"/>
                <a:cs typeface="Arial"/>
              </a:rPr>
              <a:t>Служебные компоненты</a:t>
            </a:r>
          </a:p>
        </p:txBody>
      </p: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C65B4305-447B-459D-8F1E-4286508FA70B}"/>
              </a:ext>
            </a:extLst>
          </p:cNvPr>
          <p:cNvGrpSpPr/>
          <p:nvPr/>
        </p:nvGrpSpPr>
        <p:grpSpPr>
          <a:xfrm>
            <a:off x="351520" y="1901674"/>
            <a:ext cx="2152103" cy="126000"/>
            <a:chOff x="320036" y="1332714"/>
            <a:chExt cx="2189400" cy="126000"/>
          </a:xfrm>
        </p:grpSpPr>
        <p:sp>
          <p:nvSpPr>
            <p:cNvPr id="99" name="Прямоугольник: один скругленный угол 98">
              <a:extLst>
                <a:ext uri="{FF2B5EF4-FFF2-40B4-BE49-F238E27FC236}">
                  <a16:creationId xmlns:a16="http://schemas.microsoft.com/office/drawing/2014/main" id="{C9BFC3D6-7083-4DD9-A8AA-D17CCB9CFED5}"/>
                </a:ext>
              </a:extLst>
            </p:cNvPr>
            <p:cNvSpPr/>
            <p:nvPr/>
          </p:nvSpPr>
          <p:spPr>
            <a:xfrm flipH="1">
              <a:off x="320036" y="1332714"/>
              <a:ext cx="2189400" cy="126000"/>
            </a:xfrm>
            <a:prstGeom prst="round1Rect">
              <a:avLst>
                <a:gd name="adj" fmla="val 40000"/>
              </a:avLst>
            </a:prstGeom>
            <a:gradFill>
              <a:gsLst>
                <a:gs pos="0">
                  <a:srgbClr val="2A00E8"/>
                </a:gs>
                <a:gs pos="100000">
                  <a:srgbClr val="2A00E8">
                    <a:lumMod val="50000"/>
                  </a:srgbClr>
                </a:gs>
              </a:gsLst>
              <a:lin ang="108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72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F Dewi Semibold"/>
                <a:cs typeface="Arial"/>
              </a:endParaRPr>
            </a:p>
          </p:txBody>
        </p:sp>
        <p:grpSp>
          <p:nvGrpSpPr>
            <p:cNvPr id="100" name="Группа 99">
              <a:extLst>
                <a:ext uri="{FF2B5EF4-FFF2-40B4-BE49-F238E27FC236}">
                  <a16:creationId xmlns:a16="http://schemas.microsoft.com/office/drawing/2014/main" id="{652500C0-6D2A-482C-B1F7-E5A82C9E5C64}"/>
                </a:ext>
              </a:extLst>
            </p:cNvPr>
            <p:cNvGrpSpPr/>
            <p:nvPr/>
          </p:nvGrpSpPr>
          <p:grpSpPr>
            <a:xfrm>
              <a:off x="348615" y="1370514"/>
              <a:ext cx="205558" cy="50400"/>
              <a:chOff x="348615" y="1368303"/>
              <a:chExt cx="205558" cy="50400"/>
            </a:xfrm>
          </p:grpSpPr>
          <p:sp>
            <p:nvSpPr>
              <p:cNvPr id="101" name="Овал 100">
                <a:extLst>
                  <a:ext uri="{FF2B5EF4-FFF2-40B4-BE49-F238E27FC236}">
                    <a16:creationId xmlns:a16="http://schemas.microsoft.com/office/drawing/2014/main" id="{E79DB3A8-EC62-4BD0-85BE-E756F707B67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8615" y="1368303"/>
                <a:ext cx="50400" cy="50400"/>
              </a:xfrm>
              <a:prstGeom prst="ellipse">
                <a:avLst/>
              </a:prstGeom>
              <a:solidFill>
                <a:srgbClr val="111314">
                  <a:alpha val="2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72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F Dewi Semibold"/>
                  <a:cs typeface="Arial"/>
                </a:endParaRPr>
              </a:p>
            </p:txBody>
          </p:sp>
          <p:sp>
            <p:nvSpPr>
              <p:cNvPr id="102" name="Овал 101">
                <a:extLst>
                  <a:ext uri="{FF2B5EF4-FFF2-40B4-BE49-F238E27FC236}">
                    <a16:creationId xmlns:a16="http://schemas.microsoft.com/office/drawing/2014/main" id="{2BE50B1F-C8C8-4520-9196-BB56E50496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6194" y="1368303"/>
                <a:ext cx="50400" cy="50400"/>
              </a:xfrm>
              <a:prstGeom prst="ellipse">
                <a:avLst/>
              </a:prstGeom>
              <a:solidFill>
                <a:srgbClr val="111314">
                  <a:alpha val="2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72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F Dewi Semibold"/>
                  <a:cs typeface="Arial"/>
                </a:endParaRPr>
              </a:p>
            </p:txBody>
          </p:sp>
          <p:sp>
            <p:nvSpPr>
              <p:cNvPr id="103" name="Овал 102">
                <a:extLst>
                  <a:ext uri="{FF2B5EF4-FFF2-40B4-BE49-F238E27FC236}">
                    <a16:creationId xmlns:a16="http://schemas.microsoft.com/office/drawing/2014/main" id="{ED6FF7CB-E3E4-4B66-B818-9C155DE933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3773" y="1368303"/>
                <a:ext cx="50400" cy="50400"/>
              </a:xfrm>
              <a:prstGeom prst="ellipse">
                <a:avLst/>
              </a:prstGeom>
              <a:solidFill>
                <a:srgbClr val="111314">
                  <a:alpha val="2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72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F Dewi Semibold"/>
                  <a:cs typeface="Arial"/>
                </a:endParaRPr>
              </a:p>
            </p:txBody>
          </p:sp>
        </p:grpSp>
      </p:grpSp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B64E91A0-21D3-4C96-A76F-4EFBD2B5C4F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96"/>
          <a:stretch/>
        </p:blipFill>
        <p:spPr>
          <a:xfrm>
            <a:off x="351521" y="2029625"/>
            <a:ext cx="2152102" cy="2736000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2BFFC009-BE78-4C6B-98F5-C62FBDCA5B7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70"/>
          <a:stretch/>
        </p:blipFill>
        <p:spPr>
          <a:xfrm>
            <a:off x="1617933" y="2979420"/>
            <a:ext cx="885690" cy="198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61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Ключевые возможности гибрида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8000" y="737999"/>
            <a:ext cx="10800000" cy="251999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buNone/>
            </a:pPr>
            <a:r>
              <a:rPr sz="1350" b="0" dirty="0" err="1">
                <a:solidFill>
                  <a:srgbClr val="BFBFCE"/>
                </a:solidFill>
                <a:latin typeface="RF Dewi Semibold"/>
              </a:rPr>
              <a:t>Шифрование</a:t>
            </a:r>
            <a:r>
              <a:rPr sz="1350" b="0" dirty="0">
                <a:solidFill>
                  <a:srgbClr val="BFBFCE"/>
                </a:solidFill>
                <a:latin typeface="RF Dewi Semibold"/>
              </a:rPr>
              <a:t>, </a:t>
            </a:r>
            <a:r>
              <a:rPr sz="1350" b="0" dirty="0" err="1">
                <a:solidFill>
                  <a:srgbClr val="BFBFCE"/>
                </a:solidFill>
                <a:latin typeface="RF Dewi Semibold"/>
              </a:rPr>
              <a:t>отказоустойчивость</a:t>
            </a:r>
            <a:r>
              <a:rPr lang="ru-RU" sz="1350" b="0" dirty="0">
                <a:solidFill>
                  <a:srgbClr val="BFBFCE"/>
                </a:solidFill>
                <a:latin typeface="RF Dewi Semibold"/>
              </a:rPr>
              <a:t>, катастрофоустойчивость</a:t>
            </a:r>
            <a:r>
              <a:rPr sz="1350" b="0" dirty="0">
                <a:solidFill>
                  <a:srgbClr val="BFBFCE"/>
                </a:solidFill>
                <a:latin typeface="RF Dewi Semibold"/>
              </a:rPr>
              <a:t> и </a:t>
            </a:r>
            <a:r>
              <a:rPr sz="1350" b="0" dirty="0" err="1">
                <a:solidFill>
                  <a:srgbClr val="BFBFCE"/>
                </a:solidFill>
                <a:latin typeface="RF Dewi Semibold"/>
              </a:rPr>
              <a:t>два</a:t>
            </a:r>
            <a:r>
              <a:rPr sz="1350" b="0" dirty="0">
                <a:solidFill>
                  <a:srgbClr val="BFBFCE"/>
                </a:solidFill>
                <a:latin typeface="RF Dewi Semibold"/>
              </a:rPr>
              <a:t> </a:t>
            </a:r>
            <a:r>
              <a:rPr sz="1350" b="0" dirty="0" err="1">
                <a:solidFill>
                  <a:srgbClr val="BFBFCE"/>
                </a:solidFill>
                <a:latin typeface="RF Dewi Semibold"/>
              </a:rPr>
              <a:t>сценария</a:t>
            </a:r>
            <a:r>
              <a:rPr sz="1350" b="0" dirty="0">
                <a:solidFill>
                  <a:srgbClr val="BFBFCE"/>
                </a:solidFill>
                <a:latin typeface="RF Dewi Semibold"/>
              </a:rPr>
              <a:t> </a:t>
            </a:r>
            <a:r>
              <a:rPr sz="1350" b="0" dirty="0" err="1">
                <a:solidFill>
                  <a:srgbClr val="BFBFCE"/>
                </a:solidFill>
                <a:latin typeface="RF Dewi Semibold"/>
              </a:rPr>
              <a:t>каскадирования</a:t>
            </a:r>
            <a:endParaRPr sz="1350" b="0" dirty="0">
              <a:solidFill>
                <a:srgbClr val="BFBFCE"/>
              </a:solidFill>
              <a:latin typeface="RF Dewi Semibold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CC8F7FD-E3F1-4DE1-82BE-28A2E5EC5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45684" y="187555"/>
            <a:ext cx="960000" cy="232419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205199" y="1224000"/>
            <a:ext cx="3808800" cy="1638000"/>
          </a:xfrm>
          <a:prstGeom prst="roundRect">
            <a:avLst>
              <a:gd name="adj" fmla="val 6000"/>
            </a:avLst>
          </a:prstGeom>
          <a:solidFill>
            <a:srgbClr val="FFFFFF">
              <a:alpha val="5000"/>
            </a:srgbClr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Rounded Rectangle 19"/>
          <p:cNvSpPr/>
          <p:nvPr/>
        </p:nvSpPr>
        <p:spPr>
          <a:xfrm>
            <a:off x="205199" y="1224000"/>
            <a:ext cx="3808800" cy="50400"/>
          </a:xfrm>
          <a:prstGeom prst="roundRect">
            <a:avLst>
              <a:gd name="adj" fmla="val 50000"/>
            </a:avLst>
          </a:prstGeom>
          <a:solidFill>
            <a:srgbClr val="00B8F2"/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pic>
        <p:nvPicPr>
          <p:cNvPr id="21" name="Picture 20" descr="h_cha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9" y="1411200"/>
            <a:ext cx="576000" cy="576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51200" y="1432800"/>
            <a:ext cx="2872800" cy="576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lnSpc>
                <a:spcPct val="100000"/>
              </a:lnSpc>
              <a:buNone/>
            </a:pPr>
            <a:r>
              <a:rPr sz="1200" b="0">
                <a:solidFill>
                  <a:srgbClr val="FFFFFF"/>
                </a:solidFill>
                <a:latin typeface="RF Dewi Extended Semibold"/>
              </a:rPr>
              <a:t>Шифрование чатов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03200" y="2070000"/>
            <a:ext cx="3448800" cy="34073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lnSpc>
                <a:spcPct val="112000"/>
              </a:lnSpc>
              <a:buNone/>
            </a:pPr>
            <a:r>
              <a:rPr sz="930" b="0" dirty="0" err="1">
                <a:solidFill>
                  <a:srgbClr val="BFBFCE"/>
                </a:solidFill>
                <a:latin typeface="RF Dewi Semibold"/>
              </a:rPr>
              <a:t>Доп</a:t>
            </a:r>
            <a:r>
              <a:rPr sz="930" b="0" dirty="0">
                <a:solidFill>
                  <a:srgbClr val="BFBFCE"/>
                </a:solidFill>
                <a:latin typeface="RF Dewi Semibold"/>
              </a:rPr>
              <a:t>. </a:t>
            </a:r>
            <a:r>
              <a:rPr sz="930" b="0" dirty="0" err="1">
                <a:solidFill>
                  <a:srgbClr val="BFBFCE"/>
                </a:solidFill>
                <a:latin typeface="RF Dewi Semibold"/>
              </a:rPr>
              <a:t>шифрование</a:t>
            </a:r>
            <a:r>
              <a:rPr sz="930" b="0" dirty="0">
                <a:solidFill>
                  <a:srgbClr val="BFBFCE"/>
                </a:solidFill>
                <a:latin typeface="RF Dewi Semibold"/>
              </a:rPr>
              <a:t> </a:t>
            </a:r>
            <a:r>
              <a:rPr sz="930" b="0" dirty="0" err="1">
                <a:solidFill>
                  <a:srgbClr val="BFBFCE"/>
                </a:solidFill>
                <a:latin typeface="RF Dewi Semibold"/>
              </a:rPr>
              <a:t>на</a:t>
            </a:r>
            <a:r>
              <a:rPr sz="930" b="0" dirty="0">
                <a:solidFill>
                  <a:srgbClr val="BFBFCE"/>
                </a:solidFill>
                <a:latin typeface="RF Dewi Semibold"/>
              </a:rPr>
              <a:t> </a:t>
            </a:r>
            <a:r>
              <a:rPr sz="930" b="0" dirty="0" err="1">
                <a:solidFill>
                  <a:srgbClr val="BFBFCE"/>
                </a:solidFill>
                <a:latin typeface="RF Dewi Semibold"/>
              </a:rPr>
              <a:t>площадке</a:t>
            </a:r>
            <a:r>
              <a:rPr sz="930" b="0" dirty="0">
                <a:solidFill>
                  <a:srgbClr val="BFBFCE"/>
                </a:solidFill>
                <a:latin typeface="RF Dewi Semibold"/>
              </a:rPr>
              <a:t>, </a:t>
            </a:r>
            <a:r>
              <a:rPr sz="930" b="0" dirty="0" err="1">
                <a:solidFill>
                  <a:srgbClr val="BFBFCE"/>
                </a:solidFill>
                <a:latin typeface="RF Dewi Semibold"/>
              </a:rPr>
              <a:t>ключи</a:t>
            </a:r>
            <a:r>
              <a:rPr sz="930" b="0" dirty="0">
                <a:solidFill>
                  <a:srgbClr val="BFBFCE"/>
                </a:solidFill>
                <a:latin typeface="RF Dewi Semibold"/>
              </a:rPr>
              <a:t> в KMS</a:t>
            </a:r>
            <a:r>
              <a:rPr lang="ru-RU" sz="930" b="0" dirty="0">
                <a:solidFill>
                  <a:srgbClr val="BFBFCE"/>
                </a:solidFill>
                <a:latin typeface="RF Dewi Semibold"/>
              </a:rPr>
              <a:t> для чатов на площадке заказчика. Чаты хранятся в облаке</a:t>
            </a:r>
            <a:endParaRPr sz="930" b="0" dirty="0">
              <a:solidFill>
                <a:srgbClr val="BFBFCE"/>
              </a:solidFill>
              <a:latin typeface="RF Dewi Semibold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194000" y="1224000"/>
            <a:ext cx="3808800" cy="1638000"/>
          </a:xfrm>
          <a:prstGeom prst="roundRect">
            <a:avLst>
              <a:gd name="adj" fmla="val 6000"/>
            </a:avLst>
          </a:prstGeom>
          <a:solidFill>
            <a:srgbClr val="FFFFFF">
              <a:alpha val="5000"/>
            </a:srgbClr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Rounded Rectangle 24"/>
          <p:cNvSpPr/>
          <p:nvPr/>
        </p:nvSpPr>
        <p:spPr>
          <a:xfrm>
            <a:off x="4194000" y="1224000"/>
            <a:ext cx="3808800" cy="50400"/>
          </a:xfrm>
          <a:prstGeom prst="roundRect">
            <a:avLst>
              <a:gd name="adj" fmla="val 50000"/>
            </a:avLst>
          </a:prstGeom>
          <a:solidFill>
            <a:srgbClr val="30D9A6"/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pic>
        <p:nvPicPr>
          <p:cNvPr id="26" name="Picture 25" descr="h_faul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4000" y="1411200"/>
            <a:ext cx="576000" cy="5760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040000" y="1432800"/>
            <a:ext cx="2872800" cy="405683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lnSpc>
                <a:spcPct val="100000"/>
              </a:lnSpc>
              <a:buNone/>
            </a:pPr>
            <a:r>
              <a:rPr sz="1200" b="0" dirty="0" err="1">
                <a:solidFill>
                  <a:srgbClr val="FFFFFF"/>
                </a:solidFill>
                <a:latin typeface="RF Dewi Extended Semibold"/>
              </a:rPr>
              <a:t>Отказоустойчивость</a:t>
            </a:r>
            <a:r>
              <a:rPr lang="ru-RU" sz="1200" b="0" dirty="0">
                <a:solidFill>
                  <a:srgbClr val="FFFFFF"/>
                </a:solidFill>
                <a:latin typeface="RF Dewi Extended Semibold"/>
              </a:rPr>
              <a:t> </a:t>
            </a:r>
            <a:r>
              <a:rPr lang="ru-RU" sz="1200" dirty="0">
                <a:solidFill>
                  <a:srgbClr val="FFFFFF"/>
                </a:solidFill>
                <a:latin typeface="RF Dewi Extended Semibold"/>
              </a:rPr>
              <a:t>Катастрофоустойчивость</a:t>
            </a:r>
            <a:endParaRPr sz="1200" b="0" dirty="0">
              <a:solidFill>
                <a:srgbClr val="FFFFFF"/>
              </a:solidFill>
              <a:latin typeface="RF Dewi Extended Semibold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92000" y="2070000"/>
            <a:ext cx="3448800" cy="720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lnSpc>
                <a:spcPct val="112000"/>
              </a:lnSpc>
              <a:buNone/>
            </a:pPr>
            <a:r>
              <a:rPr sz="930" b="0" dirty="0" err="1">
                <a:solidFill>
                  <a:srgbClr val="BFBFCE"/>
                </a:solidFill>
                <a:latin typeface="RF Dewi Semibold"/>
              </a:rPr>
              <a:t>Резервирование</a:t>
            </a:r>
            <a:r>
              <a:rPr sz="930" b="0" dirty="0">
                <a:solidFill>
                  <a:srgbClr val="BFBFCE"/>
                </a:solidFill>
                <a:latin typeface="RF Dewi Semibold"/>
              </a:rPr>
              <a:t> Active-Active </a:t>
            </a:r>
            <a:r>
              <a:rPr sz="930" b="0" dirty="0" err="1">
                <a:solidFill>
                  <a:srgbClr val="BFBFCE"/>
                </a:solidFill>
                <a:latin typeface="RF Dewi Semibold"/>
              </a:rPr>
              <a:t>на</a:t>
            </a:r>
            <a:r>
              <a:rPr sz="930" b="0" dirty="0">
                <a:solidFill>
                  <a:srgbClr val="BFBFCE"/>
                </a:solidFill>
                <a:latin typeface="RF Dewi Semibold"/>
              </a:rPr>
              <a:t> </a:t>
            </a:r>
            <a:r>
              <a:rPr sz="930" b="0" dirty="0" err="1">
                <a:solidFill>
                  <a:srgbClr val="BFBFCE"/>
                </a:solidFill>
                <a:latin typeface="RF Dewi Semibold"/>
              </a:rPr>
              <a:t>площадке</a:t>
            </a:r>
            <a:r>
              <a:rPr sz="930" b="0" dirty="0">
                <a:solidFill>
                  <a:srgbClr val="BFBFCE"/>
                </a:solidFill>
                <a:latin typeface="RF Dewi Semibold"/>
              </a:rPr>
              <a:t> и </a:t>
            </a:r>
            <a:r>
              <a:rPr sz="930" b="0" dirty="0" err="1">
                <a:solidFill>
                  <a:srgbClr val="BFBFCE"/>
                </a:solidFill>
                <a:latin typeface="RF Dewi Semibold"/>
              </a:rPr>
              <a:t>между</a:t>
            </a:r>
            <a:r>
              <a:rPr sz="930" b="0" dirty="0">
                <a:solidFill>
                  <a:srgbClr val="BFBFCE"/>
                </a:solidFill>
                <a:latin typeface="RF Dewi Semibold"/>
              </a:rPr>
              <a:t> 2+ ЦОД с L3-связностью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182800" y="1224000"/>
            <a:ext cx="3808800" cy="1638000"/>
          </a:xfrm>
          <a:prstGeom prst="roundRect">
            <a:avLst>
              <a:gd name="adj" fmla="val 6000"/>
            </a:avLst>
          </a:prstGeom>
          <a:solidFill>
            <a:srgbClr val="FFFFFF">
              <a:alpha val="5000"/>
            </a:srgbClr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sp>
        <p:nvSpPr>
          <p:cNvPr id="30" name="Rounded Rectangle 29"/>
          <p:cNvSpPr/>
          <p:nvPr/>
        </p:nvSpPr>
        <p:spPr>
          <a:xfrm>
            <a:off x="8182800" y="1224000"/>
            <a:ext cx="3808800" cy="50400"/>
          </a:xfrm>
          <a:prstGeom prst="roundRect">
            <a:avLst>
              <a:gd name="adj" fmla="val 50000"/>
            </a:avLst>
          </a:prstGeom>
          <a:solidFill>
            <a:srgbClr val="857AFF"/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pic>
        <p:nvPicPr>
          <p:cNvPr id="31" name="Picture 30" descr="h_cascad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2800" y="1411200"/>
            <a:ext cx="576000" cy="576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9028800" y="1432800"/>
            <a:ext cx="2872800" cy="576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lnSpc>
                <a:spcPct val="100000"/>
              </a:lnSpc>
              <a:buNone/>
            </a:pPr>
            <a:r>
              <a:rPr sz="1200" b="0">
                <a:solidFill>
                  <a:srgbClr val="FFFFFF"/>
                </a:solidFill>
                <a:latin typeface="RF Dewi Extended Semibold"/>
              </a:rPr>
              <a:t>Геораспределение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380800" y="2070000"/>
            <a:ext cx="3448800" cy="34073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lnSpc>
                <a:spcPct val="112000"/>
              </a:lnSpc>
              <a:buNone/>
            </a:pPr>
            <a:r>
              <a:rPr sz="930" b="0" dirty="0" err="1">
                <a:solidFill>
                  <a:srgbClr val="BFBFCE"/>
                </a:solidFill>
                <a:latin typeface="RF Dewi Semibold"/>
              </a:rPr>
              <a:t>Подключение</a:t>
            </a:r>
            <a:r>
              <a:rPr sz="930" b="0" dirty="0">
                <a:solidFill>
                  <a:srgbClr val="BFBFCE"/>
                </a:solidFill>
                <a:latin typeface="RF Dewi Semibold"/>
              </a:rPr>
              <a:t> </a:t>
            </a:r>
            <a:r>
              <a:rPr sz="930" b="0" dirty="0" err="1">
                <a:solidFill>
                  <a:srgbClr val="BFBFCE"/>
                </a:solidFill>
                <a:latin typeface="RF Dewi Semibold"/>
              </a:rPr>
              <a:t>на</a:t>
            </a:r>
            <a:r>
              <a:rPr sz="930" b="0" dirty="0">
                <a:solidFill>
                  <a:srgbClr val="BFBFCE"/>
                </a:solidFill>
                <a:latin typeface="RF Dewi Semibold"/>
              </a:rPr>
              <a:t> </a:t>
            </a:r>
            <a:r>
              <a:rPr sz="930" b="0" dirty="0" err="1">
                <a:solidFill>
                  <a:srgbClr val="BFBFCE"/>
                </a:solidFill>
                <a:latin typeface="RF Dewi Semibold"/>
              </a:rPr>
              <a:t>ближайший</a:t>
            </a:r>
            <a:r>
              <a:rPr sz="930" b="0" dirty="0">
                <a:solidFill>
                  <a:srgbClr val="BFBFCE"/>
                </a:solidFill>
                <a:latin typeface="RF Dewi Semibold"/>
              </a:rPr>
              <a:t> </a:t>
            </a:r>
            <a:r>
              <a:rPr sz="930" b="0" dirty="0" err="1">
                <a:solidFill>
                  <a:srgbClr val="BFBFCE"/>
                </a:solidFill>
                <a:latin typeface="RF Dewi Semibold"/>
              </a:rPr>
              <a:t>сервер</a:t>
            </a:r>
            <a:r>
              <a:rPr sz="930" b="0" dirty="0">
                <a:solidFill>
                  <a:srgbClr val="BFBFCE"/>
                </a:solidFill>
                <a:latin typeface="RF Dewi Semibold"/>
              </a:rPr>
              <a:t>, </a:t>
            </a:r>
            <a:r>
              <a:rPr sz="930" b="0" dirty="0" err="1">
                <a:solidFill>
                  <a:srgbClr val="BFBFCE"/>
                </a:solidFill>
                <a:latin typeface="RF Dewi Semibold"/>
              </a:rPr>
              <a:t>меньше</a:t>
            </a:r>
            <a:r>
              <a:rPr sz="930" b="0" dirty="0">
                <a:solidFill>
                  <a:srgbClr val="BFBFCE"/>
                </a:solidFill>
                <a:latin typeface="RF Dewi Semibold"/>
              </a:rPr>
              <a:t> </a:t>
            </a:r>
            <a:r>
              <a:rPr sz="930" b="0" dirty="0" err="1">
                <a:solidFill>
                  <a:srgbClr val="BFBFCE"/>
                </a:solidFill>
                <a:latin typeface="RF Dewi Semibold"/>
              </a:rPr>
              <a:t>трафика</a:t>
            </a:r>
            <a:r>
              <a:rPr sz="930" b="0" dirty="0">
                <a:solidFill>
                  <a:srgbClr val="BFBFCE"/>
                </a:solidFill>
                <a:latin typeface="RF Dewi Semibold"/>
              </a:rPr>
              <a:t> </a:t>
            </a:r>
            <a:r>
              <a:rPr sz="930" b="0" dirty="0" err="1">
                <a:solidFill>
                  <a:srgbClr val="BFBFCE"/>
                </a:solidFill>
                <a:latin typeface="RF Dewi Semibold"/>
              </a:rPr>
              <a:t>между</a:t>
            </a:r>
            <a:r>
              <a:rPr sz="930" b="0" dirty="0">
                <a:solidFill>
                  <a:srgbClr val="BFBFCE"/>
                </a:solidFill>
                <a:latin typeface="RF Dewi Semibold"/>
              </a:rPr>
              <a:t> ЦОД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1999" y="3221999"/>
            <a:ext cx="1565999" cy="1290926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spcAft>
                <a:spcPts val="500"/>
              </a:spcAft>
              <a:buNone/>
            </a:pPr>
            <a:r>
              <a:rPr sz="1250" b="0" dirty="0" err="1">
                <a:solidFill>
                  <a:srgbClr val="00B8F2"/>
                </a:solidFill>
                <a:latin typeface="RF Dewi Extended Semibold"/>
              </a:rPr>
              <a:t>Каскадирование</a:t>
            </a:r>
            <a:r>
              <a:rPr sz="1250" b="0" dirty="0">
                <a:solidFill>
                  <a:srgbClr val="00B8F2"/>
                </a:solidFill>
                <a:latin typeface="RF Dewi Extended Semibold"/>
              </a:rPr>
              <a:t> в </a:t>
            </a:r>
            <a:r>
              <a:rPr sz="1250" b="0" dirty="0" err="1">
                <a:solidFill>
                  <a:srgbClr val="00B8F2"/>
                </a:solidFill>
                <a:latin typeface="RF Dewi Extended Semibold"/>
              </a:rPr>
              <a:t>облако</a:t>
            </a:r>
            <a:endParaRPr sz="1250" b="0" dirty="0">
              <a:solidFill>
                <a:srgbClr val="00B8F2"/>
              </a:solidFill>
              <a:latin typeface="RF Dewi Extended Semibold"/>
            </a:endParaRPr>
          </a:p>
          <a:p>
            <a:pPr algn="l">
              <a:lnSpc>
                <a:spcPct val="115000"/>
              </a:lnSpc>
              <a:buNone/>
            </a:pPr>
            <a:r>
              <a:rPr sz="930" b="0" dirty="0" err="1">
                <a:solidFill>
                  <a:srgbClr val="BFBFCE"/>
                </a:solidFill>
                <a:latin typeface="RF Dewi Semibold"/>
              </a:rPr>
              <a:t>Медиапоток</a:t>
            </a:r>
            <a:r>
              <a:rPr sz="930" b="0" dirty="0">
                <a:solidFill>
                  <a:srgbClr val="BFBFCE"/>
                </a:solidFill>
                <a:latin typeface="RF Dewi Semibold"/>
              </a:rPr>
              <a:t> </a:t>
            </a:r>
            <a:r>
              <a:rPr sz="930" b="0" dirty="0" err="1">
                <a:solidFill>
                  <a:srgbClr val="BFBFCE"/>
                </a:solidFill>
                <a:latin typeface="RF Dewi Semibold"/>
              </a:rPr>
              <a:t>собирает</a:t>
            </a:r>
            <a:r>
              <a:rPr sz="930" b="0" dirty="0">
                <a:solidFill>
                  <a:srgbClr val="BFBFCE"/>
                </a:solidFill>
                <a:latin typeface="RF Dewi Semibold"/>
              </a:rPr>
              <a:t> </a:t>
            </a:r>
            <a:r>
              <a:rPr sz="930" b="0" dirty="0" err="1">
                <a:solidFill>
                  <a:srgbClr val="BFBFCE"/>
                </a:solidFill>
                <a:latin typeface="RF Dewi Semibold"/>
              </a:rPr>
              <a:t>ближайший</a:t>
            </a:r>
            <a:r>
              <a:rPr sz="930" b="0" dirty="0">
                <a:solidFill>
                  <a:srgbClr val="BFBFCE"/>
                </a:solidFill>
                <a:latin typeface="RF Dewi Semibold"/>
              </a:rPr>
              <a:t> </a:t>
            </a:r>
            <a:r>
              <a:rPr sz="930" b="0" dirty="0" err="1">
                <a:solidFill>
                  <a:srgbClr val="BFBFCE"/>
                </a:solidFill>
                <a:latin typeface="RF Dewi Semibold"/>
              </a:rPr>
              <a:t>сервер</a:t>
            </a:r>
            <a:r>
              <a:rPr sz="930" b="0" dirty="0">
                <a:solidFill>
                  <a:srgbClr val="BFBFCE"/>
                </a:solidFill>
                <a:latin typeface="RF Dewi Semibold"/>
              </a:rPr>
              <a:t> и </a:t>
            </a:r>
            <a:r>
              <a:rPr sz="930" b="0" dirty="0" err="1">
                <a:solidFill>
                  <a:srgbClr val="BFBFCE"/>
                </a:solidFill>
                <a:latin typeface="RF Dewi Semibold"/>
              </a:rPr>
              <a:t>передаёт</a:t>
            </a:r>
            <a:r>
              <a:rPr sz="930" b="0" dirty="0">
                <a:solidFill>
                  <a:srgbClr val="BFBFCE"/>
                </a:solidFill>
                <a:latin typeface="RF Dewi Semibold"/>
              </a:rPr>
              <a:t> в </a:t>
            </a:r>
            <a:r>
              <a:rPr sz="930" b="0" dirty="0" err="1">
                <a:solidFill>
                  <a:srgbClr val="BFBFCE"/>
                </a:solidFill>
                <a:latin typeface="RF Dewi Semibold"/>
              </a:rPr>
              <a:t>облако</a:t>
            </a:r>
            <a:r>
              <a:rPr sz="930" b="0" dirty="0">
                <a:solidFill>
                  <a:srgbClr val="BFBFCE"/>
                </a:solidFill>
                <a:latin typeface="RF Dewi Semibold"/>
              </a:rPr>
              <a:t>. </a:t>
            </a:r>
            <a:r>
              <a:rPr sz="930" b="0" dirty="0" err="1">
                <a:solidFill>
                  <a:srgbClr val="BFBFCE"/>
                </a:solidFill>
                <a:latin typeface="RF Dewi Semibold"/>
              </a:rPr>
              <a:t>Записи</a:t>
            </a:r>
            <a:r>
              <a:rPr sz="930" b="0" dirty="0">
                <a:solidFill>
                  <a:srgbClr val="BFBFCE"/>
                </a:solidFill>
                <a:latin typeface="RF Dewi Semibold"/>
              </a:rPr>
              <a:t> (S3)</a:t>
            </a:r>
            <a:r>
              <a:rPr lang="ru-RU" sz="930" b="0" dirty="0">
                <a:solidFill>
                  <a:srgbClr val="BFBFCE"/>
                </a:solidFill>
                <a:latin typeface="RF Dewi Semibold"/>
              </a:rPr>
              <a:t> могут</a:t>
            </a:r>
            <a:r>
              <a:rPr sz="930" b="0" dirty="0">
                <a:solidFill>
                  <a:srgbClr val="BFBFCE"/>
                </a:solidFill>
                <a:latin typeface="RF Dewi Semibold"/>
              </a:rPr>
              <a:t> </a:t>
            </a:r>
            <a:r>
              <a:rPr lang="ru-RU" sz="930" b="0" dirty="0">
                <a:solidFill>
                  <a:srgbClr val="BFBFCE"/>
                </a:solidFill>
                <a:latin typeface="RF Dewi Semibold"/>
              </a:rPr>
              <a:t>оставаться </a:t>
            </a:r>
            <a:r>
              <a:rPr sz="930" b="0" dirty="0">
                <a:solidFill>
                  <a:srgbClr val="BFBFCE"/>
                </a:solidFill>
                <a:latin typeface="RF Dewi Semibold"/>
              </a:rPr>
              <a:t>в </a:t>
            </a:r>
            <a:r>
              <a:rPr sz="930" b="0" dirty="0" err="1">
                <a:solidFill>
                  <a:srgbClr val="BFBFCE"/>
                </a:solidFill>
                <a:latin typeface="RF Dewi Semibold"/>
              </a:rPr>
              <a:t>периметре</a:t>
            </a:r>
            <a:r>
              <a:rPr sz="930" b="0" dirty="0">
                <a:solidFill>
                  <a:srgbClr val="BFBFCE"/>
                </a:solidFill>
                <a:latin typeface="RF Dewi Semibold"/>
              </a:rPr>
              <a:t>.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800000" y="2987336"/>
            <a:ext cx="4176000" cy="3331326"/>
          </a:xfrm>
          <a:prstGeom prst="roundRect">
            <a:avLst>
              <a:gd name="adj" fmla="val 4000"/>
            </a:avLst>
          </a:prstGeom>
          <a:solidFill>
            <a:srgbClr val="FFFFFF">
              <a:alpha val="4000"/>
            </a:srgbClr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pic>
        <p:nvPicPr>
          <p:cNvPr id="36" name="Picture 35" descr="schema_cascad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8000" y="3077336"/>
            <a:ext cx="3960000" cy="3151326"/>
          </a:xfrm>
          <a:prstGeom prst="rect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6210000" y="2981062"/>
            <a:ext cx="4176000" cy="3343875"/>
          </a:xfrm>
          <a:prstGeom prst="roundRect">
            <a:avLst>
              <a:gd name="adj" fmla="val 4000"/>
            </a:avLst>
          </a:prstGeom>
          <a:solidFill>
            <a:srgbClr val="FFFFFF">
              <a:alpha val="4000"/>
            </a:srgbClr>
          </a:solidFill>
          <a:effectLst/>
        </p:spPr>
        <p:txBody>
          <a:bodyPr rtlCol="0" anchor="ctr"/>
          <a:lstStyle/>
          <a:p>
            <a:pPr algn="ctr"/>
            <a:endParaRPr/>
          </a:p>
        </p:txBody>
      </p:sp>
      <p:pic>
        <p:nvPicPr>
          <p:cNvPr id="38" name="Picture 37" descr="schema_ge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8000" y="3071062"/>
            <a:ext cx="3960000" cy="3163875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0422000" y="3221999"/>
            <a:ext cx="1584000" cy="1368000"/>
          </a:xfrm>
          <a:prstGeom prst="rect">
            <a:avLst/>
          </a:prstGeom>
          <a:noFill/>
        </p:spPr>
        <p:txBody>
          <a:bodyPr wrap="square" lIns="18000" tIns="18000" rIns="18000" bIns="18000" anchor="t">
            <a:spAutoFit/>
          </a:bodyPr>
          <a:lstStyle/>
          <a:p>
            <a:pPr algn="l">
              <a:spcAft>
                <a:spcPts val="500"/>
              </a:spcAft>
              <a:buNone/>
            </a:pPr>
            <a:r>
              <a:rPr sz="1250" b="0" dirty="0" err="1">
                <a:solidFill>
                  <a:srgbClr val="30D9A6"/>
                </a:solidFill>
                <a:latin typeface="RF Dewi Extended Semibold"/>
              </a:rPr>
              <a:t>Каскад</a:t>
            </a:r>
            <a:r>
              <a:rPr sz="1250" b="0" dirty="0">
                <a:solidFill>
                  <a:srgbClr val="30D9A6"/>
                </a:solidFill>
                <a:latin typeface="RF Dewi Extended Semibold"/>
              </a:rPr>
              <a:t> </a:t>
            </a:r>
            <a:r>
              <a:rPr sz="1250" b="0" dirty="0" err="1">
                <a:solidFill>
                  <a:srgbClr val="30D9A6"/>
                </a:solidFill>
                <a:latin typeface="RF Dewi Extended Semibold"/>
              </a:rPr>
              <a:t>между</a:t>
            </a:r>
            <a:r>
              <a:rPr sz="1250" b="0" dirty="0">
                <a:solidFill>
                  <a:srgbClr val="30D9A6"/>
                </a:solidFill>
                <a:latin typeface="RF Dewi Extended Semibold"/>
              </a:rPr>
              <a:t> </a:t>
            </a:r>
            <a:r>
              <a:rPr sz="1250" b="0" dirty="0" err="1">
                <a:solidFill>
                  <a:srgbClr val="30D9A6"/>
                </a:solidFill>
                <a:latin typeface="RF Dewi Extended Semibold"/>
              </a:rPr>
              <a:t>площадками</a:t>
            </a:r>
            <a:endParaRPr sz="1250" b="0" dirty="0">
              <a:solidFill>
                <a:srgbClr val="30D9A6"/>
              </a:solidFill>
              <a:latin typeface="RF Dewi Extended Semibold"/>
            </a:endParaRPr>
          </a:p>
          <a:p>
            <a:pPr algn="l">
              <a:lnSpc>
                <a:spcPct val="115000"/>
              </a:lnSpc>
              <a:buNone/>
            </a:pPr>
            <a:r>
              <a:rPr sz="930" b="0" dirty="0">
                <a:solidFill>
                  <a:srgbClr val="BFBFCE"/>
                </a:solidFill>
                <a:latin typeface="RF Dewi Semibold"/>
              </a:rPr>
              <a:t>Active-Active </a:t>
            </a:r>
            <a:r>
              <a:rPr sz="930" b="0" dirty="0" err="1">
                <a:solidFill>
                  <a:srgbClr val="BFBFCE"/>
                </a:solidFill>
                <a:latin typeface="RF Dewi Semibold"/>
              </a:rPr>
              <a:t>на</a:t>
            </a:r>
            <a:r>
              <a:rPr sz="930" b="0" dirty="0">
                <a:solidFill>
                  <a:srgbClr val="BFBFCE"/>
                </a:solidFill>
                <a:latin typeface="RF Dewi Semibold"/>
              </a:rPr>
              <a:t> 2+ ЦОД с L3-связностью, </a:t>
            </a:r>
            <a:r>
              <a:rPr sz="930" b="0" dirty="0" err="1">
                <a:solidFill>
                  <a:srgbClr val="BFBFCE"/>
                </a:solidFill>
                <a:latin typeface="RF Dewi Semibold"/>
              </a:rPr>
              <a:t>общий</a:t>
            </a:r>
            <a:r>
              <a:rPr sz="930" b="0" dirty="0">
                <a:solidFill>
                  <a:srgbClr val="BFBFCE"/>
                </a:solidFill>
                <a:latin typeface="RF Dewi Semibold"/>
              </a:rPr>
              <a:t> S3. </a:t>
            </a:r>
            <a:r>
              <a:rPr sz="930" b="0" dirty="0" err="1">
                <a:solidFill>
                  <a:srgbClr val="BFBFCE"/>
                </a:solidFill>
                <a:latin typeface="RF Dewi Semibold"/>
              </a:rPr>
              <a:t>Каскадное</a:t>
            </a:r>
            <a:r>
              <a:rPr sz="930" b="0" dirty="0">
                <a:solidFill>
                  <a:srgbClr val="BFBFCE"/>
                </a:solidFill>
                <a:latin typeface="RF Dewi Semibold"/>
              </a:rPr>
              <a:t> </a:t>
            </a:r>
            <a:r>
              <a:rPr sz="930" b="0" dirty="0" err="1">
                <a:solidFill>
                  <a:srgbClr val="BFBFCE"/>
                </a:solidFill>
                <a:latin typeface="RF Dewi Semibold"/>
              </a:rPr>
              <a:t>соединение</a:t>
            </a:r>
            <a:r>
              <a:rPr sz="930" b="0" dirty="0">
                <a:solidFill>
                  <a:srgbClr val="BFBFCE"/>
                </a:solidFill>
                <a:latin typeface="RF Dewi Semibold"/>
              </a:rPr>
              <a:t> </a:t>
            </a:r>
            <a:r>
              <a:rPr sz="930" b="0" dirty="0" err="1">
                <a:solidFill>
                  <a:srgbClr val="BFBFCE"/>
                </a:solidFill>
                <a:latin typeface="RF Dewi Semibold"/>
              </a:rPr>
              <a:t>между</a:t>
            </a:r>
            <a:r>
              <a:rPr sz="930" b="0" dirty="0">
                <a:solidFill>
                  <a:srgbClr val="BFBFCE"/>
                </a:solidFill>
                <a:latin typeface="RF Dewi Semibold"/>
              </a:rPr>
              <a:t> SFU.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7_shablon2022">
  <a:themeElements>
    <a:clrScheme name="Другая 1">
      <a:dk1>
        <a:srgbClr val="111314"/>
      </a:dk1>
      <a:lt1>
        <a:srgbClr val="FFFFFF"/>
      </a:lt1>
      <a:dk2>
        <a:srgbClr val="111314"/>
      </a:dk2>
      <a:lt2>
        <a:srgbClr val="FFFFFF"/>
      </a:lt2>
      <a:accent1>
        <a:srgbClr val="2A00E8"/>
      </a:accent1>
      <a:accent2>
        <a:srgbClr val="6335F0"/>
      </a:accent2>
      <a:accent3>
        <a:srgbClr val="00B8F2"/>
      </a:accent3>
      <a:accent4>
        <a:srgbClr val="00FFFF"/>
      </a:accent4>
      <a:accent5>
        <a:srgbClr val="30D9A6"/>
      </a:accent5>
      <a:accent6>
        <a:srgbClr val="BFBFCE"/>
      </a:accent6>
      <a:hlink>
        <a:srgbClr val="2A00E8"/>
      </a:hlink>
      <a:folHlink>
        <a:srgbClr val="2A00E8"/>
      </a:folHlink>
    </a:clrScheme>
    <a:fontScheme name="Другая 1">
      <a:majorFont>
        <a:latin typeface="RF Dewi Extended Ultrabold"/>
        <a:ea typeface=""/>
        <a:cs typeface=""/>
      </a:majorFont>
      <a:minorFont>
        <a:latin typeface="RF Dewi Semibol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blon 2022.potx" id="{B5F89B43-B167-4442-8969-E045FACC6F79}" vid="{957B7F0D-C46B-4160-A640-39BBD5771037}"/>
    </a:ext>
  </a:extLst>
</a:theme>
</file>

<file path=ppt/theme/theme2.xml><?xml version="1.0" encoding="utf-8"?>
<a:theme xmlns:a="http://schemas.openxmlformats.org/drawingml/2006/main" name="8_shablon2022">
  <a:themeElements>
    <a:clrScheme name="DION">
      <a:dk1>
        <a:srgbClr val="111314"/>
      </a:dk1>
      <a:lt1>
        <a:srgbClr val="FFFFFF"/>
      </a:lt1>
      <a:dk2>
        <a:srgbClr val="111314"/>
      </a:dk2>
      <a:lt2>
        <a:srgbClr val="FFFFFF"/>
      </a:lt2>
      <a:accent1>
        <a:srgbClr val="2A00E8"/>
      </a:accent1>
      <a:accent2>
        <a:srgbClr val="6335F0"/>
      </a:accent2>
      <a:accent3>
        <a:srgbClr val="00B8F2"/>
      </a:accent3>
      <a:accent4>
        <a:srgbClr val="00FFFF"/>
      </a:accent4>
      <a:accent5>
        <a:srgbClr val="30D9A6"/>
      </a:accent5>
      <a:accent6>
        <a:srgbClr val="BFBFCE"/>
      </a:accent6>
      <a:hlink>
        <a:srgbClr val="2A00E8"/>
      </a:hlink>
      <a:folHlink>
        <a:srgbClr val="2A00E8"/>
      </a:folHlink>
    </a:clrScheme>
    <a:fontScheme name="Другая 1">
      <a:majorFont>
        <a:latin typeface="RF Dewi Extended Ultrabold"/>
        <a:ea typeface=""/>
        <a:cs typeface=""/>
      </a:majorFont>
      <a:minorFont>
        <a:latin typeface="RF Dewi Semibol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blon 2022.potx" id="{B5F89B43-B167-4442-8969-E045FACC6F79}" vid="{6EC5EB97-EAD1-4826-AC90-77D10A0CAB33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7009</TotalTime>
  <Words>1281</Words>
  <Application>Microsoft Office PowerPoint</Application>
  <DocSecurity>0</DocSecurity>
  <PresentationFormat>Широкоэкранный</PresentationFormat>
  <Paragraphs>314</Paragraphs>
  <Slides>17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8" baseType="lpstr">
      <vt:lpstr>RF Dewi Semibold</vt:lpstr>
      <vt:lpstr>RF Dewi Extended Ultrabold</vt:lpstr>
      <vt:lpstr>Calibri</vt:lpstr>
      <vt:lpstr>RF Dewi Extended Light</vt:lpstr>
      <vt:lpstr>Inter Medium</vt:lpstr>
      <vt:lpstr>Arial</vt:lpstr>
      <vt:lpstr>Courier New</vt:lpstr>
      <vt:lpstr>RF Dewi Bold</vt:lpstr>
      <vt:lpstr>RF Dewi Extended Semibold</vt:lpstr>
      <vt:lpstr>7_shablon2022</vt:lpstr>
      <vt:lpstr>8_shablon2022</vt:lpstr>
      <vt:lpstr>DION - Эволюция корпоративной связи</vt:lpstr>
      <vt:lpstr>Куда движется рынок UC</vt:lpstr>
      <vt:lpstr>Текущий функционал</vt:lpstr>
      <vt:lpstr>DION </vt:lpstr>
      <vt:lpstr>Облако, гибрид, on-premises</vt:lpstr>
      <vt:lpstr>DION.Гибрид</vt:lpstr>
      <vt:lpstr>DION.Гибрид: суть и выгода</vt:lpstr>
      <vt:lpstr>Из чего состоит DION.Гибрид?</vt:lpstr>
      <vt:lpstr>Ключевые возможности гибрида</vt:lpstr>
      <vt:lpstr>DION.On-Premises </vt:lpstr>
      <vt:lpstr>Типовые архитектуры</vt:lpstr>
      <vt:lpstr>DION.ПАКи</vt:lpstr>
      <vt:lpstr>Куда движется UC в части ИБ</vt:lpstr>
      <vt:lpstr>DION.MDM – Mobile Dion Management</vt:lpstr>
      <vt:lpstr>DION.ID</vt:lpstr>
      <vt:lpstr>Дорожная карта</vt:lpstr>
      <vt:lpstr>Наши клиенты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Презентационные материалы</dc:title>
  <dc:subject/>
  <dc:creator>Софья Макина</dc:creator>
  <cp:keywords/>
  <dc:description/>
  <cp:lastModifiedBy>Sergeeva, Ekaterina</cp:lastModifiedBy>
  <cp:revision>3198</cp:revision>
  <dcterms:created xsi:type="dcterms:W3CDTF">2022-05-30T12:13:17Z</dcterms:created>
  <dcterms:modified xsi:type="dcterms:W3CDTF">2026-06-29T08:34:10Z</dcterms:modified>
  <cp:category/>
  <dc:identifier/>
  <cp:contentStatus/>
  <dc:language/>
  <cp:version/>
</cp:coreProperties>
</file>